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0" r:id="rId4"/>
    <p:sldMasterId id="2147483705" r:id="rId5"/>
  </p:sldMasterIdLst>
  <p:notesMasterIdLst>
    <p:notesMasterId r:id="rId27"/>
  </p:notesMasterIdLst>
  <p:sldIdLst>
    <p:sldId id="278" r:id="rId6"/>
    <p:sldId id="285" r:id="rId7"/>
    <p:sldId id="291" r:id="rId8"/>
    <p:sldId id="290" r:id="rId9"/>
    <p:sldId id="293" r:id="rId10"/>
    <p:sldId id="292" r:id="rId11"/>
    <p:sldId id="282" r:id="rId12"/>
    <p:sldId id="284" r:id="rId13"/>
    <p:sldId id="309" r:id="rId14"/>
    <p:sldId id="294" r:id="rId15"/>
    <p:sldId id="296" r:id="rId16"/>
    <p:sldId id="297" r:id="rId17"/>
    <p:sldId id="298" r:id="rId18"/>
    <p:sldId id="308" r:id="rId19"/>
    <p:sldId id="274" r:id="rId20"/>
    <p:sldId id="305" r:id="rId21"/>
    <p:sldId id="299" r:id="rId22"/>
    <p:sldId id="302" r:id="rId23"/>
    <p:sldId id="306" r:id="rId24"/>
    <p:sldId id="307" r:id="rId25"/>
    <p:sldId id="281"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A547"/>
    <a:srgbClr val="8ABD24"/>
    <a:srgbClr val="E51935"/>
    <a:srgbClr val="FFFFFF"/>
    <a:srgbClr val="000000"/>
    <a:srgbClr val="245BA7"/>
    <a:srgbClr val="0D2648"/>
    <a:srgbClr val="1652A1"/>
    <a:srgbClr val="21A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FF83CB-D351-44E6-B5AD-8AB69AB0A8C2}" v="2" dt="2022-02-28T20:46:45.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3725" autoAdjust="0"/>
  </p:normalViewPr>
  <p:slideViewPr>
    <p:cSldViewPr snapToGrid="0" snapToObjects="1">
      <p:cViewPr varScale="1">
        <p:scale>
          <a:sx n="80" d="100"/>
          <a:sy n="80" d="100"/>
        </p:scale>
        <p:origin x="1299"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ia Lopes Azevedo" userId="6f63bb21-635e-42e4-9e42-ffc7e0907ccb" providerId="ADAL" clId="{D9FF83CB-D351-44E6-B5AD-8AB69AB0A8C2}"/>
    <pc:docChg chg="custSel addSld modSld">
      <pc:chgData name="Andréia Lopes Azevedo" userId="6f63bb21-635e-42e4-9e42-ffc7e0907ccb" providerId="ADAL" clId="{D9FF83CB-D351-44E6-B5AD-8AB69AB0A8C2}" dt="2022-02-28T20:47:03.783" v="15" actId="14100"/>
      <pc:docMkLst>
        <pc:docMk/>
      </pc:docMkLst>
      <pc:sldChg chg="modSp mod">
        <pc:chgData name="Andréia Lopes Azevedo" userId="6f63bb21-635e-42e4-9e42-ffc7e0907ccb" providerId="ADAL" clId="{D9FF83CB-D351-44E6-B5AD-8AB69AB0A8C2}" dt="2022-02-28T20:26:03.021" v="7" actId="1036"/>
        <pc:sldMkLst>
          <pc:docMk/>
          <pc:sldMk cId="338252308" sldId="284"/>
        </pc:sldMkLst>
        <pc:picChg chg="mod">
          <ac:chgData name="Andréia Lopes Azevedo" userId="6f63bb21-635e-42e4-9e42-ffc7e0907ccb" providerId="ADAL" clId="{D9FF83CB-D351-44E6-B5AD-8AB69AB0A8C2}" dt="2022-02-28T20:26:03.021" v="7" actId="1036"/>
          <ac:picMkLst>
            <pc:docMk/>
            <pc:sldMk cId="338252308" sldId="284"/>
            <ac:picMk id="3" creationId="{BB52F2FC-5864-4DDB-B134-2B0A7D832E0C}"/>
          </ac:picMkLst>
        </pc:picChg>
      </pc:sldChg>
      <pc:sldChg chg="addSp delSp modSp add mod">
        <pc:chgData name="Andréia Lopes Azevedo" userId="6f63bb21-635e-42e4-9e42-ffc7e0907ccb" providerId="ADAL" clId="{D9FF83CB-D351-44E6-B5AD-8AB69AB0A8C2}" dt="2022-02-28T20:47:03.783" v="15" actId="14100"/>
        <pc:sldMkLst>
          <pc:docMk/>
          <pc:sldMk cId="2765037877" sldId="309"/>
        </pc:sldMkLst>
        <pc:spChg chg="del mod">
          <ac:chgData name="Andréia Lopes Azevedo" userId="6f63bb21-635e-42e4-9e42-ffc7e0907ccb" providerId="ADAL" clId="{D9FF83CB-D351-44E6-B5AD-8AB69AB0A8C2}" dt="2022-02-28T20:46:32.259" v="10" actId="478"/>
          <ac:spMkLst>
            <pc:docMk/>
            <pc:sldMk cId="2765037877" sldId="309"/>
            <ac:spMk id="2" creationId="{03CC8BC3-10E9-4C37-8415-8FCBB9B82356}"/>
          </ac:spMkLst>
        </pc:spChg>
        <pc:spChg chg="add del mod">
          <ac:chgData name="Andréia Lopes Azevedo" userId="6f63bb21-635e-42e4-9e42-ffc7e0907ccb" providerId="ADAL" clId="{D9FF83CB-D351-44E6-B5AD-8AB69AB0A8C2}" dt="2022-02-28T20:46:37.149" v="11" actId="478"/>
          <ac:spMkLst>
            <pc:docMk/>
            <pc:sldMk cId="2765037877" sldId="309"/>
            <ac:spMk id="5" creationId="{EA1031E2-697D-4812-B8FB-2A0832AA6521}"/>
          </ac:spMkLst>
        </pc:spChg>
        <pc:picChg chg="add mod">
          <ac:chgData name="Andréia Lopes Azevedo" userId="6f63bb21-635e-42e4-9e42-ffc7e0907ccb" providerId="ADAL" clId="{D9FF83CB-D351-44E6-B5AD-8AB69AB0A8C2}" dt="2022-02-28T20:47:03.783" v="15" actId="14100"/>
          <ac:picMkLst>
            <pc:docMk/>
            <pc:sldMk cId="2765037877" sldId="309"/>
            <ac:picMk id="6" creationId="{B1960668-9F83-4E0A-8DD9-9C633816E68D}"/>
          </ac:picMkLst>
        </pc:picChg>
      </pc:sldChg>
    </pc:docChg>
  </pc:docChgLst>
  <pc:docChgLst>
    <pc:chgData name="Paul Curtis" userId="24f5a928-d707-442c-86fb-88dfafd2a833" providerId="ADAL" clId="{AF693539-9830-4F83-9BC2-CEB0519ABA3E}"/>
    <pc:docChg chg="custSel addSld modSld sldOrd">
      <pc:chgData name="Paul Curtis" userId="24f5a928-d707-442c-86fb-88dfafd2a833" providerId="ADAL" clId="{AF693539-9830-4F83-9BC2-CEB0519ABA3E}" dt="2022-02-17T08:40:06.655" v="349" actId="20577"/>
      <pc:docMkLst>
        <pc:docMk/>
      </pc:docMkLst>
      <pc:sldChg chg="modSp mod">
        <pc:chgData name="Paul Curtis" userId="24f5a928-d707-442c-86fb-88dfafd2a833" providerId="ADAL" clId="{AF693539-9830-4F83-9BC2-CEB0519ABA3E}" dt="2022-02-16T13:58:58.873" v="6" actId="255"/>
        <pc:sldMkLst>
          <pc:docMk/>
          <pc:sldMk cId="718703588" sldId="278"/>
        </pc:sldMkLst>
        <pc:spChg chg="mod">
          <ac:chgData name="Paul Curtis" userId="24f5a928-d707-442c-86fb-88dfafd2a833" providerId="ADAL" clId="{AF693539-9830-4F83-9BC2-CEB0519ABA3E}" dt="2022-02-16T13:58:58.873" v="6" actId="255"/>
          <ac:spMkLst>
            <pc:docMk/>
            <pc:sldMk cId="718703588" sldId="278"/>
            <ac:spMk id="2" creationId="{F5CA44C6-F2E7-E54C-9695-E70E4606ECAD}"/>
          </ac:spMkLst>
        </pc:spChg>
      </pc:sldChg>
      <pc:sldChg chg="modSp mod">
        <pc:chgData name="Paul Curtis" userId="24f5a928-d707-442c-86fb-88dfafd2a833" providerId="ADAL" clId="{AF693539-9830-4F83-9BC2-CEB0519ABA3E}" dt="2022-02-17T08:40:06.655" v="349" actId="20577"/>
        <pc:sldMkLst>
          <pc:docMk/>
          <pc:sldMk cId="4179512435" sldId="282"/>
        </pc:sldMkLst>
        <pc:spChg chg="mod">
          <ac:chgData name="Paul Curtis" userId="24f5a928-d707-442c-86fb-88dfafd2a833" providerId="ADAL" clId="{AF693539-9830-4F83-9BC2-CEB0519ABA3E}" dt="2022-02-17T08:40:06.655" v="349" actId="20577"/>
          <ac:spMkLst>
            <pc:docMk/>
            <pc:sldMk cId="4179512435" sldId="282"/>
            <ac:spMk id="2" creationId="{AD6EBD4A-E306-4FC0-AC8F-0980F47A9BA9}"/>
          </ac:spMkLst>
        </pc:spChg>
        <pc:spChg chg="mod">
          <ac:chgData name="Paul Curtis" userId="24f5a928-d707-442c-86fb-88dfafd2a833" providerId="ADAL" clId="{AF693539-9830-4F83-9BC2-CEB0519ABA3E}" dt="2022-02-16T15:34:52.915" v="290" actId="27636"/>
          <ac:spMkLst>
            <pc:docMk/>
            <pc:sldMk cId="4179512435" sldId="282"/>
            <ac:spMk id="3" creationId="{013EBE44-0398-4657-BD6F-2F478A643222}"/>
          </ac:spMkLst>
        </pc:spChg>
      </pc:sldChg>
      <pc:sldChg chg="ord">
        <pc:chgData name="Paul Curtis" userId="24f5a928-d707-442c-86fb-88dfafd2a833" providerId="ADAL" clId="{AF693539-9830-4F83-9BC2-CEB0519ABA3E}" dt="2022-02-16T15:30:32.615" v="286"/>
        <pc:sldMkLst>
          <pc:docMk/>
          <pc:sldMk cId="3246039669" sldId="290"/>
        </pc:sldMkLst>
      </pc:sldChg>
      <pc:sldChg chg="modSp mod">
        <pc:chgData name="Paul Curtis" userId="24f5a928-d707-442c-86fb-88dfafd2a833" providerId="ADAL" clId="{AF693539-9830-4F83-9BC2-CEB0519ABA3E}" dt="2022-02-16T15:38:57.198" v="337" actId="20577"/>
        <pc:sldMkLst>
          <pc:docMk/>
          <pc:sldMk cId="3002256218" sldId="294"/>
        </pc:sldMkLst>
        <pc:spChg chg="mod">
          <ac:chgData name="Paul Curtis" userId="24f5a928-d707-442c-86fb-88dfafd2a833" providerId="ADAL" clId="{AF693539-9830-4F83-9BC2-CEB0519ABA3E}" dt="2022-02-16T15:38:57.198" v="337" actId="20577"/>
          <ac:spMkLst>
            <pc:docMk/>
            <pc:sldMk cId="3002256218" sldId="294"/>
            <ac:spMk id="11" creationId="{30A0EE8B-B6B8-40C5-A7A2-A6A33F08A85F}"/>
          </ac:spMkLst>
        </pc:spChg>
      </pc:sldChg>
      <pc:sldChg chg="delSp modSp add mod ord modNotesTx">
        <pc:chgData name="Paul Curtis" userId="24f5a928-d707-442c-86fb-88dfafd2a833" providerId="ADAL" clId="{AF693539-9830-4F83-9BC2-CEB0519ABA3E}" dt="2022-02-16T15:30:53.110" v="288"/>
        <pc:sldMkLst>
          <pc:docMk/>
          <pc:sldMk cId="2621149042" sldId="307"/>
        </pc:sldMkLst>
        <pc:spChg chg="mod">
          <ac:chgData name="Paul Curtis" userId="24f5a928-d707-442c-86fb-88dfafd2a833" providerId="ADAL" clId="{AF693539-9830-4F83-9BC2-CEB0519ABA3E}" dt="2022-02-16T14:02:17.577" v="21" actId="20577"/>
          <ac:spMkLst>
            <pc:docMk/>
            <pc:sldMk cId="2621149042" sldId="307"/>
            <ac:spMk id="2" creationId="{93CDB697-343C-4931-BD17-DA1CFF731FBE}"/>
          </ac:spMkLst>
        </pc:spChg>
        <pc:picChg chg="del">
          <ac:chgData name="Paul Curtis" userId="24f5a928-d707-442c-86fb-88dfafd2a833" providerId="ADAL" clId="{AF693539-9830-4F83-9BC2-CEB0519ABA3E}" dt="2022-02-16T14:02:23.297" v="22" actId="478"/>
          <ac:picMkLst>
            <pc:docMk/>
            <pc:sldMk cId="2621149042" sldId="307"/>
            <ac:picMk id="10" creationId="{83EBCAEC-34F2-44F5-9230-F35488CE3ADD}"/>
          </ac:picMkLst>
        </pc:picChg>
      </pc:sldChg>
      <pc:sldChg chg="add">
        <pc:chgData name="Paul Curtis" userId="24f5a928-d707-442c-86fb-88dfafd2a833" providerId="ADAL" clId="{AF693539-9830-4F83-9BC2-CEB0519ABA3E}" dt="2022-02-16T15:30:26.196" v="284"/>
        <pc:sldMkLst>
          <pc:docMk/>
          <pc:sldMk cId="1458904860"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E89E7-26B5-4AF4-B807-080D54537998}" type="datetimeFigureOut">
              <a:rPr lang="en-GB" smtClean="0"/>
              <a:t>28/02/2022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2B2AA-B0BC-4BD2-8F2E-05CAB2903270}" type="slidenum">
              <a:rPr lang="en-GB" smtClean="0"/>
              <a:t>‹#›</a:t>
            </a:fld>
            <a:endParaRPr lang="en-GB" dirty="0"/>
          </a:p>
        </p:txBody>
      </p:sp>
    </p:spTree>
    <p:extLst>
      <p:ext uri="{BB962C8B-B14F-4D97-AF65-F5344CB8AC3E}">
        <p14:creationId xmlns:p14="http://schemas.microsoft.com/office/powerpoint/2010/main" val="211073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C2B2AA-B0BC-4BD2-8F2E-05CAB2903270}" type="slidenum">
              <a:rPr lang="en-GB" smtClean="0"/>
              <a:t>1</a:t>
            </a:fld>
            <a:endParaRPr lang="en-GB" dirty="0"/>
          </a:p>
        </p:txBody>
      </p:sp>
    </p:spTree>
    <p:extLst>
      <p:ext uri="{BB962C8B-B14F-4D97-AF65-F5344CB8AC3E}">
        <p14:creationId xmlns:p14="http://schemas.microsoft.com/office/powerpoint/2010/main" val="401476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10</a:t>
            </a:fld>
            <a:endParaRPr lang="en-GB" dirty="0"/>
          </a:p>
        </p:txBody>
      </p:sp>
    </p:spTree>
    <p:extLst>
      <p:ext uri="{BB962C8B-B14F-4D97-AF65-F5344CB8AC3E}">
        <p14:creationId xmlns:p14="http://schemas.microsoft.com/office/powerpoint/2010/main" val="8790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11</a:t>
            </a:fld>
            <a:endParaRPr lang="en-GB" dirty="0"/>
          </a:p>
        </p:txBody>
      </p:sp>
    </p:spTree>
    <p:extLst>
      <p:ext uri="{BB962C8B-B14F-4D97-AF65-F5344CB8AC3E}">
        <p14:creationId xmlns:p14="http://schemas.microsoft.com/office/powerpoint/2010/main" val="134166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12</a:t>
            </a:fld>
            <a:endParaRPr lang="en-GB" dirty="0"/>
          </a:p>
        </p:txBody>
      </p:sp>
    </p:spTree>
    <p:extLst>
      <p:ext uri="{BB962C8B-B14F-4D97-AF65-F5344CB8AC3E}">
        <p14:creationId xmlns:p14="http://schemas.microsoft.com/office/powerpoint/2010/main" val="3165255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13</a:t>
            </a:fld>
            <a:endParaRPr lang="en-GB" dirty="0"/>
          </a:p>
        </p:txBody>
      </p:sp>
    </p:spTree>
    <p:extLst>
      <p:ext uri="{BB962C8B-B14F-4D97-AF65-F5344CB8AC3E}">
        <p14:creationId xmlns:p14="http://schemas.microsoft.com/office/powerpoint/2010/main" val="344147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will see how the MORE Cities applied this approach and tools to co-create their street designs </a:t>
            </a:r>
          </a:p>
        </p:txBody>
      </p:sp>
      <p:sp>
        <p:nvSpPr>
          <p:cNvPr id="4" name="Slide Number Placeholder 3"/>
          <p:cNvSpPr>
            <a:spLocks noGrp="1"/>
          </p:cNvSpPr>
          <p:nvPr>
            <p:ph type="sldNum" sz="quarter" idx="5"/>
          </p:nvPr>
        </p:nvSpPr>
        <p:spPr/>
        <p:txBody>
          <a:bodyPr/>
          <a:lstStyle/>
          <a:p>
            <a:fld id="{2FC2B2AA-B0BC-4BD2-8F2E-05CAB2903270}" type="slidenum">
              <a:rPr lang="en-GB" smtClean="0"/>
              <a:t>14</a:t>
            </a:fld>
            <a:endParaRPr lang="en-GB" dirty="0"/>
          </a:p>
        </p:txBody>
      </p:sp>
    </p:spTree>
    <p:extLst>
      <p:ext uri="{BB962C8B-B14F-4D97-AF65-F5344CB8AC3E}">
        <p14:creationId xmlns:p14="http://schemas.microsoft.com/office/powerpoint/2010/main" val="222850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LIS: </a:t>
            </a:r>
          </a:p>
          <a:p>
            <a:r>
              <a:rPr lang="en-GB" dirty="0"/>
              <a:t>Stakeholder and public engagement approach </a:t>
            </a:r>
          </a:p>
          <a:p>
            <a:pPr marL="171450" indent="-171450">
              <a:buFontTx/>
              <a:buChar char="-"/>
            </a:pPr>
            <a:r>
              <a:rPr lang="en-GB" dirty="0"/>
              <a:t>Many elements of this were new to you. Did you find the tools easily transferable / challenges to overcome (E.g. virtual design days tricky)</a:t>
            </a:r>
          </a:p>
          <a:p>
            <a:pPr marL="171450" indent="-171450">
              <a:buFontTx/>
              <a:buChar char="-"/>
            </a:pPr>
            <a:endParaRPr lang="en-GB" dirty="0"/>
          </a:p>
          <a:p>
            <a:pPr marL="0" indent="0">
              <a:buFontTx/>
              <a:buNone/>
            </a:pPr>
            <a:r>
              <a:rPr lang="en-GB" dirty="0"/>
              <a:t>LONDON</a:t>
            </a:r>
          </a:p>
          <a:p>
            <a:pPr marL="0" indent="0">
              <a:buFontTx/>
              <a:buNone/>
            </a:pPr>
            <a:r>
              <a:rPr lang="en-GB" sz="1200" kern="1200" dirty="0">
                <a:solidFill>
                  <a:schemeClr val="tx1"/>
                </a:solidFill>
                <a:effectLst/>
                <a:latin typeface="+mn-lt"/>
                <a:ea typeface="+mn-ea"/>
                <a:cs typeface="+mn-cs"/>
              </a:rPr>
              <a:t>The conclusion is that allocating road space to priority modes alone does not always provide the sought after outcomes desired, as needs to be delivered alongside wider policy interventions that reduces the volume of traffic. </a:t>
            </a:r>
          </a:p>
          <a:p>
            <a:pPr marL="0" indent="0">
              <a:buFontTx/>
              <a:buNone/>
            </a:pPr>
            <a:endParaRPr lang="en-GB" sz="1200" kern="1200" dirty="0">
              <a:solidFill>
                <a:schemeClr val="tx1"/>
              </a:solidFill>
              <a:effectLst/>
              <a:latin typeface="+mn-lt"/>
              <a:ea typeface="+mn-ea"/>
              <a:cs typeface="+mn-cs"/>
            </a:endParaRPr>
          </a:p>
          <a:p>
            <a:pPr marL="0" indent="0">
              <a:buFontTx/>
              <a:buNone/>
            </a:pPr>
            <a:r>
              <a:rPr lang="en-GB" sz="1800" dirty="0">
                <a:effectLst/>
                <a:latin typeface="Calibri" panose="020F0502020204030204" pitchFamily="34" charset="0"/>
                <a:ea typeface="Calibri" panose="020F0502020204030204" pitchFamily="34" charset="0"/>
              </a:rPr>
              <a:t>Main finding is that current methodologies completely disregard/ don’t know how to monetise benefits for pedestrian/place improvements</a:t>
            </a:r>
            <a:endParaRPr lang="en-GB" dirty="0"/>
          </a:p>
        </p:txBody>
      </p:sp>
      <p:sp>
        <p:nvSpPr>
          <p:cNvPr id="4" name="Slide Number Placeholder 3"/>
          <p:cNvSpPr>
            <a:spLocks noGrp="1"/>
          </p:cNvSpPr>
          <p:nvPr>
            <p:ph type="sldNum" sz="quarter" idx="5"/>
          </p:nvPr>
        </p:nvSpPr>
        <p:spPr/>
        <p:txBody>
          <a:bodyPr/>
          <a:lstStyle/>
          <a:p>
            <a:fld id="{2FC2B2AA-B0BC-4BD2-8F2E-05CAB2903270}" type="slidenum">
              <a:rPr lang="en-GB" smtClean="0"/>
              <a:t>20</a:t>
            </a:fld>
            <a:endParaRPr lang="en-GB" dirty="0"/>
          </a:p>
        </p:txBody>
      </p:sp>
    </p:spTree>
    <p:extLst>
      <p:ext uri="{BB962C8B-B14F-4D97-AF65-F5344CB8AC3E}">
        <p14:creationId xmlns:p14="http://schemas.microsoft.com/office/powerpoint/2010/main" val="408119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2</a:t>
            </a:fld>
            <a:endParaRPr lang="en-GB" dirty="0"/>
          </a:p>
        </p:txBody>
      </p:sp>
    </p:spTree>
    <p:extLst>
      <p:ext uri="{BB962C8B-B14F-4D97-AF65-F5344CB8AC3E}">
        <p14:creationId xmlns:p14="http://schemas.microsoft.com/office/powerpoint/2010/main" val="408238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 to the tools and step by step process</a:t>
            </a:r>
          </a:p>
          <a:p>
            <a:r>
              <a:rPr lang="en-GB" dirty="0"/>
              <a:t>Then we will see how cities have followed this process and adapted it to local needs + outcomes</a:t>
            </a:r>
          </a:p>
        </p:txBody>
      </p:sp>
      <p:sp>
        <p:nvSpPr>
          <p:cNvPr id="4" name="Slide Number Placeholder 3"/>
          <p:cNvSpPr>
            <a:spLocks noGrp="1"/>
          </p:cNvSpPr>
          <p:nvPr>
            <p:ph type="sldNum" sz="quarter" idx="5"/>
          </p:nvPr>
        </p:nvSpPr>
        <p:spPr/>
        <p:txBody>
          <a:bodyPr/>
          <a:lstStyle/>
          <a:p>
            <a:fld id="{2FC2B2AA-B0BC-4BD2-8F2E-05CAB2903270}" type="slidenum">
              <a:rPr lang="en-GB" smtClean="0"/>
              <a:t>3</a:t>
            </a:fld>
            <a:endParaRPr lang="en-GB" dirty="0"/>
          </a:p>
        </p:txBody>
      </p:sp>
    </p:spTree>
    <p:extLst>
      <p:ext uri="{BB962C8B-B14F-4D97-AF65-F5344CB8AC3E}">
        <p14:creationId xmlns:p14="http://schemas.microsoft.com/office/powerpoint/2010/main" val="594276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will see how the MORE Cities applied this approach and tools to co-create their street designs </a:t>
            </a:r>
          </a:p>
        </p:txBody>
      </p:sp>
      <p:sp>
        <p:nvSpPr>
          <p:cNvPr id="4" name="Slide Number Placeholder 3"/>
          <p:cNvSpPr>
            <a:spLocks noGrp="1"/>
          </p:cNvSpPr>
          <p:nvPr>
            <p:ph type="sldNum" sz="quarter" idx="5"/>
          </p:nvPr>
        </p:nvSpPr>
        <p:spPr/>
        <p:txBody>
          <a:bodyPr/>
          <a:lstStyle/>
          <a:p>
            <a:fld id="{2FC2B2AA-B0BC-4BD2-8F2E-05CAB2903270}" type="slidenum">
              <a:rPr lang="en-GB" smtClean="0"/>
              <a:t>4</a:t>
            </a:fld>
            <a:endParaRPr lang="en-GB" dirty="0"/>
          </a:p>
        </p:txBody>
      </p:sp>
    </p:spTree>
    <p:extLst>
      <p:ext uri="{BB962C8B-B14F-4D97-AF65-F5344CB8AC3E}">
        <p14:creationId xmlns:p14="http://schemas.microsoft.com/office/powerpoint/2010/main" val="406425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WP5 leader</a:t>
            </a:r>
          </a:p>
        </p:txBody>
      </p:sp>
      <p:sp>
        <p:nvSpPr>
          <p:cNvPr id="4" name="Slide Number Placeholder 3"/>
          <p:cNvSpPr>
            <a:spLocks noGrp="1"/>
          </p:cNvSpPr>
          <p:nvPr>
            <p:ph type="sldNum" sz="quarter" idx="5"/>
          </p:nvPr>
        </p:nvSpPr>
        <p:spPr/>
        <p:txBody>
          <a:bodyPr/>
          <a:lstStyle/>
          <a:p>
            <a:fld id="{2FC2B2AA-B0BC-4BD2-8F2E-05CAB2903270}" type="slidenum">
              <a:rPr lang="en-GB" smtClean="0"/>
              <a:t>5</a:t>
            </a:fld>
            <a:endParaRPr lang="en-GB" dirty="0"/>
          </a:p>
        </p:txBody>
      </p:sp>
    </p:spTree>
    <p:extLst>
      <p:ext uri="{BB962C8B-B14F-4D97-AF65-F5344CB8AC3E}">
        <p14:creationId xmlns:p14="http://schemas.microsoft.com/office/powerpoint/2010/main" val="98116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street functions : e.g. kerbside activities </a:t>
            </a:r>
          </a:p>
        </p:txBody>
      </p:sp>
      <p:sp>
        <p:nvSpPr>
          <p:cNvPr id="4" name="Slide Number Placeholder 3"/>
          <p:cNvSpPr>
            <a:spLocks noGrp="1"/>
          </p:cNvSpPr>
          <p:nvPr>
            <p:ph type="sldNum" sz="quarter" idx="5"/>
          </p:nvPr>
        </p:nvSpPr>
        <p:spPr/>
        <p:txBody>
          <a:bodyPr/>
          <a:lstStyle/>
          <a:p>
            <a:fld id="{2FC2B2AA-B0BC-4BD2-8F2E-05CAB2903270}" type="slidenum">
              <a:rPr lang="en-GB" smtClean="0"/>
              <a:t>6</a:t>
            </a:fld>
            <a:endParaRPr lang="en-GB" dirty="0"/>
          </a:p>
        </p:txBody>
      </p:sp>
    </p:spTree>
    <p:extLst>
      <p:ext uri="{BB962C8B-B14F-4D97-AF65-F5344CB8AC3E}">
        <p14:creationId xmlns:p14="http://schemas.microsoft.com/office/powerpoint/2010/main" val="154659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embraces the co-creation approach to street redesign</a:t>
            </a:r>
          </a:p>
          <a:p>
            <a:pPr lvl="1"/>
            <a:r>
              <a:rPr lang="en-GB" dirty="0"/>
              <a:t>Internal stakeholders</a:t>
            </a:r>
          </a:p>
          <a:p>
            <a:pPr lvl="1"/>
            <a:r>
              <a:rPr lang="en-GB" dirty="0"/>
              <a:t>External stakeholders</a:t>
            </a:r>
          </a:p>
          <a:p>
            <a:pPr lvl="1"/>
            <a:r>
              <a:rPr lang="en-GB" dirty="0"/>
              <a:t>Public </a:t>
            </a:r>
          </a:p>
          <a:p>
            <a:endParaRPr lang="en-GB" dirty="0"/>
          </a:p>
        </p:txBody>
      </p:sp>
      <p:sp>
        <p:nvSpPr>
          <p:cNvPr id="4" name="Slide Number Placeholder 3"/>
          <p:cNvSpPr>
            <a:spLocks noGrp="1"/>
          </p:cNvSpPr>
          <p:nvPr>
            <p:ph type="sldNum" sz="quarter" idx="5"/>
          </p:nvPr>
        </p:nvSpPr>
        <p:spPr/>
        <p:txBody>
          <a:bodyPr/>
          <a:lstStyle/>
          <a:p>
            <a:fld id="{2FC2B2AA-B0BC-4BD2-8F2E-05CAB2903270}" type="slidenum">
              <a:rPr lang="en-GB" smtClean="0"/>
              <a:t>7</a:t>
            </a:fld>
            <a:endParaRPr lang="en-GB" dirty="0"/>
          </a:p>
        </p:txBody>
      </p:sp>
    </p:spTree>
    <p:extLst>
      <p:ext uri="{BB962C8B-B14F-4D97-AF65-F5344CB8AC3E}">
        <p14:creationId xmlns:p14="http://schemas.microsoft.com/office/powerpoint/2010/main" val="406951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We have designed and validated this process for street design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  collecting </a:t>
            </a:r>
            <a:r>
              <a:rPr lang="en-GB" sz="1800" b="0" dirty="0">
                <a:effectLst/>
                <a:latin typeface="Arial" panose="020B0604020202020204" pitchFamily="34" charset="0"/>
                <a:ea typeface="Calibri" panose="020F0502020204030204" pitchFamily="34" charset="0"/>
                <a:cs typeface="Times New Roman" panose="02020603050405020304" pitchFamily="18" charset="0"/>
              </a:rPr>
              <a:t>issues identified from </a:t>
            </a:r>
            <a:r>
              <a:rPr lang="en-GB" sz="1800" b="1" dirty="0">
                <a:effectLst/>
                <a:latin typeface="Arial" panose="020B0604020202020204" pitchFamily="34" charset="0"/>
                <a:ea typeface="Calibri" panose="020F0502020204030204" pitchFamily="34" charset="0"/>
                <a:cs typeface="Times New Roman" panose="02020603050405020304" pitchFamily="18" charset="0"/>
              </a:rPr>
              <a:t>consulting the public / local stakeholders </a:t>
            </a:r>
            <a:r>
              <a:rPr lang="en-GB" sz="1800" b="0" dirty="0">
                <a:effectLst/>
                <a:latin typeface="Arial" panose="020B0604020202020204" pitchFamily="34" charset="0"/>
                <a:ea typeface="Calibri" panose="020F0502020204030204" pitchFamily="34" charset="0"/>
                <a:cs typeface="Times New Roman" panose="02020603050405020304" pitchFamily="18" charset="0"/>
              </a:rPr>
              <a:t>online tool </a:t>
            </a:r>
            <a:r>
              <a:rPr lang="en-GB" sz="1800" b="1" u="sng" dirty="0" err="1">
                <a:solidFill>
                  <a:srgbClr val="92D050"/>
                </a:solidFill>
                <a:effectLst/>
                <a:latin typeface="Arial" panose="020B0604020202020204" pitchFamily="34" charset="0"/>
                <a:ea typeface="Calibri" panose="020F0502020204030204" pitchFamily="34" charset="0"/>
                <a:cs typeface="Times New Roman" panose="02020603050405020304" pitchFamily="18" charset="0"/>
              </a:rPr>
              <a:t>Traffweb</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Tx/>
              <a:buChar char="-"/>
            </a:pPr>
            <a:r>
              <a:rPr lang="en-GB" dirty="0"/>
              <a:t>generate road design options using the </a:t>
            </a:r>
            <a:r>
              <a:rPr lang="en-GB" b="1" dirty="0"/>
              <a:t>Road Design Option Generation Tool </a:t>
            </a:r>
            <a:r>
              <a:rPr lang="en-GB" dirty="0"/>
              <a:t>(Tool 1). Also online. Dozens of layout ideas for allocating space. High level</a:t>
            </a:r>
          </a:p>
          <a:p>
            <a:pPr marL="171450" indent="-171450">
              <a:buFontTx/>
              <a:buChar char="-"/>
            </a:pPr>
            <a:r>
              <a:rPr lang="en-GB" dirty="0"/>
              <a:t>apply (draw) designs provisionally onto (plans) specific street sections using </a:t>
            </a:r>
            <a:r>
              <a:rPr lang="en-GB" b="1" dirty="0" err="1"/>
              <a:t>Linemap</a:t>
            </a:r>
            <a:r>
              <a:rPr lang="en-GB" b="1" dirty="0"/>
              <a:t> </a:t>
            </a:r>
            <a:r>
              <a:rPr lang="en-GB" b="0" dirty="0"/>
              <a:t>professional input from municipality TPs</a:t>
            </a:r>
          </a:p>
          <a:p>
            <a:pPr marL="171450" indent="-171450">
              <a:buFontTx/>
              <a:buChar char="-"/>
            </a:pPr>
            <a:r>
              <a:rPr lang="en-GB" b="0" dirty="0"/>
              <a:t>Assess/ simulate using enhanced </a:t>
            </a:r>
            <a:r>
              <a:rPr lang="en-GB" b="1" dirty="0"/>
              <a:t>VISSIM</a:t>
            </a:r>
          </a:p>
          <a:p>
            <a:pPr marL="171450" indent="-171450">
              <a:buFontTx/>
              <a:buChar char="-"/>
            </a:pPr>
            <a:r>
              <a:rPr lang="en-GB" b="0" dirty="0"/>
              <a:t>Evaluate using </a:t>
            </a:r>
            <a:r>
              <a:rPr lang="en-GB" b="1" dirty="0"/>
              <a:t>Appraisal tool</a:t>
            </a:r>
          </a:p>
          <a:p>
            <a:pPr marL="171450" indent="-171450">
              <a:buFontTx/>
              <a:buChar char="-"/>
            </a:pPr>
            <a:r>
              <a:rPr lang="en-GB" b="0" dirty="0"/>
              <a:t>Go back and consult with public and stakeholders to consult </a:t>
            </a:r>
            <a:r>
              <a:rPr lang="en-GB" b="1" dirty="0" err="1"/>
              <a:t>Traffweb</a:t>
            </a:r>
            <a:endParaRPr lang="en-GB" b="1" dirty="0"/>
          </a:p>
          <a:p>
            <a:pPr marL="628650" lvl="1" indent="-171450">
              <a:buFontTx/>
              <a:buChar char="-"/>
            </a:pPr>
            <a:r>
              <a:rPr lang="en-GB" b="1" dirty="0"/>
              <a:t>Refine Y or N</a:t>
            </a:r>
          </a:p>
          <a:p>
            <a:pPr marL="628650" lvl="1" indent="-171450">
              <a:buFontTx/>
              <a:buChar char="-"/>
            </a:pPr>
            <a:r>
              <a:rPr lang="en-GB" b="1" dirty="0"/>
              <a:t>Select option to implement w decision makers</a:t>
            </a:r>
          </a:p>
          <a:p>
            <a:pPr marL="171450" indent="-171450">
              <a:buFontTx/>
              <a:buChar char="-"/>
            </a:pPr>
            <a:endParaRPr lang="en-GB" b="0" dirty="0"/>
          </a:p>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fld id="{2FC2B2AA-B0BC-4BD2-8F2E-05CAB2903270}" type="slidenum">
              <a:rPr lang="en-GB" smtClean="0"/>
              <a:t>8</a:t>
            </a:fld>
            <a:endParaRPr lang="en-GB" dirty="0"/>
          </a:p>
        </p:txBody>
      </p:sp>
    </p:spTree>
    <p:extLst>
      <p:ext uri="{BB962C8B-B14F-4D97-AF65-F5344CB8AC3E}">
        <p14:creationId xmlns:p14="http://schemas.microsoft.com/office/powerpoint/2010/main" val="4152350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cs typeface="Times New Roman" panose="02020603050405020304" pitchFamily="18" charset="0"/>
              </a:rPr>
              <a:t>We have designed and validated this process for street design</a:t>
            </a: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  collecting </a:t>
            </a:r>
            <a:r>
              <a:rPr lang="en-GB" sz="1800" b="0" dirty="0">
                <a:effectLst/>
                <a:latin typeface="Arial" panose="020B0604020202020204" pitchFamily="34" charset="0"/>
                <a:ea typeface="Calibri" panose="020F0502020204030204" pitchFamily="34" charset="0"/>
                <a:cs typeface="Times New Roman" panose="02020603050405020304" pitchFamily="18" charset="0"/>
              </a:rPr>
              <a:t>issues identified from </a:t>
            </a:r>
            <a:r>
              <a:rPr lang="en-GB" sz="1800" b="1" dirty="0">
                <a:effectLst/>
                <a:latin typeface="Arial" panose="020B0604020202020204" pitchFamily="34" charset="0"/>
                <a:ea typeface="Calibri" panose="020F0502020204030204" pitchFamily="34" charset="0"/>
                <a:cs typeface="Times New Roman" panose="02020603050405020304" pitchFamily="18" charset="0"/>
              </a:rPr>
              <a:t>consulting the public / local stakeholders </a:t>
            </a:r>
            <a:r>
              <a:rPr lang="en-GB" sz="1800" b="0" dirty="0">
                <a:effectLst/>
                <a:latin typeface="Arial" panose="020B0604020202020204" pitchFamily="34" charset="0"/>
                <a:ea typeface="Calibri" panose="020F0502020204030204" pitchFamily="34" charset="0"/>
                <a:cs typeface="Times New Roman" panose="02020603050405020304" pitchFamily="18" charset="0"/>
              </a:rPr>
              <a:t>online tool </a:t>
            </a:r>
            <a:r>
              <a:rPr lang="en-GB" sz="1800" b="1" u="sng" dirty="0" err="1">
                <a:solidFill>
                  <a:srgbClr val="92D050"/>
                </a:solidFill>
                <a:effectLst/>
                <a:latin typeface="Arial" panose="020B0604020202020204" pitchFamily="34" charset="0"/>
                <a:ea typeface="Calibri" panose="020F0502020204030204" pitchFamily="34" charset="0"/>
                <a:cs typeface="Times New Roman" panose="02020603050405020304" pitchFamily="18" charset="0"/>
              </a:rPr>
              <a:t>Traffweb</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Tx/>
              <a:buChar char="-"/>
            </a:pPr>
            <a:r>
              <a:rPr lang="en-GB" dirty="0"/>
              <a:t>generate road design options using the </a:t>
            </a:r>
            <a:r>
              <a:rPr lang="en-GB" b="1" dirty="0"/>
              <a:t>Road Design Option Generation Tool </a:t>
            </a:r>
            <a:r>
              <a:rPr lang="en-GB" dirty="0"/>
              <a:t>(Tool 1). Also online. Dozens of layout ideas for allocating space. High level</a:t>
            </a:r>
          </a:p>
          <a:p>
            <a:pPr marL="171450" indent="-171450">
              <a:buFontTx/>
              <a:buChar char="-"/>
            </a:pPr>
            <a:r>
              <a:rPr lang="en-GB" dirty="0"/>
              <a:t>apply (draw) designs provisionally onto (plans) specific street sections using </a:t>
            </a:r>
            <a:r>
              <a:rPr lang="en-GB" b="1" dirty="0" err="1"/>
              <a:t>Linemap</a:t>
            </a:r>
            <a:r>
              <a:rPr lang="en-GB" b="1" dirty="0"/>
              <a:t> </a:t>
            </a:r>
            <a:r>
              <a:rPr lang="en-GB" b="0" dirty="0"/>
              <a:t>professional input from municipality TPs</a:t>
            </a:r>
          </a:p>
          <a:p>
            <a:pPr marL="171450" indent="-171450">
              <a:buFontTx/>
              <a:buChar char="-"/>
            </a:pPr>
            <a:r>
              <a:rPr lang="en-GB" b="0" dirty="0"/>
              <a:t>Assess/ simulate using enhanced </a:t>
            </a:r>
            <a:r>
              <a:rPr lang="en-GB" b="1" dirty="0"/>
              <a:t>VISSIM</a:t>
            </a:r>
          </a:p>
          <a:p>
            <a:pPr marL="171450" indent="-171450">
              <a:buFontTx/>
              <a:buChar char="-"/>
            </a:pPr>
            <a:r>
              <a:rPr lang="en-GB" b="0" dirty="0"/>
              <a:t>Evaluate using </a:t>
            </a:r>
            <a:r>
              <a:rPr lang="en-GB" b="1" dirty="0"/>
              <a:t>Appraisal tool</a:t>
            </a:r>
          </a:p>
          <a:p>
            <a:pPr marL="171450" indent="-171450">
              <a:buFontTx/>
              <a:buChar char="-"/>
            </a:pPr>
            <a:r>
              <a:rPr lang="en-GB" b="0" dirty="0"/>
              <a:t>Go back and consult with public and stakeholders to consult </a:t>
            </a:r>
            <a:r>
              <a:rPr lang="en-GB" b="1" dirty="0" err="1"/>
              <a:t>Traffweb</a:t>
            </a:r>
            <a:endParaRPr lang="en-GB" b="1" dirty="0"/>
          </a:p>
          <a:p>
            <a:pPr marL="628650" lvl="1" indent="-171450">
              <a:buFontTx/>
              <a:buChar char="-"/>
            </a:pPr>
            <a:r>
              <a:rPr lang="en-GB" b="1" dirty="0"/>
              <a:t>Refine Y or N</a:t>
            </a:r>
          </a:p>
          <a:p>
            <a:pPr marL="628650" lvl="1" indent="-171450">
              <a:buFontTx/>
              <a:buChar char="-"/>
            </a:pPr>
            <a:r>
              <a:rPr lang="en-GB" b="1" dirty="0"/>
              <a:t>Select option to implement w decision makers</a:t>
            </a:r>
          </a:p>
          <a:p>
            <a:pPr marL="171450" indent="-171450">
              <a:buFontTx/>
              <a:buChar char="-"/>
            </a:pPr>
            <a:endParaRPr lang="en-GB" b="0" dirty="0"/>
          </a:p>
          <a:p>
            <a:pPr marL="171450" indent="-171450">
              <a:buFontTx/>
              <a:buChar char="-"/>
            </a:pPr>
            <a:endParaRPr lang="en-GB" b="0" dirty="0"/>
          </a:p>
        </p:txBody>
      </p:sp>
      <p:sp>
        <p:nvSpPr>
          <p:cNvPr id="4" name="Slide Number Placeholder 3"/>
          <p:cNvSpPr>
            <a:spLocks noGrp="1"/>
          </p:cNvSpPr>
          <p:nvPr>
            <p:ph type="sldNum" sz="quarter" idx="5"/>
          </p:nvPr>
        </p:nvSpPr>
        <p:spPr/>
        <p:txBody>
          <a:bodyPr/>
          <a:lstStyle/>
          <a:p>
            <a:fld id="{2FC2B2AA-B0BC-4BD2-8F2E-05CAB2903270}" type="slidenum">
              <a:rPr lang="en-GB" smtClean="0"/>
              <a:t>9</a:t>
            </a:fld>
            <a:endParaRPr lang="en-GB" dirty="0"/>
          </a:p>
        </p:txBody>
      </p:sp>
    </p:spTree>
    <p:extLst>
      <p:ext uri="{BB962C8B-B14F-4D97-AF65-F5344CB8AC3E}">
        <p14:creationId xmlns:p14="http://schemas.microsoft.com/office/powerpoint/2010/main" val="1028663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2350C-CA24-1243-A65F-2B5583A8CE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9144001"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4" name="Text Placeholder 3">
            <a:extLst>
              <a:ext uri="{FF2B5EF4-FFF2-40B4-BE49-F238E27FC236}">
                <a16:creationId xmlns:a16="http://schemas.microsoft.com/office/drawing/2014/main" id="{722042FF-FA33-014E-BCBF-042F1638C3C3}"/>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8C658D8B-71E1-F44B-AF3B-FDAAA7B603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extLst>
      <p:ext uri="{BB962C8B-B14F-4D97-AF65-F5344CB8AC3E}">
        <p14:creationId xmlns:p14="http://schemas.microsoft.com/office/powerpoint/2010/main" val="236655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0338" y="0"/>
            <a:ext cx="5861787" cy="5143500"/>
          </a:xfrm>
          <a:prstGeom prst="rect">
            <a:avLst/>
          </a:prstGeom>
        </p:spPr>
      </p:pic>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60974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3125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844655"/>
          </a:xfrm>
        </p:spPr>
        <p:txBody>
          <a:bodyPr/>
          <a:lstStyle>
            <a:lvl1pPr>
              <a:buClr>
                <a:srgbClr val="245BA7"/>
              </a:buClr>
              <a:defRPr>
                <a:solidFill>
                  <a:schemeClr val="tx1"/>
                </a:solidFill>
              </a:defRPr>
            </a:lvl1pPr>
            <a:lvl2pPr>
              <a:buClr>
                <a:srgbClr val="245BA7"/>
              </a:buClr>
              <a:defRPr>
                <a:solidFill>
                  <a:schemeClr val="tx1"/>
                </a:solidFill>
              </a:defRPr>
            </a:lvl2pPr>
            <a:lvl3pPr>
              <a:buClr>
                <a:srgbClr val="245BA7"/>
              </a:buClr>
              <a:defRPr>
                <a:solidFill>
                  <a:schemeClr val="tx1"/>
                </a:solidFill>
              </a:defRPr>
            </a:lvl3pPr>
            <a:lvl4pPr>
              <a:buClr>
                <a:srgbClr val="245BA7"/>
              </a:buClr>
              <a:defRPr>
                <a:solidFill>
                  <a:schemeClr val="tx1"/>
                </a:solidFill>
              </a:defRPr>
            </a:lvl4pPr>
            <a:lvl5pPr>
              <a:buClr>
                <a:srgbClr val="245BA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6C1FD4C7-F74E-AB42-9298-81A26BA55D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1807532" y="1930067"/>
            <a:ext cx="5521846" cy="651910"/>
          </a:xfrm>
        </p:spPr>
        <p:txBody>
          <a:bodyPr anchor="t">
            <a:normAutofit/>
          </a:bodyPr>
          <a:lstStyle>
            <a:lvl1pPr algn="ctr">
              <a:defRPr sz="2700" b="0" i="0">
                <a:solidFill>
                  <a:schemeClr val="tx1"/>
                </a:solidFill>
                <a:latin typeface="Arial" charset="0"/>
                <a:ea typeface="Arial" charset="0"/>
                <a:cs typeface="Arial" charset="0"/>
              </a:defRPr>
            </a:lvl1pPr>
          </a:lstStyle>
          <a:p>
            <a:r>
              <a:rPr lang="en-US" dirty="0"/>
              <a:t>Click to edit Master title style</a:t>
            </a:r>
            <a:endParaRPr lang="en-GB" dirty="0"/>
          </a:p>
        </p:txBody>
      </p:sp>
      <p:sp>
        <p:nvSpPr>
          <p:cNvPr id="11" name="Subtitle 2"/>
          <p:cNvSpPr>
            <a:spLocks noGrp="1"/>
          </p:cNvSpPr>
          <p:nvPr>
            <p:ph type="subTitle" idx="1" hasCustomPrompt="1"/>
          </p:nvPr>
        </p:nvSpPr>
        <p:spPr>
          <a:xfrm>
            <a:off x="2089289" y="2413358"/>
            <a:ext cx="4956554" cy="444374"/>
          </a:xfrm>
        </p:spPr>
        <p:txBody>
          <a:bodyPr anchor="t">
            <a:normAutofit/>
          </a:bodyPr>
          <a:lstStyle>
            <a:lvl1pPr marL="0" indent="0" algn="ctr">
              <a:buNone/>
              <a:defRPr sz="12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endParaRPr lang="en-GB" dirty="0"/>
          </a:p>
        </p:txBody>
      </p:sp>
      <p:pic>
        <p:nvPicPr>
          <p:cNvPr id="6" name="Picture 5">
            <a:extLst>
              <a:ext uri="{FF2B5EF4-FFF2-40B4-BE49-F238E27FC236}">
                <a16:creationId xmlns:a16="http://schemas.microsoft.com/office/drawing/2014/main" id="{19DE3AE2-C8E8-D943-A9CE-774B0D1F5B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0F16F-9F3D-BC47-82CD-F0877A747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363413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28650" y="1720402"/>
            <a:ext cx="7886700" cy="2784640"/>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F92AC6AB-BBF0-4341-91FF-E431DD372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628650" y="1720402"/>
            <a:ext cx="7886700" cy="2672922"/>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FC3B8D95-9969-A84C-8A83-480ED8AED3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42350C-CA24-1243-A65F-2B5583A8CE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9144001"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4" name="Text Placeholder 3">
            <a:extLst>
              <a:ext uri="{FF2B5EF4-FFF2-40B4-BE49-F238E27FC236}">
                <a16:creationId xmlns:a16="http://schemas.microsoft.com/office/drawing/2014/main" id="{722042FF-FA33-014E-BCBF-042F1638C3C3}"/>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4208222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757"/>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6" name="Text Placeholder 3">
            <a:extLst>
              <a:ext uri="{FF2B5EF4-FFF2-40B4-BE49-F238E27FC236}">
                <a16:creationId xmlns:a16="http://schemas.microsoft.com/office/drawing/2014/main" id="{374F5FA6-0DE1-974B-96CA-A6324E126590}"/>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252554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0757"/>
            <a:ext cx="9144000"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 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6" name="Text Placeholder 3">
            <a:extLst>
              <a:ext uri="{FF2B5EF4-FFF2-40B4-BE49-F238E27FC236}">
                <a16:creationId xmlns:a16="http://schemas.microsoft.com/office/drawing/2014/main" id="{374F5FA6-0DE1-974B-96CA-A6324E126590}"/>
              </a:ext>
            </a:extLst>
          </p:cNvPr>
          <p:cNvSpPr>
            <a:spLocks noGrp="1"/>
          </p:cNvSpPr>
          <p:nvPr>
            <p:ph type="body" sz="quarter" idx="10" hasCustomPrompt="1"/>
          </p:nvPr>
        </p:nvSpPr>
        <p:spPr>
          <a:xfrm>
            <a:off x="415342" y="1296323"/>
            <a:ext cx="2859087" cy="869950"/>
          </a:xfrm>
        </p:spPr>
        <p:txBody>
          <a:bodyPr>
            <a:normAutofit/>
          </a:bodyPr>
          <a:lstStyle>
            <a:lvl1pPr marL="0" indent="0">
              <a:buNone/>
              <a:defRPr sz="18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42036582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79DA-B82E-9442-981D-3D83F40773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16" name="Title Placeholder 1">
            <a:extLst>
              <a:ext uri="{FF2B5EF4-FFF2-40B4-BE49-F238E27FC236}">
                <a16:creationId xmlns:a16="http://schemas.microsoft.com/office/drawing/2014/main" id="{787615CF-5063-E344-8758-4C904D8CBEBC}"/>
              </a:ext>
            </a:extLst>
          </p:cNvPr>
          <p:cNvSpPr txBox="1">
            <a:spLocks/>
          </p:cNvSpPr>
          <p:nvPr userDrawn="1"/>
        </p:nvSpPr>
        <p:spPr>
          <a:xfrm>
            <a:off x="434593" y="1042861"/>
            <a:ext cx="2643939" cy="566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a:lstStyle>
          <a:p>
            <a:endParaRPr lang="en-US" sz="1200" dirty="0">
              <a:solidFill>
                <a:schemeClr val="bg1"/>
              </a:solidFill>
              <a:latin typeface="Arial" panose="020B0604020202020204" pitchFamily="34" charset="0"/>
              <a:cs typeface="Arial" panose="020B0604020202020204" pitchFamily="34" charset="0"/>
            </a:endParaRPr>
          </a:p>
        </p:txBody>
      </p:sp>
      <p:sp>
        <p:nvSpPr>
          <p:cNvPr id="9" name="Title Placeholder 1">
            <a:extLst>
              <a:ext uri="{FF2B5EF4-FFF2-40B4-BE49-F238E27FC236}">
                <a16:creationId xmlns:a16="http://schemas.microsoft.com/office/drawing/2014/main" id="{1B58039F-505A-6849-87DC-E6F353006519}"/>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Thank you</a:t>
            </a:r>
          </a:p>
        </p:txBody>
      </p:sp>
      <p:sp>
        <p:nvSpPr>
          <p:cNvPr id="7" name="Text Placeholder 3">
            <a:extLst>
              <a:ext uri="{FF2B5EF4-FFF2-40B4-BE49-F238E27FC236}">
                <a16:creationId xmlns:a16="http://schemas.microsoft.com/office/drawing/2014/main" id="{D20F6534-3E34-6D42-8411-97EB4C3C2A06}"/>
              </a:ext>
            </a:extLst>
          </p:cNvPr>
          <p:cNvSpPr>
            <a:spLocks noGrp="1"/>
          </p:cNvSpPr>
          <p:nvPr>
            <p:ph type="body" sz="quarter" idx="10" hasCustomPrompt="1"/>
          </p:nvPr>
        </p:nvSpPr>
        <p:spPr>
          <a:xfrm>
            <a:off x="415342" y="1296323"/>
            <a:ext cx="2859087" cy="370841"/>
          </a:xfrm>
        </p:spPr>
        <p:txBody>
          <a:bodyPr>
            <a:normAutofit/>
          </a:bodyPr>
          <a:lstStyle>
            <a:lvl1pPr marL="0" indent="0">
              <a:buNone/>
              <a:defRPr sz="180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
        <p:nvSpPr>
          <p:cNvPr id="8" name="Text Placeholder 3">
            <a:extLst>
              <a:ext uri="{FF2B5EF4-FFF2-40B4-BE49-F238E27FC236}">
                <a16:creationId xmlns:a16="http://schemas.microsoft.com/office/drawing/2014/main" id="{6D5BBAC1-4062-C940-99B4-FED90C82085C}"/>
              </a:ext>
            </a:extLst>
          </p:cNvPr>
          <p:cNvSpPr>
            <a:spLocks noGrp="1"/>
          </p:cNvSpPr>
          <p:nvPr>
            <p:ph type="body" sz="quarter" idx="11" hasCustomPrompt="1"/>
          </p:nvPr>
        </p:nvSpPr>
        <p:spPr>
          <a:xfrm>
            <a:off x="415342" y="1608948"/>
            <a:ext cx="2859087" cy="869950"/>
          </a:xfrm>
        </p:spPr>
        <p:txBody>
          <a:bodyPr>
            <a:normAutofit/>
          </a:bodyPr>
          <a:lstStyle>
            <a:lvl1pPr marL="0" indent="0">
              <a:buNone/>
              <a:defRPr sz="18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Email</a:t>
            </a:r>
          </a:p>
        </p:txBody>
      </p:sp>
    </p:spTree>
    <p:extLst>
      <p:ext uri="{BB962C8B-B14F-4D97-AF65-F5344CB8AC3E}">
        <p14:creationId xmlns:p14="http://schemas.microsoft.com/office/powerpoint/2010/main" val="10885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4F284-739F-9C45-8DDD-B558DE0C82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66"/>
          <a:stretch/>
        </p:blipFill>
        <p:spPr>
          <a:xfrm>
            <a:off x="3320714" y="-1"/>
            <a:ext cx="5830075" cy="5143501"/>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7" name="Text Placeholder 3">
            <a:extLst>
              <a:ext uri="{FF2B5EF4-FFF2-40B4-BE49-F238E27FC236}">
                <a16:creationId xmlns:a16="http://schemas.microsoft.com/office/drawing/2014/main" id="{DC438ADD-178B-9B42-BDC2-B0AA2F0BAC33}"/>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1895442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14965-E039-6B41-9801-F9545D54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19374" y="0"/>
            <a:ext cx="6724626"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6" name="Text Placeholder 3">
            <a:extLst>
              <a:ext uri="{FF2B5EF4-FFF2-40B4-BE49-F238E27FC236}">
                <a16:creationId xmlns:a16="http://schemas.microsoft.com/office/drawing/2014/main" id="{0714EB52-6EAC-8E4C-86E6-18672C81475A}"/>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349164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0402"/>
            <a:ext cx="7886700" cy="2735984"/>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a:extLst>
              <a:ext uri="{FF2B5EF4-FFF2-40B4-BE49-F238E27FC236}">
                <a16:creationId xmlns:a16="http://schemas.microsoft.com/office/drawing/2014/main" id="{A618855E-9528-0E4F-8F05-AE2D6EA93E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911040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94B15-96D7-CB41-8439-2CC3144729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3923624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784640"/>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24A634E-FBBD-1C43-98A5-2B2340A238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293481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2"/>
          <a:stretch/>
        </p:blipFill>
        <p:spPr>
          <a:xfrm>
            <a:off x="3320714" y="0"/>
            <a:ext cx="5920347" cy="51435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CCB5D68-EDC9-CD41-9246-E9EBE9552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extLst>
      <p:ext uri="{BB962C8B-B14F-4D97-AF65-F5344CB8AC3E}">
        <p14:creationId xmlns:p14="http://schemas.microsoft.com/office/powerpoint/2010/main" val="3043061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0339" y="0"/>
            <a:ext cx="5920347" cy="51435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9" name="Picture 8">
            <a:extLst>
              <a:ext uri="{FF2B5EF4-FFF2-40B4-BE49-F238E27FC236}">
                <a16:creationId xmlns:a16="http://schemas.microsoft.com/office/drawing/2014/main" id="{8C658D8B-71E1-F44B-AF3B-FDAAA7B603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extLst>
      <p:ext uri="{BB962C8B-B14F-4D97-AF65-F5344CB8AC3E}">
        <p14:creationId xmlns:p14="http://schemas.microsoft.com/office/powerpoint/2010/main" val="231537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330338" y="0"/>
            <a:ext cx="5861787" cy="5143500"/>
          </a:xfrm>
          <a:prstGeom prst="rect">
            <a:avLst/>
          </a:prstGeom>
        </p:spPr>
      </p:pic>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47977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7C3A38-1C25-0A4F-9CC1-28B7B84DB1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03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279DA-B82E-9442-981D-3D83F40773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9144000" cy="5143500"/>
          </a:xfrm>
          <a:prstGeom prst="rect">
            <a:avLst/>
          </a:prstGeom>
        </p:spPr>
      </p:pic>
      <p:pic>
        <p:nvPicPr>
          <p:cNvPr id="5" name="Picture 4">
            <a:extLst>
              <a:ext uri="{FF2B5EF4-FFF2-40B4-BE49-F238E27FC236}">
                <a16:creationId xmlns:a16="http://schemas.microsoft.com/office/drawing/2014/main" id="{CEC9C7C9-373D-9B44-979B-D8F86F302B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11056" y="4287483"/>
            <a:ext cx="1403832" cy="457771"/>
          </a:xfrm>
          <a:prstGeom prst="rect">
            <a:avLst/>
          </a:prstGeom>
        </p:spPr>
      </p:pic>
      <p:sp>
        <p:nvSpPr>
          <p:cNvPr id="16" name="Title Placeholder 1">
            <a:extLst>
              <a:ext uri="{FF2B5EF4-FFF2-40B4-BE49-F238E27FC236}">
                <a16:creationId xmlns:a16="http://schemas.microsoft.com/office/drawing/2014/main" id="{787615CF-5063-E344-8758-4C904D8CBEBC}"/>
              </a:ext>
            </a:extLst>
          </p:cNvPr>
          <p:cNvSpPr txBox="1">
            <a:spLocks/>
          </p:cNvSpPr>
          <p:nvPr userDrawn="1"/>
        </p:nvSpPr>
        <p:spPr>
          <a:xfrm>
            <a:off x="434593" y="1042861"/>
            <a:ext cx="2643939" cy="56608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a:lstStyle>
          <a:p>
            <a:endParaRPr lang="en-US" sz="1200" dirty="0">
              <a:solidFill>
                <a:schemeClr val="bg1"/>
              </a:solidFill>
              <a:latin typeface="Arial" panose="020B0604020202020204" pitchFamily="34" charset="0"/>
              <a:cs typeface="Arial" panose="020B0604020202020204" pitchFamily="34" charset="0"/>
            </a:endParaRPr>
          </a:p>
        </p:txBody>
      </p:sp>
      <p:sp>
        <p:nvSpPr>
          <p:cNvPr id="9" name="Title Placeholder 1">
            <a:extLst>
              <a:ext uri="{FF2B5EF4-FFF2-40B4-BE49-F238E27FC236}">
                <a16:creationId xmlns:a16="http://schemas.microsoft.com/office/drawing/2014/main" id="{1B58039F-505A-6849-87DC-E6F353006519}"/>
              </a:ext>
            </a:extLst>
          </p:cNvPr>
          <p:cNvSpPr>
            <a:spLocks noGrp="1"/>
          </p:cNvSpPr>
          <p:nvPr>
            <p:ph type="title" hasCustomPrompt="1"/>
          </p:nvPr>
        </p:nvSpPr>
        <p:spPr>
          <a:xfrm>
            <a:off x="415343" y="605642"/>
            <a:ext cx="5297029" cy="774764"/>
          </a:xfrm>
          <a:prstGeom prst="rect">
            <a:avLst/>
          </a:prstGeom>
        </p:spPr>
        <p:txBody>
          <a:bodyPr vert="horz" lIns="91440" tIns="45720" rIns="91440" bIns="45720" rtlCol="0" anchor="ctr">
            <a:noAutofit/>
          </a:bodyPr>
          <a:lstStyle>
            <a:lvl1pPr>
              <a:defRPr sz="2800">
                <a:solidFill>
                  <a:schemeClr val="bg1"/>
                </a:solidFill>
              </a:defRPr>
            </a:lvl1pPr>
          </a:lstStyle>
          <a:p>
            <a:r>
              <a:rPr lang="en-US" dirty="0"/>
              <a:t>Thank you</a:t>
            </a:r>
          </a:p>
        </p:txBody>
      </p:sp>
      <p:sp>
        <p:nvSpPr>
          <p:cNvPr id="7" name="Text Placeholder 3">
            <a:extLst>
              <a:ext uri="{FF2B5EF4-FFF2-40B4-BE49-F238E27FC236}">
                <a16:creationId xmlns:a16="http://schemas.microsoft.com/office/drawing/2014/main" id="{D20F6534-3E34-6D42-8411-97EB4C3C2A06}"/>
              </a:ext>
            </a:extLst>
          </p:cNvPr>
          <p:cNvSpPr>
            <a:spLocks noGrp="1"/>
          </p:cNvSpPr>
          <p:nvPr>
            <p:ph type="body" sz="quarter" idx="10" hasCustomPrompt="1"/>
          </p:nvPr>
        </p:nvSpPr>
        <p:spPr>
          <a:xfrm>
            <a:off x="415342" y="1296323"/>
            <a:ext cx="2859087" cy="370841"/>
          </a:xfrm>
        </p:spPr>
        <p:txBody>
          <a:bodyPr>
            <a:normAutofit/>
          </a:bodyPr>
          <a:lstStyle>
            <a:lvl1pPr marL="0" indent="0">
              <a:buNone/>
              <a:defRPr sz="1800" b="1">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
        <p:nvSpPr>
          <p:cNvPr id="8" name="Text Placeholder 3">
            <a:extLst>
              <a:ext uri="{FF2B5EF4-FFF2-40B4-BE49-F238E27FC236}">
                <a16:creationId xmlns:a16="http://schemas.microsoft.com/office/drawing/2014/main" id="{6D5BBAC1-4062-C940-99B4-FED90C82085C}"/>
              </a:ext>
            </a:extLst>
          </p:cNvPr>
          <p:cNvSpPr>
            <a:spLocks noGrp="1"/>
          </p:cNvSpPr>
          <p:nvPr>
            <p:ph type="body" sz="quarter" idx="11" hasCustomPrompt="1"/>
          </p:nvPr>
        </p:nvSpPr>
        <p:spPr>
          <a:xfrm>
            <a:off x="415342" y="1608948"/>
            <a:ext cx="2859087" cy="869950"/>
          </a:xfrm>
        </p:spPr>
        <p:txBody>
          <a:bodyPr>
            <a:normAutofit/>
          </a:bodyPr>
          <a:lstStyle>
            <a:lvl1pPr marL="0" indent="0">
              <a:buNone/>
              <a:defRPr sz="1800" b="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Email</a:t>
            </a:r>
          </a:p>
        </p:txBody>
      </p:sp>
    </p:spTree>
    <p:extLst>
      <p:ext uri="{BB962C8B-B14F-4D97-AF65-F5344CB8AC3E}">
        <p14:creationId xmlns:p14="http://schemas.microsoft.com/office/powerpoint/2010/main" val="3566690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844655"/>
          </a:xfrm>
        </p:spPr>
        <p:txBody>
          <a:bodyPr/>
          <a:lstStyle>
            <a:lvl1pPr>
              <a:buClr>
                <a:srgbClr val="245BA7"/>
              </a:buClr>
              <a:defRPr>
                <a:solidFill>
                  <a:schemeClr val="tx1"/>
                </a:solidFill>
              </a:defRPr>
            </a:lvl1pPr>
            <a:lvl2pPr>
              <a:buClr>
                <a:srgbClr val="245BA7"/>
              </a:buClr>
              <a:defRPr>
                <a:solidFill>
                  <a:schemeClr val="tx1"/>
                </a:solidFill>
              </a:defRPr>
            </a:lvl2pPr>
            <a:lvl3pPr>
              <a:buClr>
                <a:srgbClr val="245BA7"/>
              </a:buClr>
              <a:defRPr>
                <a:solidFill>
                  <a:schemeClr val="tx1"/>
                </a:solidFill>
              </a:defRPr>
            </a:lvl3pPr>
            <a:lvl4pPr>
              <a:buClr>
                <a:srgbClr val="245BA7"/>
              </a:buClr>
              <a:defRPr>
                <a:solidFill>
                  <a:schemeClr val="tx1"/>
                </a:solidFill>
              </a:defRPr>
            </a:lvl4pPr>
            <a:lvl5pPr>
              <a:buClr>
                <a:srgbClr val="245BA7"/>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6C1FD4C7-F74E-AB42-9298-81A26BA55D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3345016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1807532" y="1930067"/>
            <a:ext cx="5521846" cy="651910"/>
          </a:xfrm>
        </p:spPr>
        <p:txBody>
          <a:bodyPr anchor="t">
            <a:normAutofit/>
          </a:bodyPr>
          <a:lstStyle>
            <a:lvl1pPr algn="ctr">
              <a:defRPr sz="2700" b="0" i="0">
                <a:solidFill>
                  <a:schemeClr val="tx1"/>
                </a:solidFill>
                <a:latin typeface="Arial" charset="0"/>
                <a:ea typeface="Arial" charset="0"/>
                <a:cs typeface="Arial" charset="0"/>
              </a:defRPr>
            </a:lvl1pPr>
          </a:lstStyle>
          <a:p>
            <a:r>
              <a:rPr lang="en-US" dirty="0"/>
              <a:t>Click to edit Master title style</a:t>
            </a:r>
            <a:endParaRPr lang="en-GB" dirty="0"/>
          </a:p>
        </p:txBody>
      </p:sp>
      <p:sp>
        <p:nvSpPr>
          <p:cNvPr id="11" name="Subtitle 2"/>
          <p:cNvSpPr>
            <a:spLocks noGrp="1"/>
          </p:cNvSpPr>
          <p:nvPr>
            <p:ph type="subTitle" idx="1" hasCustomPrompt="1"/>
          </p:nvPr>
        </p:nvSpPr>
        <p:spPr>
          <a:xfrm>
            <a:off x="2089289" y="2413358"/>
            <a:ext cx="4956554" cy="444374"/>
          </a:xfrm>
        </p:spPr>
        <p:txBody>
          <a:bodyPr anchor="t">
            <a:normAutofit/>
          </a:bodyPr>
          <a:lstStyle>
            <a:lvl1pPr marL="0" indent="0" algn="ctr">
              <a:buNone/>
              <a:defRPr sz="12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Presenter Name</a:t>
            </a:r>
            <a:endParaRPr lang="en-GB" dirty="0"/>
          </a:p>
        </p:txBody>
      </p:sp>
      <p:pic>
        <p:nvPicPr>
          <p:cNvPr id="6" name="Picture 5">
            <a:extLst>
              <a:ext uri="{FF2B5EF4-FFF2-40B4-BE49-F238E27FC236}">
                <a16:creationId xmlns:a16="http://schemas.microsoft.com/office/drawing/2014/main" id="{19DE3AE2-C8E8-D943-A9CE-774B0D1F5B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3393505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10F16F-9F3D-BC47-82CD-F0877A747C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17837343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628650" y="1720402"/>
            <a:ext cx="7886700" cy="2784640"/>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1" name="Picture 10">
            <a:extLst>
              <a:ext uri="{FF2B5EF4-FFF2-40B4-BE49-F238E27FC236}">
                <a16:creationId xmlns:a16="http://schemas.microsoft.com/office/drawing/2014/main" id="{F92AC6AB-BBF0-4341-91FF-E431DD3726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414427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628650" y="1720402"/>
            <a:ext cx="7886700" cy="2672922"/>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FC3B8D95-9969-A84C-8A83-480ED8AED3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extLst>
      <p:ext uri="{BB962C8B-B14F-4D97-AF65-F5344CB8AC3E}">
        <p14:creationId xmlns:p14="http://schemas.microsoft.com/office/powerpoint/2010/main" val="168915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4F284-739F-9C45-8DDD-B558DE0C82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66"/>
          <a:stretch/>
        </p:blipFill>
        <p:spPr>
          <a:xfrm>
            <a:off x="3320714" y="-1"/>
            <a:ext cx="5830075" cy="5143501"/>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7" name="Text Placeholder 3">
            <a:extLst>
              <a:ext uri="{FF2B5EF4-FFF2-40B4-BE49-F238E27FC236}">
                <a16:creationId xmlns:a16="http://schemas.microsoft.com/office/drawing/2014/main" id="{DC438ADD-178B-9B42-BDC2-B0AA2F0BAC33}"/>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218065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14965-E039-6B41-9801-F9545D5437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19374" y="0"/>
            <a:ext cx="6724626" cy="5143500"/>
          </a:xfrm>
          <a:prstGeom prst="rect">
            <a:avLst/>
          </a:prstGeom>
        </p:spPr>
      </p:pic>
      <p:sp>
        <p:nvSpPr>
          <p:cNvPr id="14" name="Title Placeholder 1">
            <a:extLst>
              <a:ext uri="{FF2B5EF4-FFF2-40B4-BE49-F238E27FC236}">
                <a16:creationId xmlns:a16="http://schemas.microsoft.com/office/drawing/2014/main" id="{8B07E6D7-791A-DF44-ADFE-D8C00B6BB87E}"/>
              </a:ext>
            </a:extLst>
          </p:cNvPr>
          <p:cNvSpPr>
            <a:spLocks noGrp="1"/>
          </p:cNvSpPr>
          <p:nvPr>
            <p:ph type="title" hasCustomPrompt="1"/>
          </p:nvPr>
        </p:nvSpPr>
        <p:spPr>
          <a:xfrm>
            <a:off x="415343" y="2367829"/>
            <a:ext cx="2643939" cy="1162853"/>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Presentation</a:t>
            </a:r>
            <a:br>
              <a:rPr lang="en-US" dirty="0"/>
            </a:br>
            <a:r>
              <a:rPr lang="en-US" dirty="0"/>
              <a:t>Title</a:t>
            </a:r>
          </a:p>
        </p:txBody>
      </p:sp>
      <p:pic>
        <p:nvPicPr>
          <p:cNvPr id="15" name="Picture 14">
            <a:extLst>
              <a:ext uri="{FF2B5EF4-FFF2-40B4-BE49-F238E27FC236}">
                <a16:creationId xmlns:a16="http://schemas.microsoft.com/office/drawing/2014/main" id="{53CD9E2B-1CF7-2549-9859-EE34C1F611C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
        <p:nvSpPr>
          <p:cNvPr id="6" name="Text Placeholder 3">
            <a:extLst>
              <a:ext uri="{FF2B5EF4-FFF2-40B4-BE49-F238E27FC236}">
                <a16:creationId xmlns:a16="http://schemas.microsoft.com/office/drawing/2014/main" id="{0714EB52-6EAC-8E4C-86E6-18672C81475A}"/>
              </a:ext>
            </a:extLst>
          </p:cNvPr>
          <p:cNvSpPr>
            <a:spLocks noGrp="1"/>
          </p:cNvSpPr>
          <p:nvPr>
            <p:ph type="body" sz="quarter" idx="10" hasCustomPrompt="1"/>
          </p:nvPr>
        </p:nvSpPr>
        <p:spPr>
          <a:xfrm>
            <a:off x="415342" y="3474108"/>
            <a:ext cx="2859087" cy="869950"/>
          </a:xfrm>
        </p:spPr>
        <p:txBody>
          <a:bodyPr>
            <a:normAutofit/>
          </a:bodyPr>
          <a:lstStyle>
            <a:lvl1pPr marL="0" indent="0">
              <a:buNone/>
              <a:defRPr sz="1200" b="1">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Tree>
    <p:extLst>
      <p:ext uri="{BB962C8B-B14F-4D97-AF65-F5344CB8AC3E}">
        <p14:creationId xmlns:p14="http://schemas.microsoft.com/office/powerpoint/2010/main" val="425119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0402"/>
            <a:ext cx="7886700" cy="2735984"/>
          </a:xfrm>
        </p:spPr>
        <p:txBody>
          <a:bodyPr/>
          <a:lstStyle>
            <a:lvl1pPr>
              <a:buClr>
                <a:srgbClr val="245BA7"/>
              </a:buClr>
              <a:defRPr/>
            </a:lvl1pPr>
            <a:lvl2pPr>
              <a:buClr>
                <a:srgbClr val="245BA7"/>
              </a:buClr>
              <a:defRPr/>
            </a:lvl2pPr>
            <a:lvl3pPr>
              <a:buClr>
                <a:srgbClr val="245BA7"/>
              </a:buClr>
              <a:defRPr/>
            </a:lvl3pPr>
            <a:lvl4pPr>
              <a:buClr>
                <a:srgbClr val="245BA7"/>
              </a:buClr>
              <a:defRPr/>
            </a:lvl4pPr>
            <a:lvl5pPr>
              <a:buClr>
                <a:srgbClr val="245BA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628650" y="501150"/>
            <a:ext cx="7886700" cy="994172"/>
          </a:xfrm>
          <a:prstGeom prst="rect">
            <a:avLst/>
          </a:prstGeom>
        </p:spPr>
        <p:txBody>
          <a:bodyPr vert="horz" lIns="91440" tIns="45720" rIns="91440" bIns="45720" rtlCol="0" anchor="ctr">
            <a:normAutofit/>
          </a:bodyPr>
          <a:lstStyle/>
          <a:p>
            <a:r>
              <a:rPr lang="en-US"/>
              <a:t>Click to edit Master title style</a:t>
            </a:r>
          </a:p>
        </p:txBody>
      </p:sp>
      <p:pic>
        <p:nvPicPr>
          <p:cNvPr id="13" name="Picture 12">
            <a:extLst>
              <a:ext uri="{FF2B5EF4-FFF2-40B4-BE49-F238E27FC236}">
                <a16:creationId xmlns:a16="http://schemas.microsoft.com/office/drawing/2014/main" id="{A618855E-9528-0E4F-8F05-AE2D6EA93E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794B15-96D7-CB41-8439-2CC3144729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28650" y="1720402"/>
            <a:ext cx="7886700" cy="2784640"/>
          </a:xfrm>
        </p:spPr>
        <p:txBody>
          <a:bodyPr/>
          <a:lstStyle>
            <a:lvl1pPr>
              <a:buClr>
                <a:schemeClr val="bg1"/>
              </a:buClr>
              <a:defRPr>
                <a:solidFill>
                  <a:schemeClr val="tx1"/>
                </a:solidFill>
              </a:defRPr>
            </a:lvl1pPr>
            <a:lvl2pPr>
              <a:buClr>
                <a:schemeClr val="bg1"/>
              </a:buClr>
              <a:defRPr>
                <a:solidFill>
                  <a:schemeClr val="tx1"/>
                </a:solidFill>
              </a:defRPr>
            </a:lvl2pPr>
            <a:lvl3pPr>
              <a:buClr>
                <a:schemeClr val="bg1"/>
              </a:buClr>
              <a:defRPr>
                <a:solidFill>
                  <a:schemeClr val="tx1"/>
                </a:solidFill>
              </a:defRPr>
            </a:lvl3pPr>
            <a:lvl4pPr>
              <a:buClr>
                <a:schemeClr val="bg1"/>
              </a:buClr>
              <a:defRPr>
                <a:solidFill>
                  <a:schemeClr val="tx1"/>
                </a:solidFill>
              </a:defRPr>
            </a:lvl4pPr>
            <a:lvl5pPr>
              <a:buClr>
                <a:schemeClr val="bg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24A634E-FBBD-1C43-98A5-2B2340A238D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28217" y="4565057"/>
            <a:ext cx="927281" cy="302374"/>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368C4B-5580-CA48-90CD-FBFF778BB1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2"/>
          <a:stretch/>
        </p:blipFill>
        <p:spPr>
          <a:xfrm>
            <a:off x="3320714" y="0"/>
            <a:ext cx="5920347" cy="5143500"/>
          </a:xfrm>
          <a:prstGeom prst="rect">
            <a:avLst/>
          </a:prstGeom>
        </p:spPr>
      </p:pic>
      <p:sp>
        <p:nvSpPr>
          <p:cNvPr id="8" name="Title Placeholder 1">
            <a:extLst>
              <a:ext uri="{FF2B5EF4-FFF2-40B4-BE49-F238E27FC236}">
                <a16:creationId xmlns:a16="http://schemas.microsoft.com/office/drawing/2014/main" id="{5A751163-4BD7-0240-B990-E9330D0E9D60}"/>
              </a:ext>
            </a:extLst>
          </p:cNvPr>
          <p:cNvSpPr>
            <a:spLocks noGrp="1"/>
          </p:cNvSpPr>
          <p:nvPr>
            <p:ph type="title"/>
          </p:nvPr>
        </p:nvSpPr>
        <p:spPr>
          <a:xfrm>
            <a:off x="415343" y="2281187"/>
            <a:ext cx="2643939" cy="1597794"/>
          </a:xfrm>
          <a:prstGeom prst="rect">
            <a:avLst/>
          </a:prstGeom>
        </p:spPr>
        <p:txBody>
          <a:bodyPr vert="horz" lIns="91440" tIns="45720" rIns="91440" bIns="45720" rtlCol="0" anchor="ctr">
            <a:noAutofit/>
          </a:bodyPr>
          <a:lstStyle>
            <a:lvl1pPr>
              <a:defRPr sz="2800">
                <a:solidFill>
                  <a:schemeClr val="tx1"/>
                </a:solidFill>
              </a:defRPr>
            </a:lvl1pPr>
          </a:lstStyle>
          <a:p>
            <a:r>
              <a:rPr lang="en-US" dirty="0"/>
              <a:t>Click to edit Master title style</a:t>
            </a:r>
          </a:p>
        </p:txBody>
      </p:sp>
      <p:pic>
        <p:nvPicPr>
          <p:cNvPr id="10" name="Picture 9">
            <a:extLst>
              <a:ext uri="{FF2B5EF4-FFF2-40B4-BE49-F238E27FC236}">
                <a16:creationId xmlns:a16="http://schemas.microsoft.com/office/drawing/2014/main" id="{9CCB5D68-EDC9-CD41-9246-E9EBE95520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1221" y="4287483"/>
            <a:ext cx="1403832" cy="45777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0375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EDACA2-E333-C043-A3D7-7B6F457E726E}" type="datetimeFigureOut">
              <a:rPr lang="en-US" smtClean="0"/>
              <a:t>2/28/2022</a:t>
            </a:fld>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E18F48-0767-2B4D-8095-F42DCB730015}" type="slidenum">
              <a:rPr lang="en-US" smtClean="0"/>
              <a:t>‹#›</a:t>
            </a:fld>
            <a:endParaRPr lang="en-US" dirty="0"/>
          </a:p>
        </p:txBody>
      </p:sp>
    </p:spTree>
    <p:extLst>
      <p:ext uri="{BB962C8B-B14F-4D97-AF65-F5344CB8AC3E}">
        <p14:creationId xmlns:p14="http://schemas.microsoft.com/office/powerpoint/2010/main" val="2124758420"/>
      </p:ext>
    </p:extLst>
  </p:cSld>
  <p:clrMap bg1="lt1" tx1="dk1" bg2="lt2" tx2="dk2" accent1="accent1" accent2="accent2" accent3="accent3" accent4="accent4" accent5="accent5" accent6="accent6" hlink="hlink" folHlink="folHlink"/>
  <p:sldLayoutIdLst>
    <p:sldLayoutId id="2147483681" r:id="rId1"/>
    <p:sldLayoutId id="2147483702" r:id="rId2"/>
    <p:sldLayoutId id="2147483701" r:id="rId3"/>
    <p:sldLayoutId id="2147483700" r:id="rId4"/>
    <p:sldLayoutId id="2147483699" r:id="rId5"/>
    <p:sldLayoutId id="2147483682" r:id="rId6"/>
    <p:sldLayoutId id="2147483695" r:id="rId7"/>
    <p:sldLayoutId id="2147483696" r:id="rId8"/>
    <p:sldLayoutId id="2147483683" r:id="rId9"/>
    <p:sldLayoutId id="2147483697" r:id="rId10"/>
    <p:sldLayoutId id="2147483698" r:id="rId11"/>
    <p:sldLayoutId id="2147483704" r:id="rId12"/>
    <p:sldLayoutId id="2147483694" r:id="rId13"/>
    <p:sldLayoutId id="2147483661" r:id="rId14"/>
    <p:sldLayoutId id="2147483703" r:id="rId15"/>
    <p:sldLayoutId id="2147483662" r:id="rId16"/>
    <p:sldLayoutId id="2147483665" r:id="rId17"/>
  </p:sldLayoutIdLst>
  <p:txStyles>
    <p:titleStyle>
      <a:lvl1pPr algn="l" defTabSz="685800" rtl="0" eaLnBrk="1" latinLnBrk="0" hangingPunct="1">
        <a:lnSpc>
          <a:spcPct val="90000"/>
        </a:lnSpc>
        <a:spcBef>
          <a:spcPct val="0"/>
        </a:spcBef>
        <a:buNone/>
        <a:defRPr sz="3300" b="1" i="0" kern="1200">
          <a:solidFill>
            <a:schemeClr val="tx1">
              <a:lumMod val="95000"/>
              <a:lumOff val="5000"/>
            </a:schemeClr>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8ABD24"/>
        </a:buClr>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8ABD24"/>
        </a:buClr>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8ABD24"/>
        </a:buClr>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838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50375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EDACA2-E333-C043-A3D7-7B6F457E726E}" type="datetimeFigureOut">
              <a:rPr lang="en-US" smtClean="0"/>
              <a:t>2/28/2022</a:t>
            </a:fld>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BE18F48-0767-2B4D-8095-F42DCB730015}" type="slidenum">
              <a:rPr lang="en-US" smtClean="0"/>
              <a:t>‹#›</a:t>
            </a:fld>
            <a:endParaRPr lang="en-US"/>
          </a:p>
        </p:txBody>
      </p:sp>
    </p:spTree>
    <p:extLst>
      <p:ext uri="{BB962C8B-B14F-4D97-AF65-F5344CB8AC3E}">
        <p14:creationId xmlns:p14="http://schemas.microsoft.com/office/powerpoint/2010/main" val="237651832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685800" rtl="0" eaLnBrk="1" latinLnBrk="0" hangingPunct="1">
        <a:lnSpc>
          <a:spcPct val="90000"/>
        </a:lnSpc>
        <a:spcBef>
          <a:spcPct val="0"/>
        </a:spcBef>
        <a:buNone/>
        <a:defRPr sz="3300" b="1" i="0" kern="1200">
          <a:solidFill>
            <a:schemeClr val="tx1">
              <a:lumMod val="95000"/>
              <a:lumOff val="5000"/>
            </a:schemeClr>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8ABD24"/>
        </a:buClr>
        <a:buFont typeface="Arial"/>
        <a:buChar char="•"/>
        <a:defRPr sz="21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8ABD24"/>
        </a:buClr>
        <a:buFont typeface="Arial"/>
        <a:buChar char="•"/>
        <a:defRPr sz="180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8ABD24"/>
        </a:buClr>
        <a:buFont typeface="Arial"/>
        <a:buChar char="•"/>
        <a:defRPr sz="150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8ABD24"/>
        </a:buClr>
        <a:buFont typeface="Arial"/>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paul.curtis@vectos.eu" TargetMode="Externa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1224507"/>
            <a:ext cx="6849058" cy="1081701"/>
          </a:xfrm>
        </p:spPr>
        <p:txBody>
          <a:bodyPr/>
          <a:lstStyle/>
          <a:p>
            <a:br>
              <a:rPr lang="en-US" sz="2400" dirty="0">
                <a:latin typeface="Arial" panose="020B0604020202020204" pitchFamily="34" charset="0"/>
                <a:cs typeface="Arial" panose="020B0604020202020204" pitchFamily="34" charset="0"/>
              </a:rPr>
            </a:br>
            <a:r>
              <a:rPr lang="en-GB" sz="24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Better streets for better cities</a:t>
            </a:r>
            <a:br>
              <a:rPr lang="en-GB" sz="18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br>
            <a:r>
              <a:rPr lang="en-US" sz="1800" dirty="0">
                <a:latin typeface="Arial" panose="020B0604020202020204" pitchFamily="34" charset="0"/>
                <a:cs typeface="Arial" panose="020B0604020202020204" pitchFamily="34" charset="0"/>
              </a:rPr>
              <a:t>MORE Final Event</a:t>
            </a:r>
            <a:br>
              <a:rPr lang="en-GB" sz="18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17</a:t>
            </a:r>
            <a:r>
              <a:rPr lang="en-US" sz="1600" i="1" baseline="30000" dirty="0">
                <a:latin typeface="Arial" panose="020B0604020202020204" pitchFamily="34" charset="0"/>
                <a:cs typeface="Arial" panose="020B0604020202020204" pitchFamily="34" charset="0"/>
              </a:rPr>
              <a:t>th</a:t>
            </a:r>
            <a:r>
              <a:rPr lang="en-US" sz="1600" i="1" dirty="0">
                <a:latin typeface="Arial" panose="020B0604020202020204" pitchFamily="34" charset="0"/>
                <a:cs typeface="Arial" panose="020B0604020202020204" pitchFamily="34" charset="0"/>
              </a:rPr>
              <a:t> September 2022</a:t>
            </a: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15342" y="2103692"/>
            <a:ext cx="2859087" cy="636382"/>
          </a:xfrm>
        </p:spPr>
        <p:txBody>
          <a:bodyPr>
            <a:normAutofit fontScale="92500" lnSpcReduction="10000"/>
          </a:bodyPr>
          <a:lstStyle/>
          <a:p>
            <a:r>
              <a:rPr lang="en-US" dirty="0"/>
              <a:t>Brussels</a:t>
            </a:r>
          </a:p>
          <a:p>
            <a:r>
              <a:rPr lang="en-US" dirty="0"/>
              <a:t>	</a:t>
            </a:r>
          </a:p>
        </p:txBody>
      </p:sp>
    </p:spTree>
    <p:extLst>
      <p:ext uri="{BB962C8B-B14F-4D97-AF65-F5344CB8AC3E}">
        <p14:creationId xmlns:p14="http://schemas.microsoft.com/office/powerpoint/2010/main" val="71870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MORE Option Generation Tools</a:t>
            </a:r>
            <a:br>
              <a:rPr lang="en-GB"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8626" cy="516236"/>
          </a:xfrm>
        </p:spPr>
        <p:txBody>
          <a:bodyPr>
            <a:normAutofit fontScale="77500" lnSpcReduction="20000"/>
          </a:bodyPr>
          <a:lstStyle/>
          <a:p>
            <a:r>
              <a:rPr lang="en-US" dirty="0"/>
              <a:t>Paulo Anciaes</a:t>
            </a:r>
          </a:p>
          <a:p>
            <a:r>
              <a:rPr lang="en-US" b="0" dirty="0"/>
              <a:t>University College London</a:t>
            </a:r>
          </a:p>
        </p:txBody>
      </p:sp>
    </p:spTree>
    <p:extLst>
      <p:ext uri="{BB962C8B-B14F-4D97-AF65-F5344CB8AC3E}">
        <p14:creationId xmlns:p14="http://schemas.microsoft.com/office/powerpoint/2010/main" val="300225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r>
              <a:rPr lang="en-GB" dirty="0">
                <a:latin typeface="Arial" panose="020B0604020202020204" pitchFamily="34" charset="0"/>
                <a:cs typeface="Arial" panose="020B0604020202020204" pitchFamily="34" charset="0"/>
              </a:rPr>
              <a:t>TraffWeb &amp; LineMap </a:t>
            </a:r>
            <a:br>
              <a:rPr lang="en-GB" dirty="0">
                <a:latin typeface="Arial" panose="020B0604020202020204" pitchFamily="34" charset="0"/>
                <a:cs typeface="Arial" panose="020B0604020202020204" pitchFamily="34" charset="0"/>
              </a:rPr>
            </a:br>
            <a:r>
              <a:rPr lang="en-GB" sz="1600" b="0" dirty="0">
                <a:latin typeface="Arial" panose="020B0604020202020204" pitchFamily="34" charset="0"/>
                <a:cs typeface="Arial" panose="020B0604020202020204" pitchFamily="34" charset="0"/>
              </a:rPr>
              <a:t>Engaging stakeholders in the design process</a:t>
            </a:r>
            <a:endParaRPr lang="en-US" sz="1600" b="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8626" cy="516236"/>
          </a:xfrm>
        </p:spPr>
        <p:txBody>
          <a:bodyPr>
            <a:normAutofit fontScale="77500" lnSpcReduction="20000"/>
          </a:bodyPr>
          <a:lstStyle/>
          <a:p>
            <a:r>
              <a:rPr lang="en-US" dirty="0"/>
              <a:t>Robin Morrison</a:t>
            </a:r>
          </a:p>
          <a:p>
            <a:r>
              <a:rPr lang="en-US" b="0" dirty="0"/>
              <a:t>Buchanan Computing </a:t>
            </a:r>
          </a:p>
        </p:txBody>
      </p:sp>
    </p:spTree>
    <p:extLst>
      <p:ext uri="{BB962C8B-B14F-4D97-AF65-F5344CB8AC3E}">
        <p14:creationId xmlns:p14="http://schemas.microsoft.com/office/powerpoint/2010/main" val="167831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r>
              <a:rPr lang="en-GB" dirty="0">
                <a:latin typeface="Arial" panose="020B0604020202020204" pitchFamily="34" charset="0"/>
                <a:cs typeface="Arial" panose="020B0604020202020204" pitchFamily="34" charset="0"/>
              </a:rPr>
              <a:t>PTV </a:t>
            </a:r>
            <a:r>
              <a:rPr lang="en-GB" dirty="0" err="1">
                <a:latin typeface="Arial" panose="020B0604020202020204" pitchFamily="34" charset="0"/>
                <a:cs typeface="Arial" panose="020B0604020202020204" pitchFamily="34" charset="0"/>
              </a:rPr>
              <a:t>Vissim</a:t>
            </a:r>
            <a:r>
              <a:rPr lang="en-GB" dirty="0">
                <a:latin typeface="Arial" panose="020B0604020202020204" pitchFamily="34" charset="0"/>
                <a:cs typeface="Arial" panose="020B0604020202020204" pitchFamily="34" charset="0"/>
              </a:rPr>
              <a:t> Simulation Tool </a:t>
            </a:r>
            <a:br>
              <a:rPr lang="en-GB" dirty="0">
                <a:latin typeface="Arial" panose="020B0604020202020204" pitchFamily="34" charset="0"/>
                <a:cs typeface="Arial" panose="020B0604020202020204" pitchFamily="34" charset="0"/>
              </a:rPr>
            </a:br>
            <a:endParaRPr lang="en-US" sz="1600" b="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0159" cy="716598"/>
          </a:xfrm>
        </p:spPr>
        <p:txBody>
          <a:bodyPr>
            <a:normAutofit fontScale="70000" lnSpcReduction="20000"/>
          </a:bodyPr>
          <a:lstStyle/>
          <a:p>
            <a:r>
              <a:rPr lang="en-US" dirty="0"/>
              <a:t>Inga Luchmann</a:t>
            </a:r>
          </a:p>
          <a:p>
            <a:r>
              <a:rPr lang="en-US" dirty="0"/>
              <a:t>Peter Sukennik</a:t>
            </a:r>
          </a:p>
          <a:p>
            <a:r>
              <a:rPr lang="en-US" b="0" dirty="0"/>
              <a:t>PTV Group</a:t>
            </a:r>
          </a:p>
        </p:txBody>
      </p:sp>
    </p:spTree>
    <p:extLst>
      <p:ext uri="{BB962C8B-B14F-4D97-AF65-F5344CB8AC3E}">
        <p14:creationId xmlns:p14="http://schemas.microsoft.com/office/powerpoint/2010/main" val="199210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MORE Option Appraisal Tool</a:t>
            </a:r>
            <a:br>
              <a:rPr lang="en-GB"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8626" cy="516236"/>
          </a:xfrm>
        </p:spPr>
        <p:txBody>
          <a:bodyPr>
            <a:normAutofit fontScale="77500" lnSpcReduction="20000"/>
          </a:bodyPr>
          <a:lstStyle/>
          <a:p>
            <a:r>
              <a:rPr lang="en-US" dirty="0"/>
              <a:t>Paulo Anciaes</a:t>
            </a:r>
          </a:p>
          <a:p>
            <a:r>
              <a:rPr lang="en-US" b="0" dirty="0"/>
              <a:t>University College London</a:t>
            </a:r>
          </a:p>
        </p:txBody>
      </p:sp>
    </p:spTree>
    <p:extLst>
      <p:ext uri="{BB962C8B-B14F-4D97-AF65-F5344CB8AC3E}">
        <p14:creationId xmlns:p14="http://schemas.microsoft.com/office/powerpoint/2010/main" val="3540246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697-343C-4931-BD17-DA1CFF731FBE}"/>
              </a:ext>
            </a:extLst>
          </p:cNvPr>
          <p:cNvSpPr>
            <a:spLocks noGrp="1"/>
          </p:cNvSpPr>
          <p:nvPr>
            <p:ph type="title"/>
          </p:nvPr>
        </p:nvSpPr>
        <p:spPr>
          <a:xfrm>
            <a:off x="491543" y="318896"/>
            <a:ext cx="2643939" cy="1162853"/>
          </a:xfrm>
        </p:spPr>
        <p:txBody>
          <a:bodyPr/>
          <a:lstStyle/>
          <a:p>
            <a:r>
              <a:rPr lang="en-GB" sz="2000" dirty="0"/>
              <a:t>Experience from the five MORE cities </a:t>
            </a:r>
          </a:p>
        </p:txBody>
      </p:sp>
      <p:pic>
        <p:nvPicPr>
          <p:cNvPr id="10" name="Picture 9">
            <a:extLst>
              <a:ext uri="{FF2B5EF4-FFF2-40B4-BE49-F238E27FC236}">
                <a16:creationId xmlns:a16="http://schemas.microsoft.com/office/drawing/2014/main" id="{83EBCAEC-34F2-44F5-9230-F35488CE3ADD}"/>
              </a:ext>
            </a:extLst>
          </p:cNvPr>
          <p:cNvPicPr>
            <a:picLocks noChangeAspect="1"/>
          </p:cNvPicPr>
          <p:nvPr/>
        </p:nvPicPr>
        <p:blipFill>
          <a:blip r:embed="rId3"/>
          <a:stretch>
            <a:fillRect/>
          </a:stretch>
        </p:blipFill>
        <p:spPr>
          <a:xfrm>
            <a:off x="128675" y="1664629"/>
            <a:ext cx="3911310" cy="1090001"/>
          </a:xfrm>
          <a:prstGeom prst="rect">
            <a:avLst/>
          </a:prstGeom>
        </p:spPr>
      </p:pic>
    </p:spTree>
    <p:extLst>
      <p:ext uri="{BB962C8B-B14F-4D97-AF65-F5344CB8AC3E}">
        <p14:creationId xmlns:p14="http://schemas.microsoft.com/office/powerpoint/2010/main" val="145890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DBB01-AF18-8B41-BC54-177FA6721F23}"/>
              </a:ext>
            </a:extLst>
          </p:cNvPr>
          <p:cNvSpPr>
            <a:spLocks noGrp="1"/>
          </p:cNvSpPr>
          <p:nvPr>
            <p:ph type="title"/>
          </p:nvPr>
        </p:nvSpPr>
        <p:spPr/>
        <p:txBody>
          <a:bodyPr/>
          <a:lstStyle/>
          <a:p>
            <a:r>
              <a:rPr lang="en-US" dirty="0"/>
              <a:t>Budapest</a:t>
            </a:r>
          </a:p>
        </p:txBody>
      </p:sp>
    </p:spTree>
    <p:extLst>
      <p:ext uri="{BB962C8B-B14F-4D97-AF65-F5344CB8AC3E}">
        <p14:creationId xmlns:p14="http://schemas.microsoft.com/office/powerpoint/2010/main" val="208456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C1BD-E522-44C0-955D-BCDD4944DC2E}"/>
              </a:ext>
            </a:extLst>
          </p:cNvPr>
          <p:cNvSpPr>
            <a:spLocks noGrp="1"/>
          </p:cNvSpPr>
          <p:nvPr>
            <p:ph type="title"/>
          </p:nvPr>
        </p:nvSpPr>
        <p:spPr/>
        <p:txBody>
          <a:bodyPr/>
          <a:lstStyle/>
          <a:p>
            <a:r>
              <a:rPr lang="en-GB" dirty="0"/>
              <a:t>Lisbon</a:t>
            </a:r>
          </a:p>
        </p:txBody>
      </p:sp>
      <p:pic>
        <p:nvPicPr>
          <p:cNvPr id="4" name="Picture 3" descr="A trolley on a street&#10;&#10;Description automatically generated with low confidence">
            <a:extLst>
              <a:ext uri="{FF2B5EF4-FFF2-40B4-BE49-F238E27FC236}">
                <a16:creationId xmlns:a16="http://schemas.microsoft.com/office/drawing/2014/main" id="{33A8F8D3-561F-4FBA-95EA-F911AE9C3211}"/>
              </a:ext>
            </a:extLst>
          </p:cNvPr>
          <p:cNvPicPr>
            <a:picLocks noChangeAspect="1"/>
          </p:cNvPicPr>
          <p:nvPr/>
        </p:nvPicPr>
        <p:blipFill>
          <a:blip r:embed="rId2"/>
          <a:stretch>
            <a:fillRect/>
          </a:stretch>
        </p:blipFill>
        <p:spPr>
          <a:xfrm>
            <a:off x="3204341" y="710738"/>
            <a:ext cx="5943638" cy="3722023"/>
          </a:xfrm>
          <a:prstGeom prst="rect">
            <a:avLst/>
          </a:prstGeom>
        </p:spPr>
      </p:pic>
    </p:spTree>
    <p:extLst>
      <p:ext uri="{BB962C8B-B14F-4D97-AF65-F5344CB8AC3E}">
        <p14:creationId xmlns:p14="http://schemas.microsoft.com/office/powerpoint/2010/main" val="2298192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4461-8E30-4756-9EF2-79C88704392B}"/>
              </a:ext>
            </a:extLst>
          </p:cNvPr>
          <p:cNvSpPr>
            <a:spLocks noGrp="1"/>
          </p:cNvSpPr>
          <p:nvPr>
            <p:ph type="title"/>
          </p:nvPr>
        </p:nvSpPr>
        <p:spPr/>
        <p:txBody>
          <a:bodyPr/>
          <a:lstStyle/>
          <a:p>
            <a:r>
              <a:rPr lang="en-GB" dirty="0"/>
              <a:t>London</a:t>
            </a:r>
          </a:p>
        </p:txBody>
      </p:sp>
    </p:spTree>
    <p:extLst>
      <p:ext uri="{BB962C8B-B14F-4D97-AF65-F5344CB8AC3E}">
        <p14:creationId xmlns:p14="http://schemas.microsoft.com/office/powerpoint/2010/main" val="1992659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22C8-795D-4D60-92D3-5FD77DB5A647}"/>
              </a:ext>
            </a:extLst>
          </p:cNvPr>
          <p:cNvSpPr>
            <a:spLocks noGrp="1"/>
          </p:cNvSpPr>
          <p:nvPr>
            <p:ph type="title"/>
          </p:nvPr>
        </p:nvSpPr>
        <p:spPr/>
        <p:txBody>
          <a:bodyPr/>
          <a:lstStyle/>
          <a:p>
            <a:r>
              <a:rPr lang="en-GB" dirty="0"/>
              <a:t>Constanta</a:t>
            </a:r>
          </a:p>
        </p:txBody>
      </p:sp>
    </p:spTree>
    <p:extLst>
      <p:ext uri="{BB962C8B-B14F-4D97-AF65-F5344CB8AC3E}">
        <p14:creationId xmlns:p14="http://schemas.microsoft.com/office/powerpoint/2010/main" val="805210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C1BD-E522-44C0-955D-BCDD4944DC2E}"/>
              </a:ext>
            </a:extLst>
          </p:cNvPr>
          <p:cNvSpPr>
            <a:spLocks noGrp="1"/>
          </p:cNvSpPr>
          <p:nvPr>
            <p:ph type="title"/>
          </p:nvPr>
        </p:nvSpPr>
        <p:spPr/>
        <p:txBody>
          <a:bodyPr/>
          <a:lstStyle/>
          <a:p>
            <a:r>
              <a:rPr lang="en-GB" dirty="0"/>
              <a:t>Malmo</a:t>
            </a:r>
          </a:p>
        </p:txBody>
      </p:sp>
      <p:pic>
        <p:nvPicPr>
          <p:cNvPr id="5" name="Bildobjekt 7">
            <a:extLst>
              <a:ext uri="{FF2B5EF4-FFF2-40B4-BE49-F238E27FC236}">
                <a16:creationId xmlns:a16="http://schemas.microsoft.com/office/drawing/2014/main" id="{673ABB21-8727-4139-AB81-905332A6F562}"/>
              </a:ext>
            </a:extLst>
          </p:cNvPr>
          <p:cNvPicPr>
            <a:picLocks noChangeAspect="1"/>
          </p:cNvPicPr>
          <p:nvPr/>
        </p:nvPicPr>
        <p:blipFill>
          <a:blip r:embed="rId2"/>
          <a:stretch>
            <a:fillRect/>
          </a:stretch>
        </p:blipFill>
        <p:spPr>
          <a:xfrm>
            <a:off x="2753830" y="635976"/>
            <a:ext cx="6389323" cy="3686642"/>
          </a:xfrm>
          <a:prstGeom prst="rect">
            <a:avLst/>
          </a:prstGeom>
        </p:spPr>
      </p:pic>
    </p:spTree>
    <p:extLst>
      <p:ext uri="{BB962C8B-B14F-4D97-AF65-F5344CB8AC3E}">
        <p14:creationId xmlns:p14="http://schemas.microsoft.com/office/powerpoint/2010/main" val="2640358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1400 – 1600 </a:t>
            </a:r>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Street design: processes, outcomes, and recommendations</a:t>
            </a:r>
            <a:br>
              <a:rPr lang="en-GB"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pic>
        <p:nvPicPr>
          <p:cNvPr id="10" name="Picture 9" descr="A picture containing text, gear&#10;&#10;Description automatically generated">
            <a:extLst>
              <a:ext uri="{FF2B5EF4-FFF2-40B4-BE49-F238E27FC236}">
                <a16:creationId xmlns:a16="http://schemas.microsoft.com/office/drawing/2014/main" id="{77DB9302-97CC-4F0F-8BB7-D394D371E1C6}"/>
              </a:ext>
            </a:extLst>
          </p:cNvPr>
          <p:cNvPicPr>
            <a:picLocks noChangeAspect="1"/>
          </p:cNvPicPr>
          <p:nvPr/>
        </p:nvPicPr>
        <p:blipFill>
          <a:blip r:embed="rId4"/>
          <a:stretch>
            <a:fillRect/>
          </a:stretch>
        </p:blipFill>
        <p:spPr>
          <a:xfrm>
            <a:off x="499909" y="3359106"/>
            <a:ext cx="2705204" cy="405111"/>
          </a:xfrm>
          <a:prstGeom prst="rect">
            <a:avLst/>
          </a:prstGeom>
        </p:spPr>
      </p:pic>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8626" cy="516236"/>
          </a:xfrm>
        </p:spPr>
        <p:txBody>
          <a:bodyPr>
            <a:normAutofit/>
          </a:bodyPr>
          <a:lstStyle/>
          <a:p>
            <a:r>
              <a:rPr lang="en-US" dirty="0"/>
              <a:t>Paul Curtis</a:t>
            </a:r>
          </a:p>
        </p:txBody>
      </p:sp>
    </p:spTree>
    <p:extLst>
      <p:ext uri="{BB962C8B-B14F-4D97-AF65-F5344CB8AC3E}">
        <p14:creationId xmlns:p14="http://schemas.microsoft.com/office/powerpoint/2010/main" val="1172806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697-343C-4931-BD17-DA1CFF731FBE}"/>
              </a:ext>
            </a:extLst>
          </p:cNvPr>
          <p:cNvSpPr>
            <a:spLocks noGrp="1"/>
          </p:cNvSpPr>
          <p:nvPr>
            <p:ph type="title"/>
          </p:nvPr>
        </p:nvSpPr>
        <p:spPr>
          <a:xfrm>
            <a:off x="491543" y="318896"/>
            <a:ext cx="2643939" cy="1162853"/>
          </a:xfrm>
        </p:spPr>
        <p:txBody>
          <a:bodyPr/>
          <a:lstStyle/>
          <a:p>
            <a:r>
              <a:rPr lang="en-GB" sz="2000" dirty="0"/>
              <a:t>Any questions?</a:t>
            </a:r>
          </a:p>
        </p:txBody>
      </p:sp>
    </p:spTree>
    <p:extLst>
      <p:ext uri="{BB962C8B-B14F-4D97-AF65-F5344CB8AC3E}">
        <p14:creationId xmlns:p14="http://schemas.microsoft.com/office/powerpoint/2010/main" val="262114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D9B5-9523-D04D-A6B2-AF4E7C91204A}"/>
              </a:ext>
            </a:extLst>
          </p:cNvPr>
          <p:cNvSpPr>
            <a:spLocks noGrp="1"/>
          </p:cNvSpPr>
          <p:nvPr>
            <p:ph type="title"/>
          </p:nvPr>
        </p:nvSpPr>
        <p:spPr>
          <a:xfrm>
            <a:off x="395453" y="323359"/>
            <a:ext cx="5297029" cy="774764"/>
          </a:xfrm>
          <a:ln>
            <a:noFill/>
          </a:ln>
        </p:spPr>
        <p:txBody>
          <a:bodyPr/>
          <a:lstStyle/>
          <a:p>
            <a:r>
              <a:rPr lang="en-US" dirty="0"/>
              <a:t>Thank you !</a:t>
            </a:r>
          </a:p>
        </p:txBody>
      </p:sp>
      <p:sp>
        <p:nvSpPr>
          <p:cNvPr id="3" name="Text Placeholder 2">
            <a:extLst>
              <a:ext uri="{FF2B5EF4-FFF2-40B4-BE49-F238E27FC236}">
                <a16:creationId xmlns:a16="http://schemas.microsoft.com/office/drawing/2014/main" id="{F1447840-5B69-6844-8CE7-8B0CE13F3958}"/>
              </a:ext>
            </a:extLst>
          </p:cNvPr>
          <p:cNvSpPr>
            <a:spLocks noGrp="1"/>
          </p:cNvSpPr>
          <p:nvPr>
            <p:ph type="body" sz="quarter" idx="10"/>
          </p:nvPr>
        </p:nvSpPr>
        <p:spPr>
          <a:xfrm>
            <a:off x="395453" y="967915"/>
            <a:ext cx="2859087" cy="370841"/>
          </a:xfrm>
        </p:spPr>
        <p:txBody>
          <a:bodyPr/>
          <a:lstStyle/>
          <a:p>
            <a:r>
              <a:rPr lang="en-US" dirty="0"/>
              <a:t>Paul Curtis</a:t>
            </a:r>
          </a:p>
        </p:txBody>
      </p:sp>
      <p:sp>
        <p:nvSpPr>
          <p:cNvPr id="4" name="Text Placeholder 3">
            <a:extLst>
              <a:ext uri="{FF2B5EF4-FFF2-40B4-BE49-F238E27FC236}">
                <a16:creationId xmlns:a16="http://schemas.microsoft.com/office/drawing/2014/main" id="{14D294E6-906E-084C-B449-F58C4FD578E4}"/>
              </a:ext>
            </a:extLst>
          </p:cNvPr>
          <p:cNvSpPr>
            <a:spLocks noGrp="1"/>
          </p:cNvSpPr>
          <p:nvPr>
            <p:ph type="body" sz="quarter" idx="11"/>
          </p:nvPr>
        </p:nvSpPr>
        <p:spPr>
          <a:xfrm>
            <a:off x="415342" y="1312238"/>
            <a:ext cx="2859087" cy="374364"/>
          </a:xfrm>
        </p:spPr>
        <p:txBody>
          <a:bodyPr>
            <a:normAutofit/>
          </a:bodyPr>
          <a:lstStyle/>
          <a:p>
            <a:r>
              <a:rPr lang="en-US" b="1" dirty="0">
                <a:hlinkClick r:id="rId2"/>
              </a:rPr>
              <a:t>paul.curtis@vectos.eu</a:t>
            </a:r>
            <a:r>
              <a:rPr lang="en-US" b="1" dirty="0"/>
              <a:t> </a:t>
            </a:r>
          </a:p>
        </p:txBody>
      </p:sp>
      <p:grpSp>
        <p:nvGrpSpPr>
          <p:cNvPr id="5" name="Group 4">
            <a:extLst>
              <a:ext uri="{FF2B5EF4-FFF2-40B4-BE49-F238E27FC236}">
                <a16:creationId xmlns:a16="http://schemas.microsoft.com/office/drawing/2014/main" id="{EE5ED31E-79FE-D649-9D32-67FF8FCDC18A}"/>
              </a:ext>
            </a:extLst>
          </p:cNvPr>
          <p:cNvGrpSpPr/>
          <p:nvPr/>
        </p:nvGrpSpPr>
        <p:grpSpPr>
          <a:xfrm>
            <a:off x="415342" y="4182779"/>
            <a:ext cx="2628626" cy="646330"/>
            <a:chOff x="415342" y="4182779"/>
            <a:chExt cx="2628626" cy="646330"/>
          </a:xfrm>
        </p:grpSpPr>
        <p:grpSp>
          <p:nvGrpSpPr>
            <p:cNvPr id="6" name="Group 5">
              <a:extLst>
                <a:ext uri="{FF2B5EF4-FFF2-40B4-BE49-F238E27FC236}">
                  <a16:creationId xmlns:a16="http://schemas.microsoft.com/office/drawing/2014/main" id="{C81BDF57-00B2-824F-B86A-417EA40355CA}"/>
                </a:ext>
              </a:extLst>
            </p:cNvPr>
            <p:cNvGrpSpPr/>
            <p:nvPr/>
          </p:nvGrpSpPr>
          <p:grpSpPr>
            <a:xfrm>
              <a:off x="482778" y="4182779"/>
              <a:ext cx="502571" cy="340054"/>
              <a:chOff x="482778" y="4182779"/>
              <a:chExt cx="502571" cy="340054"/>
            </a:xfrm>
          </p:grpSpPr>
          <p:sp>
            <p:nvSpPr>
              <p:cNvPr id="9" name="Rectangle 8">
                <a:extLst>
                  <a:ext uri="{FF2B5EF4-FFF2-40B4-BE49-F238E27FC236}">
                    <a16:creationId xmlns:a16="http://schemas.microsoft.com/office/drawing/2014/main" id="{569CA0FA-4E88-784A-AF35-D9BC0CB10891}"/>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702B300-9814-D34F-8BA6-84DB207B3B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7" name="Rectangle 6">
              <a:extLst>
                <a:ext uri="{FF2B5EF4-FFF2-40B4-BE49-F238E27FC236}">
                  <a16:creationId xmlns:a16="http://schemas.microsoft.com/office/drawing/2014/main" id="{767FCC7F-CA98-6644-8D49-3E26317A7830}"/>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8" name="Rectangle 7">
              <a:extLst>
                <a:ext uri="{FF2B5EF4-FFF2-40B4-BE49-F238E27FC236}">
                  <a16:creationId xmlns:a16="http://schemas.microsoft.com/office/drawing/2014/main" id="{F4001A13-4769-9D40-990C-B63D3EB3D107}"/>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pic>
        <p:nvPicPr>
          <p:cNvPr id="14" name="Graphic 13">
            <a:extLst>
              <a:ext uri="{FF2B5EF4-FFF2-40B4-BE49-F238E27FC236}">
                <a16:creationId xmlns:a16="http://schemas.microsoft.com/office/drawing/2014/main" id="{4A6D507F-5E69-4B8B-AEB0-8F9AE83C1B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077" y="2110880"/>
            <a:ext cx="2501138" cy="374364"/>
          </a:xfrm>
          <a:prstGeom prst="rect">
            <a:avLst/>
          </a:prstGeom>
        </p:spPr>
      </p:pic>
    </p:spTree>
    <p:extLst>
      <p:ext uri="{BB962C8B-B14F-4D97-AF65-F5344CB8AC3E}">
        <p14:creationId xmlns:p14="http://schemas.microsoft.com/office/powerpoint/2010/main" val="290183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D03FB8-8B55-4155-9394-40D1F075D0BE}"/>
              </a:ext>
            </a:extLst>
          </p:cNvPr>
          <p:cNvSpPr txBox="1">
            <a:spLocks/>
          </p:cNvSpPr>
          <p:nvPr/>
        </p:nvSpPr>
        <p:spPr>
          <a:xfrm>
            <a:off x="500010" y="318896"/>
            <a:ext cx="2643939" cy="116285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800" b="1" i="0" kern="1200">
                <a:solidFill>
                  <a:schemeClr val="tx1"/>
                </a:solidFill>
                <a:latin typeface="Arial" charset="0"/>
                <a:ea typeface="Arial" charset="0"/>
                <a:cs typeface="Arial" charset="0"/>
              </a:defRPr>
            </a:lvl1pPr>
          </a:lstStyle>
          <a:p>
            <a:r>
              <a:rPr lang="en-GB" sz="2000" dirty="0"/>
              <a:t>Introduction to the MORE approach and tools </a:t>
            </a:r>
          </a:p>
        </p:txBody>
      </p:sp>
      <p:pic>
        <p:nvPicPr>
          <p:cNvPr id="5" name="Picture 4">
            <a:extLst>
              <a:ext uri="{FF2B5EF4-FFF2-40B4-BE49-F238E27FC236}">
                <a16:creationId xmlns:a16="http://schemas.microsoft.com/office/drawing/2014/main" id="{30B0A8B8-1F15-44C9-A17A-33E9F2B15FCE}"/>
              </a:ext>
            </a:extLst>
          </p:cNvPr>
          <p:cNvPicPr>
            <a:picLocks noChangeAspect="1"/>
          </p:cNvPicPr>
          <p:nvPr/>
        </p:nvPicPr>
        <p:blipFill>
          <a:blip r:embed="rId3"/>
          <a:stretch>
            <a:fillRect/>
          </a:stretch>
        </p:blipFill>
        <p:spPr>
          <a:xfrm>
            <a:off x="97643" y="1608747"/>
            <a:ext cx="3913040" cy="2226651"/>
          </a:xfrm>
          <a:prstGeom prst="rect">
            <a:avLst/>
          </a:prstGeom>
        </p:spPr>
      </p:pic>
    </p:spTree>
    <p:extLst>
      <p:ext uri="{BB962C8B-B14F-4D97-AF65-F5344CB8AC3E}">
        <p14:creationId xmlns:p14="http://schemas.microsoft.com/office/powerpoint/2010/main" val="409731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697-343C-4931-BD17-DA1CFF731FBE}"/>
              </a:ext>
            </a:extLst>
          </p:cNvPr>
          <p:cNvSpPr>
            <a:spLocks noGrp="1"/>
          </p:cNvSpPr>
          <p:nvPr>
            <p:ph type="title"/>
          </p:nvPr>
        </p:nvSpPr>
        <p:spPr>
          <a:xfrm>
            <a:off x="491543" y="318896"/>
            <a:ext cx="2643939" cy="1162853"/>
          </a:xfrm>
        </p:spPr>
        <p:txBody>
          <a:bodyPr/>
          <a:lstStyle/>
          <a:p>
            <a:r>
              <a:rPr lang="en-GB" sz="2000" dirty="0"/>
              <a:t>Experience from the five MORE cities </a:t>
            </a:r>
          </a:p>
        </p:txBody>
      </p:sp>
      <p:pic>
        <p:nvPicPr>
          <p:cNvPr id="10" name="Picture 9">
            <a:extLst>
              <a:ext uri="{FF2B5EF4-FFF2-40B4-BE49-F238E27FC236}">
                <a16:creationId xmlns:a16="http://schemas.microsoft.com/office/drawing/2014/main" id="{83EBCAEC-34F2-44F5-9230-F35488CE3ADD}"/>
              </a:ext>
            </a:extLst>
          </p:cNvPr>
          <p:cNvPicPr>
            <a:picLocks noChangeAspect="1"/>
          </p:cNvPicPr>
          <p:nvPr/>
        </p:nvPicPr>
        <p:blipFill>
          <a:blip r:embed="rId3"/>
          <a:stretch>
            <a:fillRect/>
          </a:stretch>
        </p:blipFill>
        <p:spPr>
          <a:xfrm>
            <a:off x="128675" y="1664629"/>
            <a:ext cx="3911310" cy="1090001"/>
          </a:xfrm>
          <a:prstGeom prst="rect">
            <a:avLst/>
          </a:prstGeom>
        </p:spPr>
      </p:pic>
    </p:spTree>
    <p:extLst>
      <p:ext uri="{BB962C8B-B14F-4D97-AF65-F5344CB8AC3E}">
        <p14:creationId xmlns:p14="http://schemas.microsoft.com/office/powerpoint/2010/main" val="324603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44C6-F2E7-E54C-9695-E70E4606ECAD}"/>
              </a:ext>
            </a:extLst>
          </p:cNvPr>
          <p:cNvSpPr>
            <a:spLocks noGrp="1"/>
          </p:cNvSpPr>
          <p:nvPr>
            <p:ph type="title"/>
          </p:nvPr>
        </p:nvSpPr>
        <p:spPr>
          <a:xfrm>
            <a:off x="415342" y="936638"/>
            <a:ext cx="6849058" cy="1081701"/>
          </a:xfrm>
        </p:spPr>
        <p:txBody>
          <a:bodyPr/>
          <a:lstStyle/>
          <a:p>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Step by step street design process &amp; MORE design tools</a:t>
            </a:r>
            <a:br>
              <a:rPr lang="en-GB"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5ED04C81-D572-5041-82AA-A2598A7A796F}"/>
              </a:ext>
            </a:extLst>
          </p:cNvPr>
          <p:cNvGrpSpPr/>
          <p:nvPr/>
        </p:nvGrpSpPr>
        <p:grpSpPr>
          <a:xfrm>
            <a:off x="415342" y="4182779"/>
            <a:ext cx="2628626" cy="646330"/>
            <a:chOff x="415342" y="4182779"/>
            <a:chExt cx="2628626" cy="646330"/>
          </a:xfrm>
        </p:grpSpPr>
        <p:grpSp>
          <p:nvGrpSpPr>
            <p:cNvPr id="8" name="Group 7">
              <a:extLst>
                <a:ext uri="{FF2B5EF4-FFF2-40B4-BE49-F238E27FC236}">
                  <a16:creationId xmlns:a16="http://schemas.microsoft.com/office/drawing/2014/main" id="{B4E02B74-92A2-BB43-A909-E85B47EDD26C}"/>
                </a:ext>
              </a:extLst>
            </p:cNvPr>
            <p:cNvGrpSpPr/>
            <p:nvPr/>
          </p:nvGrpSpPr>
          <p:grpSpPr>
            <a:xfrm>
              <a:off x="482778" y="4182779"/>
              <a:ext cx="502571" cy="340054"/>
              <a:chOff x="482778" y="4182779"/>
              <a:chExt cx="502571" cy="340054"/>
            </a:xfrm>
          </p:grpSpPr>
          <p:sp>
            <p:nvSpPr>
              <p:cNvPr id="3" name="Rectangle 2">
                <a:extLst>
                  <a:ext uri="{FF2B5EF4-FFF2-40B4-BE49-F238E27FC236}">
                    <a16:creationId xmlns:a16="http://schemas.microsoft.com/office/drawing/2014/main" id="{BE66D1B9-58BC-AE44-A5E6-80297E4434CE}"/>
                  </a:ext>
                </a:extLst>
              </p:cNvPr>
              <p:cNvSpPr/>
              <p:nvPr/>
            </p:nvSpPr>
            <p:spPr>
              <a:xfrm>
                <a:off x="482778" y="4182779"/>
                <a:ext cx="502571" cy="340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4149E1E-C018-9D43-9F3D-3B75FB225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909" y="4198148"/>
                <a:ext cx="468308" cy="309317"/>
              </a:xfrm>
              <a:prstGeom prst="rect">
                <a:avLst/>
              </a:prstGeom>
            </p:spPr>
          </p:pic>
        </p:grpSp>
        <p:sp>
          <p:nvSpPr>
            <p:cNvPr id="6" name="Rectangle 5">
              <a:extLst>
                <a:ext uri="{FF2B5EF4-FFF2-40B4-BE49-F238E27FC236}">
                  <a16:creationId xmlns:a16="http://schemas.microsoft.com/office/drawing/2014/main" id="{B12B1743-FD45-8A4E-BB8C-A25983FF42B2}"/>
                </a:ext>
              </a:extLst>
            </p:cNvPr>
            <p:cNvSpPr/>
            <p:nvPr/>
          </p:nvSpPr>
          <p:spPr>
            <a:xfrm>
              <a:off x="983098" y="4182779"/>
              <a:ext cx="2060870" cy="369332"/>
            </a:xfrm>
            <a:prstGeom prst="rect">
              <a:avLst/>
            </a:prstGeom>
          </p:spPr>
          <p:txBody>
            <a:bodyPr wrap="square">
              <a:spAutoFit/>
            </a:bodyPr>
            <a:lstStyle/>
            <a:p>
              <a:r>
                <a:rPr lang="en-GB" sz="600" b="0" i="0" kern="1200" dirty="0">
                  <a:solidFill>
                    <a:schemeClr val="bg1"/>
                  </a:solidFill>
                  <a:effectLst/>
                  <a:latin typeface="+mn-lt"/>
                </a:rPr>
                <a:t>This project has received funding from the European Union’s Horizon 2020 research and innovation programme under grant agreement No </a:t>
              </a:r>
              <a:r>
                <a:rPr lang="en-GB" sz="600" dirty="0">
                  <a:solidFill>
                    <a:schemeClr val="bg1"/>
                  </a:solidFill>
                </a:rPr>
                <a:t>769276.</a:t>
              </a:r>
              <a:endParaRPr lang="en-US" sz="600" dirty="0">
                <a:solidFill>
                  <a:schemeClr val="bg1"/>
                </a:solidFill>
                <a:latin typeface="+mn-lt"/>
              </a:endParaRPr>
            </a:p>
          </p:txBody>
        </p:sp>
        <p:sp>
          <p:nvSpPr>
            <p:cNvPr id="7" name="Rectangle 6">
              <a:extLst>
                <a:ext uri="{FF2B5EF4-FFF2-40B4-BE49-F238E27FC236}">
                  <a16:creationId xmlns:a16="http://schemas.microsoft.com/office/drawing/2014/main" id="{02E07A56-7170-004C-9EF3-DFB3DECD42E4}"/>
                </a:ext>
              </a:extLst>
            </p:cNvPr>
            <p:cNvSpPr/>
            <p:nvPr/>
          </p:nvSpPr>
          <p:spPr>
            <a:xfrm>
              <a:off x="415342" y="4552110"/>
              <a:ext cx="2628626" cy="276999"/>
            </a:xfrm>
            <a:prstGeom prst="rect">
              <a:avLst/>
            </a:prstGeom>
          </p:spPr>
          <p:txBody>
            <a:bodyPr wrap="square">
              <a:spAutoFit/>
            </a:bodyPr>
            <a:lstStyle/>
            <a:p>
              <a:r>
                <a:rPr lang="en-GB" sz="600" dirty="0">
                  <a:solidFill>
                    <a:schemeClr val="bg1"/>
                  </a:solidFill>
                </a:rPr>
                <a:t>This document reflects only the author's view and that the Agency is not responsible for any use that may be made of the information it contains.</a:t>
              </a:r>
              <a:endParaRPr lang="en-US" sz="600" dirty="0">
                <a:solidFill>
                  <a:schemeClr val="bg1"/>
                </a:solidFill>
              </a:endParaRPr>
            </a:p>
          </p:txBody>
        </p:sp>
      </p:grpSp>
      <p:sp>
        <p:nvSpPr>
          <p:cNvPr id="11" name="Text Placeholder 2">
            <a:extLst>
              <a:ext uri="{FF2B5EF4-FFF2-40B4-BE49-F238E27FC236}">
                <a16:creationId xmlns:a16="http://schemas.microsoft.com/office/drawing/2014/main" id="{30A0EE8B-B6B8-40C5-A7A2-A6A33F08A85F}"/>
              </a:ext>
            </a:extLst>
          </p:cNvPr>
          <p:cNvSpPr>
            <a:spLocks noGrp="1"/>
          </p:cNvSpPr>
          <p:nvPr>
            <p:ph type="body" sz="quarter" idx="10"/>
          </p:nvPr>
        </p:nvSpPr>
        <p:spPr>
          <a:xfrm>
            <a:off x="423809" y="2978709"/>
            <a:ext cx="2628626" cy="516236"/>
          </a:xfrm>
        </p:spPr>
        <p:txBody>
          <a:bodyPr>
            <a:normAutofit/>
          </a:bodyPr>
          <a:lstStyle/>
          <a:p>
            <a:r>
              <a:rPr lang="en-US" sz="1400" dirty="0"/>
              <a:t>Paul Curtis</a:t>
            </a:r>
          </a:p>
        </p:txBody>
      </p:sp>
      <p:pic>
        <p:nvPicPr>
          <p:cNvPr id="12" name="Picture 11" descr="A picture containing text, gear&#10;&#10;Description automatically generated">
            <a:extLst>
              <a:ext uri="{FF2B5EF4-FFF2-40B4-BE49-F238E27FC236}">
                <a16:creationId xmlns:a16="http://schemas.microsoft.com/office/drawing/2014/main" id="{4560DA83-1D70-4641-AB33-EE0AC8F8F26A}"/>
              </a:ext>
            </a:extLst>
          </p:cNvPr>
          <p:cNvPicPr>
            <a:picLocks noChangeAspect="1"/>
          </p:cNvPicPr>
          <p:nvPr/>
        </p:nvPicPr>
        <p:blipFill>
          <a:blip r:embed="rId4"/>
          <a:stretch>
            <a:fillRect/>
          </a:stretch>
        </p:blipFill>
        <p:spPr>
          <a:xfrm>
            <a:off x="499909" y="3359106"/>
            <a:ext cx="2705204" cy="405111"/>
          </a:xfrm>
          <a:prstGeom prst="rect">
            <a:avLst/>
          </a:prstGeom>
        </p:spPr>
      </p:pic>
    </p:spTree>
    <p:extLst>
      <p:ext uri="{BB962C8B-B14F-4D97-AF65-F5344CB8AC3E}">
        <p14:creationId xmlns:p14="http://schemas.microsoft.com/office/powerpoint/2010/main" val="99097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EBD4A-E306-4FC0-AC8F-0980F47A9BA9}"/>
              </a:ext>
            </a:extLst>
          </p:cNvPr>
          <p:cNvSpPr>
            <a:spLocks noGrp="1"/>
          </p:cNvSpPr>
          <p:nvPr>
            <p:ph idx="1"/>
          </p:nvPr>
        </p:nvSpPr>
        <p:spPr>
          <a:xfrm>
            <a:off x="628650" y="1720402"/>
            <a:ext cx="5481205" cy="2735984"/>
          </a:xfrm>
        </p:spPr>
        <p:txBody>
          <a:bodyPr>
            <a:normAutofit lnSpcReduction="10000"/>
          </a:bodyPr>
          <a:lstStyle/>
          <a:p>
            <a:r>
              <a:rPr lang="en-GB" dirty="0"/>
              <a:t>Gaps in current street design consultation process &amp; space allocation</a:t>
            </a:r>
          </a:p>
          <a:p>
            <a:pPr lvl="1"/>
            <a:r>
              <a:rPr lang="en-GB" dirty="0"/>
              <a:t>Options generated and consulted on often exclude key stakeholders and the public</a:t>
            </a:r>
          </a:p>
          <a:p>
            <a:pPr lvl="1"/>
            <a:r>
              <a:rPr lang="en-GB" dirty="0"/>
              <a:t>Modelling does not capture value of all street functions  </a:t>
            </a:r>
          </a:p>
          <a:p>
            <a:pPr lvl="1"/>
            <a:r>
              <a:rPr lang="en-GB" dirty="0"/>
              <a:t>Assessment scope can be narrow due to lack of appraisal tools</a:t>
            </a:r>
          </a:p>
          <a:p>
            <a:r>
              <a:rPr lang="en-GB" dirty="0"/>
              <a:t>Such gaps are emphasised with advent of new mobility services and technologies </a:t>
            </a:r>
          </a:p>
          <a:p>
            <a:endParaRPr lang="en-GB" dirty="0"/>
          </a:p>
          <a:p>
            <a:pPr lvl="1"/>
            <a:endParaRPr lang="en-GB" dirty="0"/>
          </a:p>
        </p:txBody>
      </p:sp>
      <p:sp>
        <p:nvSpPr>
          <p:cNvPr id="3" name="Title 2">
            <a:extLst>
              <a:ext uri="{FF2B5EF4-FFF2-40B4-BE49-F238E27FC236}">
                <a16:creationId xmlns:a16="http://schemas.microsoft.com/office/drawing/2014/main" id="{013EBE44-0398-4657-BD6F-2F478A643222}"/>
              </a:ext>
            </a:extLst>
          </p:cNvPr>
          <p:cNvSpPr>
            <a:spLocks noGrp="1"/>
          </p:cNvSpPr>
          <p:nvPr>
            <p:ph type="title"/>
          </p:nvPr>
        </p:nvSpPr>
        <p:spPr/>
        <p:txBody>
          <a:bodyPr>
            <a:normAutofit fontScale="90000"/>
          </a:bodyPr>
          <a:lstStyle/>
          <a:p>
            <a:r>
              <a:rPr lang="en-GB" dirty="0"/>
              <a:t>Rationale for new street design process </a:t>
            </a:r>
          </a:p>
        </p:txBody>
      </p:sp>
      <p:pic>
        <p:nvPicPr>
          <p:cNvPr id="4" name="Content Placeholder 3">
            <a:extLst>
              <a:ext uri="{FF2B5EF4-FFF2-40B4-BE49-F238E27FC236}">
                <a16:creationId xmlns:a16="http://schemas.microsoft.com/office/drawing/2014/main" id="{52AC3DC6-1903-4F1A-A22C-A51CDBC0D15F}"/>
              </a:ext>
            </a:extLst>
          </p:cNvPr>
          <p:cNvPicPr>
            <a:picLocks noChangeAspect="1"/>
          </p:cNvPicPr>
          <p:nvPr/>
        </p:nvPicPr>
        <p:blipFill>
          <a:blip r:embed="rId3"/>
          <a:stretch>
            <a:fillRect/>
          </a:stretch>
        </p:blipFill>
        <p:spPr>
          <a:xfrm>
            <a:off x="6452632" y="1720402"/>
            <a:ext cx="2309565" cy="2403130"/>
          </a:xfrm>
          <a:prstGeom prst="rect">
            <a:avLst/>
          </a:prstGeom>
        </p:spPr>
      </p:pic>
    </p:spTree>
    <p:extLst>
      <p:ext uri="{BB962C8B-B14F-4D97-AF65-F5344CB8AC3E}">
        <p14:creationId xmlns:p14="http://schemas.microsoft.com/office/powerpoint/2010/main" val="722101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EBD4A-E306-4FC0-AC8F-0980F47A9BA9}"/>
              </a:ext>
            </a:extLst>
          </p:cNvPr>
          <p:cNvSpPr>
            <a:spLocks noGrp="1"/>
          </p:cNvSpPr>
          <p:nvPr>
            <p:ph idx="1"/>
          </p:nvPr>
        </p:nvSpPr>
        <p:spPr>
          <a:xfrm>
            <a:off x="628650" y="1720402"/>
            <a:ext cx="5173634" cy="2735984"/>
          </a:xfrm>
        </p:spPr>
        <p:txBody>
          <a:bodyPr>
            <a:normAutofit lnSpcReduction="10000"/>
          </a:bodyPr>
          <a:lstStyle/>
          <a:p>
            <a:r>
              <a:rPr lang="en-GB" dirty="0"/>
              <a:t>MORE addresses these gaps offering a full co-creation consultation process for street design and space allocation </a:t>
            </a:r>
          </a:p>
          <a:p>
            <a:r>
              <a:rPr lang="en-GB" dirty="0"/>
              <a:t>To better consider needs of multiple users</a:t>
            </a:r>
          </a:p>
          <a:p>
            <a:r>
              <a:rPr lang="en-GB" dirty="0"/>
              <a:t>Optimise the efficiency of the street system</a:t>
            </a:r>
          </a:p>
          <a:p>
            <a:r>
              <a:rPr lang="en-GB" dirty="0"/>
              <a:t>Based on 5 technical web or computer-based tools: </a:t>
            </a:r>
          </a:p>
          <a:p>
            <a:endParaRPr lang="en-GB" dirty="0"/>
          </a:p>
          <a:p>
            <a:pPr lvl="1"/>
            <a:endParaRPr lang="en-GB" dirty="0"/>
          </a:p>
        </p:txBody>
      </p:sp>
      <p:sp>
        <p:nvSpPr>
          <p:cNvPr id="3" name="Title 2">
            <a:extLst>
              <a:ext uri="{FF2B5EF4-FFF2-40B4-BE49-F238E27FC236}">
                <a16:creationId xmlns:a16="http://schemas.microsoft.com/office/drawing/2014/main" id="{013EBE44-0398-4657-BD6F-2F478A643222}"/>
              </a:ext>
            </a:extLst>
          </p:cNvPr>
          <p:cNvSpPr>
            <a:spLocks noGrp="1"/>
          </p:cNvSpPr>
          <p:nvPr>
            <p:ph type="title"/>
          </p:nvPr>
        </p:nvSpPr>
        <p:spPr/>
        <p:txBody>
          <a:bodyPr>
            <a:normAutofit/>
          </a:bodyPr>
          <a:lstStyle/>
          <a:p>
            <a:r>
              <a:rPr lang="en-GB" dirty="0"/>
              <a:t>MORE co-creation process </a:t>
            </a:r>
          </a:p>
        </p:txBody>
      </p:sp>
      <p:pic>
        <p:nvPicPr>
          <p:cNvPr id="7" name="Picture 6">
            <a:extLst>
              <a:ext uri="{FF2B5EF4-FFF2-40B4-BE49-F238E27FC236}">
                <a16:creationId xmlns:a16="http://schemas.microsoft.com/office/drawing/2014/main" id="{8A78EDAF-B621-43C2-8BF5-8A7C37E69B04}"/>
              </a:ext>
            </a:extLst>
          </p:cNvPr>
          <p:cNvPicPr>
            <a:picLocks noChangeAspect="1"/>
          </p:cNvPicPr>
          <p:nvPr/>
        </p:nvPicPr>
        <p:blipFill>
          <a:blip r:embed="rId3">
            <a:alphaModFix amt="50000"/>
          </a:blip>
          <a:stretch>
            <a:fillRect/>
          </a:stretch>
        </p:blipFill>
        <p:spPr>
          <a:xfrm>
            <a:off x="6205400" y="1720402"/>
            <a:ext cx="2675710" cy="2500053"/>
          </a:xfrm>
          <a:prstGeom prst="rect">
            <a:avLst/>
          </a:prstGeom>
        </p:spPr>
      </p:pic>
    </p:spTree>
    <p:extLst>
      <p:ext uri="{BB962C8B-B14F-4D97-AF65-F5344CB8AC3E}">
        <p14:creationId xmlns:p14="http://schemas.microsoft.com/office/powerpoint/2010/main" val="417951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C8BC3-10E9-4C37-8415-8FCBB9B82356}"/>
              </a:ext>
            </a:extLst>
          </p:cNvPr>
          <p:cNvSpPr>
            <a:spLocks noGrp="1"/>
          </p:cNvSpPr>
          <p:nvPr>
            <p:ph type="title"/>
          </p:nvPr>
        </p:nvSpPr>
        <p:spPr>
          <a:xfrm>
            <a:off x="415343" y="2281187"/>
            <a:ext cx="2048723" cy="1203158"/>
          </a:xfrm>
        </p:spPr>
        <p:txBody>
          <a:bodyPr/>
          <a:lstStyle/>
          <a:p>
            <a:r>
              <a:rPr lang="en-GB" dirty="0"/>
              <a:t>MORE process and tools</a:t>
            </a:r>
          </a:p>
        </p:txBody>
      </p:sp>
      <p:pic>
        <p:nvPicPr>
          <p:cNvPr id="3" name="Picture 2" descr="Diagram&#10;&#10;Description automatically generated">
            <a:extLst>
              <a:ext uri="{FF2B5EF4-FFF2-40B4-BE49-F238E27FC236}">
                <a16:creationId xmlns:a16="http://schemas.microsoft.com/office/drawing/2014/main" id="{BB52F2FC-5864-4DDB-B134-2B0A7D832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822" y="206114"/>
            <a:ext cx="6290410" cy="4719769"/>
          </a:xfrm>
          <a:prstGeom prst="rect">
            <a:avLst/>
          </a:prstGeom>
        </p:spPr>
      </p:pic>
    </p:spTree>
    <p:extLst>
      <p:ext uri="{BB962C8B-B14F-4D97-AF65-F5344CB8AC3E}">
        <p14:creationId xmlns:p14="http://schemas.microsoft.com/office/powerpoint/2010/main" val="3382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B52F2FC-5864-4DDB-B134-2B0A7D832E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8822" y="206114"/>
            <a:ext cx="6290410" cy="4719769"/>
          </a:xfrm>
          <a:prstGeom prst="rect">
            <a:avLst/>
          </a:prstGeom>
        </p:spPr>
      </p:pic>
      <p:pic>
        <p:nvPicPr>
          <p:cNvPr id="6" name="Picture 5" descr="Diagram&#10;&#10;Description automatically generated">
            <a:extLst>
              <a:ext uri="{FF2B5EF4-FFF2-40B4-BE49-F238E27FC236}">
                <a16:creationId xmlns:a16="http://schemas.microsoft.com/office/drawing/2014/main" id="{B1960668-9F83-4E0A-8DD9-9C633816E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3881" y="734921"/>
            <a:ext cx="4701666" cy="2537366"/>
          </a:xfrm>
          <a:prstGeom prst="rect">
            <a:avLst/>
          </a:prstGeom>
        </p:spPr>
      </p:pic>
    </p:spTree>
    <p:extLst>
      <p:ext uri="{BB962C8B-B14F-4D97-AF65-F5344CB8AC3E}">
        <p14:creationId xmlns:p14="http://schemas.microsoft.com/office/powerpoint/2010/main" val="2765037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E8CB689BBF064F911E71EFFC1CB2A3" ma:contentTypeVersion="13" ma:contentTypeDescription="Create a new document." ma:contentTypeScope="" ma:versionID="3858b4c0a2009abb6d317c37f65f5eeb">
  <xsd:schema xmlns:xsd="http://www.w3.org/2001/XMLSchema" xmlns:xs="http://www.w3.org/2001/XMLSchema" xmlns:p="http://schemas.microsoft.com/office/2006/metadata/properties" xmlns:ns2="fb7a3a8e-7964-4418-ab96-7edc9afd578f" xmlns:ns3="07e80eab-9d26-4ae7-bd74-003410c928f3" targetNamespace="http://schemas.microsoft.com/office/2006/metadata/properties" ma:root="true" ma:fieldsID="862e075237805341c11d2ba2e9d255ae" ns2:_="" ns3:_="">
    <xsd:import namespace="fb7a3a8e-7964-4418-ab96-7edc9afd578f"/>
    <xsd:import namespace="07e80eab-9d26-4ae7-bd74-003410c928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7a3a8e-7964-4418-ab96-7edc9afd5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e80eab-9d26-4ae7-bd74-003410c928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FD231-9103-4D4B-A42A-E8C3553D63C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28ECDC2-C81E-4C4A-B17B-0C74B3AACBD2}">
  <ds:schemaRefs>
    <ds:schemaRef ds:uri="http://schemas.microsoft.com/sharepoint/v3/contenttype/forms"/>
  </ds:schemaRefs>
</ds:datastoreItem>
</file>

<file path=customXml/itemProps3.xml><?xml version="1.0" encoding="utf-8"?>
<ds:datastoreItem xmlns:ds="http://schemas.openxmlformats.org/officeDocument/2006/customXml" ds:itemID="{6424A5DA-2C64-4A97-8354-B839EC0401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7a3a8e-7964-4418-ab96-7edc9afd578f"/>
    <ds:schemaRef ds:uri="07e80eab-9d26-4ae7-bd74-003410c928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6660</TotalTime>
  <Words>1057</Words>
  <Application>Microsoft Office PowerPoint</Application>
  <PresentationFormat>On-screen Show (16:9)</PresentationFormat>
  <Paragraphs>118</Paragraphs>
  <Slides>21</Slides>
  <Notes>15</Notes>
  <HiddenSlides>12</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21</vt:i4>
      </vt:variant>
    </vt:vector>
  </HeadingPairs>
  <TitlesOfParts>
    <vt:vector size="25" baseType="lpstr">
      <vt:lpstr>Arial</vt:lpstr>
      <vt:lpstr>Calibri</vt:lpstr>
      <vt:lpstr>Office Theme</vt:lpstr>
      <vt:lpstr>1_Office Theme</vt:lpstr>
      <vt:lpstr> Better streets for better cities MORE Final Event     17th September 2022</vt:lpstr>
      <vt:lpstr>  1400 – 1600  Street design: processes, outcomes, and recommendations    </vt:lpstr>
      <vt:lpstr>PowerPoint Presentation</vt:lpstr>
      <vt:lpstr>Experience from the five MORE cities </vt:lpstr>
      <vt:lpstr>  Step by step street design process &amp; MORE design tools    </vt:lpstr>
      <vt:lpstr>Rationale for new street design process </vt:lpstr>
      <vt:lpstr>MORE co-creation process </vt:lpstr>
      <vt:lpstr>MORE process and tools</vt:lpstr>
      <vt:lpstr>PowerPoint Presentation</vt:lpstr>
      <vt:lpstr> MORE Option Generation Tools    </vt:lpstr>
      <vt:lpstr>TraffWeb &amp; LineMap  Engaging stakeholders in the design process</vt:lpstr>
      <vt:lpstr>PTV Vissim Simulation Tool  </vt:lpstr>
      <vt:lpstr> MORE Option Appraisal Tool    </vt:lpstr>
      <vt:lpstr>Experience from the five MORE cities </vt:lpstr>
      <vt:lpstr>Budapest</vt:lpstr>
      <vt:lpstr>Lisbon</vt:lpstr>
      <vt:lpstr>London</vt:lpstr>
      <vt:lpstr>Constanta</vt:lpstr>
      <vt:lpstr>Malmo</vt:lpstr>
      <vt:lpstr>Any questions?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SC Meeting Budapest 26th – 28th February 2020</dc:title>
  <dc:creator>Paul Curtis</dc:creator>
  <cp:lastModifiedBy>Andréia Lopes Azevedo</cp:lastModifiedBy>
  <cp:revision>109</cp:revision>
  <dcterms:created xsi:type="dcterms:W3CDTF">2020-02-25T15:43:06Z</dcterms:created>
  <dcterms:modified xsi:type="dcterms:W3CDTF">2022-02-28T20:47:13Z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0x01010099E8CB689BBF064F911E71EFFC1CB2A3</vt:lpwstr>
  </property>
</Properties>
</file>