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15"/>
  </p:notesMasterIdLst>
  <p:sldIdLst>
    <p:sldId id="278" r:id="rId5"/>
    <p:sldId id="287" r:id="rId6"/>
    <p:sldId id="269" r:id="rId7"/>
    <p:sldId id="571" r:id="rId8"/>
    <p:sldId id="296" r:id="rId9"/>
    <p:sldId id="572" r:id="rId10"/>
    <p:sldId id="288" r:id="rId11"/>
    <p:sldId id="294" r:id="rId12"/>
    <p:sldId id="573" r:id="rId13"/>
    <p:sldId id="301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245BA7"/>
    <a:srgbClr val="E51935"/>
    <a:srgbClr val="00A547"/>
    <a:srgbClr val="1652A1"/>
    <a:srgbClr val="21A795"/>
    <a:srgbClr val="8AB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7" autoAdjust="0"/>
    <p:restoredTop sz="61286" autoAdjust="0"/>
  </p:normalViewPr>
  <p:slideViewPr>
    <p:cSldViewPr snapToGrid="0" snapToObjects="1">
      <p:cViewPr>
        <p:scale>
          <a:sx n="50" d="100"/>
          <a:sy n="50" d="100"/>
        </p:scale>
        <p:origin x="316" y="2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Crossing pedestrians</a:t>
            </a:r>
          </a:p>
        </c:rich>
      </c:tx>
      <c:layout>
        <c:manualLayout>
          <c:xMode val="edge"/>
          <c:yMode val="edge"/>
          <c:x val="0.172011945998926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8030402449693789"/>
          <c:y val="0.1232638888888889"/>
          <c:w val="0.6914752843394576"/>
          <c:h val="0.69147528433945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5-4064-ABD1-06095596796C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9D5-4064-ABD1-0609559679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'Flöden tabeller'!$BA$28:$BA$29</c:f>
              <c:strCache>
                <c:ptCount val="2"/>
                <c:pt idx="0">
                  <c:v>Antal på övergångsställe, medel</c:v>
                </c:pt>
                <c:pt idx="1">
                  <c:v>Antal tvärs gatan, medel</c:v>
                </c:pt>
              </c:strCache>
            </c:strRef>
          </c:cat>
          <c:val>
            <c:numRef>
              <c:f>'Flöden tabeller'!$BD$28:$BD$29</c:f>
              <c:numCache>
                <c:formatCode>0%</c:formatCode>
                <c:ptCount val="2"/>
                <c:pt idx="0">
                  <c:v>0.93200000000000005</c:v>
                </c:pt>
                <c:pt idx="1">
                  <c:v>6.8000000000000005E-2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D5-4064-ABD1-0609559679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023850550671866E-2"/>
          <c:y val="0.83204405522199698"/>
          <c:w val="0.96926998464151637"/>
          <c:h val="0.16795594477800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500">
          <a:latin typeface="Century Gothic" panose="020B0502020202020204" pitchFamily="34" charset="0"/>
        </a:defRPr>
      </a:pPr>
      <a:endParaRPr lang="sv-S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Bicyclist’s placement</a:t>
            </a:r>
          </a:p>
        </c:rich>
      </c:tx>
      <c:layout>
        <c:manualLayout>
          <c:xMode val="edge"/>
          <c:yMode val="edge"/>
          <c:x val="0.15311498360534945"/>
          <c:y val="1.0632025410350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.18030402449693789"/>
          <c:y val="0.14467592592592593"/>
          <c:w val="0.65675306211723539"/>
          <c:h val="0.6567530621172353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531-4896-AA98-A70253624015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531-4896-AA98-A7025362401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sv-SE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'Flöden tabeller'!$AE$20:$AE$21</c:f>
              <c:strCache>
                <c:ptCount val="2"/>
                <c:pt idx="0">
                  <c:v>Andel på anvisad bana, medel</c:v>
                </c:pt>
                <c:pt idx="1">
                  <c:v>Andel utanför anvisad bana, medel</c:v>
                </c:pt>
              </c:strCache>
            </c:strRef>
          </c:cat>
          <c:val>
            <c:numRef>
              <c:f>'Flöden tabeller'!$BB$20:$BB$21</c:f>
              <c:numCache>
                <c:formatCode>0%</c:formatCode>
                <c:ptCount val="2"/>
                <c:pt idx="0">
                  <c:v>0.87191972851719035</c:v>
                </c:pt>
                <c:pt idx="1">
                  <c:v>0.12808027148280965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31-4896-AA98-A7025362401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5015657812327306E-2"/>
          <c:y val="0.81363264369574362"/>
          <c:w val="0.97498434218767271"/>
          <c:h val="0.186367356304256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500">
          <a:latin typeface="Century Gothic" panose="020B0502020202020204" pitchFamily="34" charset="0"/>
        </a:defRPr>
      </a:pPr>
      <a:endParaRPr lang="sv-S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0.11475</cdr:x>
      <cdr:y>0.81168</cdr:y>
    </cdr:from>
    <cdr:to>
      <cdr:x>1</cdr:x>
      <cdr:y>1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53F2ADAF-90C8-45BB-B70C-A05804F60DBD}"/>
            </a:ext>
          </a:extLst>
        </cdr:cNvPr>
        <cdr:cNvSpPr txBox="1"/>
      </cdr:nvSpPr>
      <cdr:spPr>
        <a:xfrm xmlns:a="http://schemas.openxmlformats.org/drawingml/2006/main">
          <a:off x="149510" y="1152242"/>
          <a:ext cx="1153354" cy="26733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sv-SE" sz="400" dirty="0" err="1">
              <a:latin typeface="Century Gothic" panose="020B0502020202020204" pitchFamily="34" charset="0"/>
            </a:rPr>
            <a:t>Advised</a:t>
          </a:r>
          <a:r>
            <a:rPr lang="sv-SE" sz="400" dirty="0">
              <a:latin typeface="Century Gothic" panose="020B0502020202020204" pitchFamily="34" charset="0"/>
            </a:rPr>
            <a:t> </a:t>
          </a:r>
          <a:r>
            <a:rPr lang="sv-SE" sz="400" dirty="0" err="1">
              <a:latin typeface="Century Gothic" panose="020B0502020202020204" pitchFamily="34" charset="0"/>
            </a:rPr>
            <a:t>lane</a:t>
          </a:r>
          <a:r>
            <a:rPr lang="sv-SE" sz="400" dirty="0">
              <a:latin typeface="Century Gothic" panose="020B0502020202020204" pitchFamily="34" charset="0"/>
            </a:rPr>
            <a:t> </a:t>
          </a:r>
        </a:p>
        <a:p xmlns:a="http://schemas.openxmlformats.org/drawingml/2006/main">
          <a:endParaRPr lang="sv-SE" sz="200" dirty="0">
            <a:latin typeface="Century Gothic" panose="020B0502020202020204" pitchFamily="34" charset="0"/>
          </a:endParaRPr>
        </a:p>
        <a:p xmlns:a="http://schemas.openxmlformats.org/drawingml/2006/main">
          <a:r>
            <a:rPr lang="sv-SE" sz="400" dirty="0">
              <a:latin typeface="Century Gothic" panose="020B0502020202020204" pitchFamily="34" charset="0"/>
            </a:rPr>
            <a:t>Non-</a:t>
          </a:r>
          <a:r>
            <a:rPr lang="sv-SE" sz="400" dirty="0" err="1">
              <a:latin typeface="Century Gothic" panose="020B0502020202020204" pitchFamily="34" charset="0"/>
            </a:rPr>
            <a:t>advised</a:t>
          </a:r>
          <a:r>
            <a:rPr lang="sv-SE" sz="400" dirty="0">
              <a:latin typeface="Century Gothic" panose="020B0502020202020204" pitchFamily="34" charset="0"/>
            </a:rPr>
            <a:t> </a:t>
          </a:r>
          <a:r>
            <a:rPr lang="sv-SE" sz="400" dirty="0" err="1">
              <a:latin typeface="Century Gothic" panose="020B0502020202020204" pitchFamily="34" charset="0"/>
            </a:rPr>
            <a:t>lane</a:t>
          </a:r>
          <a:endParaRPr lang="sv-SE" sz="400" dirty="0">
            <a:latin typeface="Century Gothic" panose="020B0502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96CBB-5117-4E86-9087-785F90BFE9CD}" type="datetimeFigureOut">
              <a:rPr lang="sv-SE" smtClean="0"/>
              <a:t>2022-02-17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07B0E-1032-4769-99D4-A22408B88D9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779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Study Corridor </a:t>
            </a:r>
            <a:r>
              <a:rPr lang="en-US" dirty="0">
                <a:effectLst/>
              </a:rPr>
              <a:t>- TEN-T to the heart of the city </a:t>
            </a:r>
          </a:p>
          <a:p>
            <a:r>
              <a:rPr lang="en-US" b="1" dirty="0">
                <a:effectLst/>
              </a:rPr>
              <a:t>Feeder Route</a:t>
            </a:r>
            <a:endParaRPr lang="en-US" b="1" dirty="0"/>
          </a:p>
          <a:p>
            <a:r>
              <a:rPr lang="en-US" dirty="0">
                <a:effectLst/>
              </a:rPr>
              <a:t>All Modes of transport as well as the </a:t>
            </a:r>
            <a:r>
              <a:rPr lang="en-US" dirty="0" err="1">
                <a:effectLst/>
              </a:rPr>
              <a:t>Harbour</a:t>
            </a:r>
            <a:r>
              <a:rPr lang="en-US" dirty="0">
                <a:effectLst/>
              </a:rPr>
              <a:t> and a major Logistic </a:t>
            </a:r>
            <a:r>
              <a:rPr lang="en-US" dirty="0" err="1">
                <a:effectLst/>
              </a:rPr>
              <a:t>centre</a:t>
            </a:r>
            <a:r>
              <a:rPr lang="en-US" dirty="0">
                <a:effectLst/>
              </a:rPr>
              <a:t> are represented.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Feeder Route</a:t>
            </a:r>
            <a:r>
              <a:rPr lang="en-US" b="0" dirty="0">
                <a:effectLst/>
              </a:rPr>
              <a:t> - major </a:t>
            </a:r>
            <a:r>
              <a:rPr lang="en-US" dirty="0">
                <a:effectLst/>
              </a:rPr>
              <a:t>road for commuting.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b="1" dirty="0">
                <a:effectLst/>
              </a:rPr>
              <a:t>Focus area - </a:t>
            </a:r>
            <a:r>
              <a:rPr lang="en-US" dirty="0">
                <a:effectLst/>
              </a:rPr>
              <a:t>Industrial and Commercial area - undeveloped </a:t>
            </a:r>
            <a:endParaRPr lang="en-US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6920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Focus area will be transformed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the </a:t>
            </a:r>
            <a:r>
              <a:rPr lang="en-US" b="1" dirty="0">
                <a:effectLst/>
              </a:rPr>
              <a:t>Most </a:t>
            </a:r>
            <a:r>
              <a:rPr lang="en-US" b="1" dirty="0" err="1">
                <a:effectLst/>
              </a:rPr>
              <a:t>Densed</a:t>
            </a:r>
            <a:r>
              <a:rPr lang="en-US" b="1" dirty="0">
                <a:effectLst/>
              </a:rPr>
              <a:t> </a:t>
            </a:r>
            <a:r>
              <a:rPr lang="en-US" dirty="0">
                <a:effectLst/>
              </a:rPr>
              <a:t>part of the city and part of the </a:t>
            </a:r>
            <a:r>
              <a:rPr lang="en-US" b="1" dirty="0">
                <a:effectLst/>
              </a:rPr>
              <a:t>City Centre </a:t>
            </a:r>
            <a:endParaRPr lang="en-US" b="1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7425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Since our main street and study area are </a:t>
            </a:r>
            <a:r>
              <a:rPr lang="sv-SE" b="1" dirty="0">
                <a:effectLst/>
              </a:rPr>
              <a:t>not </a:t>
            </a:r>
            <a:r>
              <a:rPr lang="sv-SE" b="1" dirty="0" err="1">
                <a:effectLst/>
              </a:rPr>
              <a:t>urbanised</a:t>
            </a:r>
            <a:r>
              <a:rPr lang="sv-SE" dirty="0">
                <a:effectLst/>
              </a:rPr>
              <a:t> </a:t>
            </a:r>
            <a:r>
              <a:rPr lang="sv-SE" dirty="0" err="1">
                <a:effectLst/>
              </a:rPr>
              <a:t>yet</a:t>
            </a:r>
            <a:r>
              <a:rPr lang="sv-SE" dirty="0">
                <a:effectLst/>
              </a:rPr>
              <a:t> </a:t>
            </a:r>
            <a:endParaRPr lang="sv-SE" dirty="0">
              <a:effectLst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effectLst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We needed to find areas </a:t>
            </a:r>
            <a:r>
              <a:rPr lang="en-US" b="1" dirty="0">
                <a:cs typeface="Calibri"/>
              </a:rPr>
              <a:t>similar</a:t>
            </a:r>
            <a:r>
              <a:rPr lang="en-US" dirty="0">
                <a:cs typeface="Calibri"/>
              </a:rPr>
              <a:t> to what is </a:t>
            </a:r>
            <a:r>
              <a:rPr lang="en-US" b="1" dirty="0">
                <a:cs typeface="Calibri"/>
              </a:rPr>
              <a:t>planned</a:t>
            </a:r>
            <a:r>
              <a:rPr lang="en-US" dirty="0">
                <a:cs typeface="Calibri"/>
              </a:rPr>
              <a:t> in Nyhamnen- that’s why we have chosen to work with </a:t>
            </a:r>
            <a:r>
              <a:rPr lang="en-US" b="1" dirty="0">
                <a:cs typeface="Calibri"/>
              </a:rPr>
              <a:t>Reference streets</a:t>
            </a:r>
            <a:r>
              <a:rPr lang="en-US" dirty="0">
                <a:cs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The areas are chosen to </a:t>
            </a:r>
            <a:r>
              <a:rPr lang="en-US" b="1" dirty="0">
                <a:cs typeface="Calibri"/>
              </a:rPr>
              <a:t>match the street design of Nyhamnen </a:t>
            </a:r>
            <a:r>
              <a:rPr lang="en-US" dirty="0">
                <a:cs typeface="Calibri"/>
              </a:rPr>
              <a:t>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represent </a:t>
            </a:r>
            <a:r>
              <a:rPr lang="en-US" b="1" dirty="0">
                <a:cs typeface="Calibri"/>
              </a:rPr>
              <a:t>3 Scenarios – M S L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We have done citizen participation activities and observation studies. 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C2B2AA-B0BC-4BD2-8F2E-05CAB290327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66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Lot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discussions</a:t>
            </a:r>
            <a:r>
              <a:rPr lang="sv-SE" dirty="0"/>
              <a:t> </a:t>
            </a:r>
            <a:r>
              <a:rPr lang="sv-SE" dirty="0" err="1"/>
              <a:t>ongoing</a:t>
            </a:r>
            <a:r>
              <a:rPr lang="sv-SE" dirty="0"/>
              <a:t>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years</a:t>
            </a:r>
            <a:endParaRPr lang="sv-SE" dirty="0"/>
          </a:p>
          <a:p>
            <a:r>
              <a:rPr lang="sv-SE" dirty="0" err="1"/>
              <a:t>This</a:t>
            </a:r>
            <a:r>
              <a:rPr lang="sv-SE" dirty="0"/>
              <a:t> is </a:t>
            </a:r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the MORE team </a:t>
            </a:r>
            <a:r>
              <a:rPr lang="sv-SE" dirty="0" err="1"/>
              <a:t>would</a:t>
            </a:r>
            <a:r>
              <a:rPr lang="sv-SE" dirty="0"/>
              <a:t> like to </a:t>
            </a:r>
            <a:r>
              <a:rPr lang="sv-SE" dirty="0" err="1"/>
              <a:t>see</a:t>
            </a:r>
            <a:r>
              <a:rPr lang="sv-SE" dirty="0"/>
              <a:t> </a:t>
            </a:r>
            <a:r>
              <a:rPr lang="sv-SE" b="1" dirty="0"/>
              <a:t>Planning </a:t>
            </a:r>
            <a:r>
              <a:rPr lang="sv-SE" b="1" dirty="0" err="1"/>
              <a:t>of</a:t>
            </a:r>
            <a:r>
              <a:rPr lang="sv-SE" b="1" dirty="0"/>
              <a:t> Urban Space</a:t>
            </a:r>
          </a:p>
          <a:p>
            <a:r>
              <a:rPr lang="sv-SE" dirty="0"/>
              <a:t>From </a:t>
            </a:r>
            <a:r>
              <a:rPr lang="sv-SE" b="1" dirty="0" err="1"/>
              <a:t>Deciding</a:t>
            </a:r>
            <a:r>
              <a:rPr lang="sv-SE" b="1" dirty="0"/>
              <a:t> – Planning – </a:t>
            </a:r>
            <a:r>
              <a:rPr lang="sv-SE" b="1" dirty="0" err="1"/>
              <a:t>Building</a:t>
            </a:r>
            <a:endParaRPr lang="sv-SE" b="1" dirty="0"/>
          </a:p>
          <a:p>
            <a:r>
              <a:rPr lang="sv-SE" dirty="0"/>
              <a:t>To …</a:t>
            </a:r>
          </a:p>
          <a:p>
            <a:r>
              <a:rPr lang="sv-SE" dirty="0"/>
              <a:t>The </a:t>
            </a:r>
            <a:r>
              <a:rPr lang="sv-SE" b="1" dirty="0" err="1"/>
              <a:t>cost</a:t>
            </a:r>
            <a:r>
              <a:rPr lang="sv-SE" dirty="0"/>
              <a:t> </a:t>
            </a:r>
            <a:r>
              <a:rPr lang="sv-SE" dirty="0" err="1"/>
              <a:t>ofr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additional</a:t>
            </a:r>
            <a:r>
              <a:rPr lang="sv-SE" dirty="0"/>
              <a:t> </a:t>
            </a:r>
            <a:r>
              <a:rPr lang="sv-SE" dirty="0" err="1"/>
              <a:t>measures</a:t>
            </a:r>
            <a:r>
              <a:rPr lang="sv-SE" dirty="0"/>
              <a:t> is </a:t>
            </a:r>
            <a:r>
              <a:rPr lang="sv-SE" b="1" dirty="0"/>
              <a:t>minor</a:t>
            </a:r>
            <a:r>
              <a:rPr lang="sv-SE" dirty="0"/>
              <a:t> in </a:t>
            </a:r>
            <a:r>
              <a:rPr lang="sv-SE" dirty="0" err="1"/>
              <a:t>time</a:t>
            </a:r>
            <a:r>
              <a:rPr lang="sv-SE" dirty="0"/>
              <a:t> and </a:t>
            </a:r>
            <a:r>
              <a:rPr lang="sv-SE" dirty="0" err="1"/>
              <a:t>money</a:t>
            </a:r>
            <a:endParaRPr lang="sv-SE" dirty="0"/>
          </a:p>
          <a:p>
            <a:r>
              <a:rPr lang="sv-SE" dirty="0" err="1"/>
              <a:t>Considering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achieve</a:t>
            </a:r>
            <a:endParaRPr lang="sv-SE" dirty="0"/>
          </a:p>
          <a:p>
            <a:r>
              <a:rPr lang="sv-SE" dirty="0" err="1"/>
              <a:t>Streets</a:t>
            </a:r>
            <a:r>
              <a:rPr lang="sv-SE" dirty="0"/>
              <a:t> </a:t>
            </a:r>
            <a:r>
              <a:rPr lang="sv-SE" dirty="0" err="1"/>
              <a:t>people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and </a:t>
            </a:r>
            <a:r>
              <a:rPr lang="sv-SE" dirty="0" err="1"/>
              <a:t>want</a:t>
            </a:r>
            <a:endParaRPr lang="sv-SE" dirty="0"/>
          </a:p>
          <a:p>
            <a:r>
              <a:rPr lang="sv-SE" dirty="0"/>
              <a:t>Save </a:t>
            </a:r>
            <a:r>
              <a:rPr lang="sv-SE" dirty="0" err="1"/>
              <a:t>money</a:t>
            </a:r>
            <a:r>
              <a:rPr lang="sv-SE" dirty="0"/>
              <a:t> from </a:t>
            </a:r>
            <a:r>
              <a:rPr lang="sv-SE" dirty="0" err="1"/>
              <a:t>adjusting</a:t>
            </a:r>
            <a:r>
              <a:rPr lang="sv-SE" dirty="0"/>
              <a:t> </a:t>
            </a:r>
            <a:r>
              <a:rPr lang="sv-SE" dirty="0" err="1"/>
              <a:t>misstakes</a:t>
            </a:r>
            <a:r>
              <a:rPr lang="sv-SE" dirty="0"/>
              <a:t> and </a:t>
            </a:r>
            <a:r>
              <a:rPr lang="sv-SE" dirty="0" err="1"/>
              <a:t>rebuildning</a:t>
            </a:r>
            <a:endParaRPr lang="sv-SE" dirty="0"/>
          </a:p>
          <a:p>
            <a:r>
              <a:rPr lang="sv-SE" dirty="0" err="1"/>
              <a:t>Learn</a:t>
            </a:r>
            <a:r>
              <a:rPr lang="sv-SE" dirty="0"/>
              <a:t>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7730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We have done citizen participation activities using </a:t>
            </a:r>
            <a:r>
              <a:rPr lang="en-US" dirty="0" err="1">
                <a:cs typeface="Calibri"/>
              </a:rPr>
              <a:t>Trafweb</a:t>
            </a:r>
            <a:r>
              <a:rPr lang="en-US" dirty="0">
                <a:cs typeface="Calibri"/>
              </a:rPr>
              <a:t> tool and observation studies.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cs typeface="Calibri"/>
              </a:rPr>
              <a:t>Left</a:t>
            </a:r>
            <a:r>
              <a:rPr lang="en-US" dirty="0">
                <a:cs typeface="Calibri"/>
              </a:rPr>
              <a:t> – results from observations from L street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High degree of </a:t>
            </a:r>
            <a:r>
              <a:rPr lang="en-US" b="1" dirty="0">
                <a:cs typeface="Calibri"/>
              </a:rPr>
              <a:t>Compliance </a:t>
            </a:r>
            <a:r>
              <a:rPr lang="en-US" b="0" dirty="0">
                <a:cs typeface="Calibri"/>
              </a:rPr>
              <a:t>among P &amp;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cs typeface="Calibri"/>
              </a:rPr>
              <a:t>Results significantly different from M street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4549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For </a:t>
            </a:r>
            <a:r>
              <a:rPr lang="sv-SE" b="1" dirty="0"/>
              <a:t>Co-Creation</a:t>
            </a:r>
            <a:r>
              <a:rPr lang="sv-SE" dirty="0"/>
              <a:t> </a:t>
            </a:r>
            <a:r>
              <a:rPr lang="sv-SE" dirty="0" err="1"/>
              <a:t>activities</a:t>
            </a:r>
            <a:r>
              <a:rPr lang="sv-SE" dirty="0"/>
              <a:t> -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LineMap</a:t>
            </a:r>
            <a:r>
              <a:rPr lang="sv-SE" dirty="0"/>
              <a:t> </a:t>
            </a:r>
            <a:r>
              <a:rPr lang="sv-SE" dirty="0" err="1"/>
              <a:t>tool</a:t>
            </a:r>
            <a:r>
              <a:rPr lang="sv-SE" dirty="0"/>
              <a:t> </a:t>
            </a:r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adjusted</a:t>
            </a:r>
            <a:r>
              <a:rPr lang="sv-SE" dirty="0"/>
              <a:t> and </a:t>
            </a:r>
            <a:r>
              <a:rPr lang="sv-SE" dirty="0" err="1"/>
              <a:t>developed</a:t>
            </a:r>
            <a:r>
              <a:rPr lang="sv-SE" dirty="0"/>
              <a:t> it </a:t>
            </a:r>
            <a:r>
              <a:rPr lang="sv-SE" dirty="0" err="1"/>
              <a:t>with</a:t>
            </a:r>
            <a:r>
              <a:rPr lang="sv-SE" dirty="0"/>
              <a:t> 3D-prints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5159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Good</a:t>
            </a:r>
            <a:r>
              <a:rPr lang="sv-SE" dirty="0"/>
              <a:t> </a:t>
            </a:r>
            <a:r>
              <a:rPr lang="sv-SE" dirty="0" err="1"/>
              <a:t>results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had</a:t>
            </a:r>
            <a:endParaRPr lang="sv-SE" dirty="0"/>
          </a:p>
          <a:p>
            <a:r>
              <a:rPr lang="sv-SE" dirty="0"/>
              <a:t>Has </a:t>
            </a:r>
            <a:r>
              <a:rPr lang="sv-SE" dirty="0" err="1"/>
              <a:t>created</a:t>
            </a:r>
            <a:r>
              <a:rPr lang="sv-SE" dirty="0"/>
              <a:t> </a:t>
            </a:r>
            <a:r>
              <a:rPr lang="sv-SE" dirty="0" err="1"/>
              <a:t>Demand</a:t>
            </a:r>
            <a:r>
              <a:rPr lang="sv-SE" dirty="0"/>
              <a:t> </a:t>
            </a:r>
            <a:r>
              <a:rPr lang="sv-SE" dirty="0" err="1"/>
              <a:t>among</a:t>
            </a:r>
            <a:r>
              <a:rPr lang="sv-SE" dirty="0"/>
              <a:t> PL</a:t>
            </a:r>
          </a:p>
          <a:p>
            <a:r>
              <a:rPr lang="sv-SE" dirty="0" err="1"/>
              <a:t>Asked</a:t>
            </a:r>
            <a:r>
              <a:rPr lang="sv-SE" dirty="0"/>
              <a:t> to </a:t>
            </a:r>
            <a:r>
              <a:rPr lang="sv-SE" dirty="0" err="1"/>
              <a:t>participate</a:t>
            </a:r>
            <a:r>
              <a:rPr lang="sv-SE" dirty="0"/>
              <a:t> and support </a:t>
            </a:r>
          </a:p>
          <a:p>
            <a:endParaRPr lang="sv-SE" dirty="0"/>
          </a:p>
          <a:p>
            <a:r>
              <a:rPr lang="sv-SE" dirty="0" err="1"/>
              <a:t>Apply</a:t>
            </a:r>
            <a:r>
              <a:rPr lang="sv-SE" dirty="0"/>
              <a:t>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learnings</a:t>
            </a:r>
            <a:r>
              <a:rPr lang="sv-SE" dirty="0"/>
              <a:t> in the </a:t>
            </a:r>
            <a:r>
              <a:rPr lang="sv-SE" dirty="0" err="1"/>
              <a:t>Traffic</a:t>
            </a:r>
            <a:r>
              <a:rPr lang="sv-SE" dirty="0"/>
              <a:t> Planning Process</a:t>
            </a:r>
          </a:p>
          <a:p>
            <a:r>
              <a:rPr lang="sv-SE" dirty="0"/>
              <a:t>HANDBOOK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0436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07B0E-1032-4769-99D4-A22408B88D93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078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2350C-CA24-1243-A65F-2B5583A8C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2042FF-FA33-014E-BCBF-042F1638C3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9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658D8B-71E1-F44B-AF3B-FDAAA7B603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5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0338" y="0"/>
            <a:ext cx="5861787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9745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7C3A38-1C25-0A4F-9CC1-28B7B84DB1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259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844655"/>
          </a:xfrm>
        </p:spPr>
        <p:txBody>
          <a:bodyPr/>
          <a:lstStyle>
            <a:lvl1pPr>
              <a:buClr>
                <a:srgbClr val="245BA7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245BA7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245BA7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245BA7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245BA7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FD4C7-F74E-AB42-9298-81A26BA55D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807532" y="1930067"/>
            <a:ext cx="5521846" cy="651910"/>
          </a:xfrm>
        </p:spPr>
        <p:txBody>
          <a:bodyPr anchor="t">
            <a:normAutofit/>
          </a:bodyPr>
          <a:lstStyle>
            <a:lvl1pPr algn="ctr">
              <a:defRPr sz="27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089289" y="2413358"/>
            <a:ext cx="4956554" cy="44437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DE3AE2-C8E8-D943-A9CE-774B0D1F5B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0F16F-9F3D-BC47-82CD-F0877A747C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39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2AC6AB-BBF0-4341-91FF-E431DD372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672922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B8D95-9969-A84C-8A83-480ED8AED3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E67D901-FB47-4F65-A02D-E7D8A449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4C0C-DDBB-47E2-87AE-7164BF1403CB}" type="datetimeFigureOut">
              <a:rPr lang="sv-SE" smtClean="0"/>
              <a:t>2022-02-17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D6B0B4B-6789-45C1-86E3-441724FD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82B926A-7135-473F-A460-AB74ED146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CB0F-6387-4045-9D42-E37EF11E23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07597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F41A30-0337-4D5F-8C3C-A8AC08D5F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AB18AB-46AE-4211-82C2-BA888CF92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980C8FB-6A51-47CE-950F-312A1D71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E4C0C-DDBB-47E2-87AE-7164BF1403CB}" type="datetimeFigureOut">
              <a:rPr lang="sv-SE" smtClean="0"/>
              <a:t>2022-02-17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599DE01-1A1E-487D-8BD9-61B46EA5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4AF88B2-4E46-4975-9DDF-B4AF1666E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8CB0F-6387-4045-9D42-E37EF11E23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249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757"/>
            <a:ext cx="9144000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74F5FA6-0DE1-974B-96CA-A6324E126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0365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1279DA-B82E-9442-981D-3D83F40773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9C7C9-373D-9B44-979B-D8F86F302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056" y="4287483"/>
            <a:ext cx="1403832" cy="457771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787615CF-5063-E344-8758-4C904D8CBEBC}"/>
              </a:ext>
            </a:extLst>
          </p:cNvPr>
          <p:cNvSpPr txBox="1">
            <a:spLocks/>
          </p:cNvSpPr>
          <p:nvPr userDrawn="1"/>
        </p:nvSpPr>
        <p:spPr>
          <a:xfrm>
            <a:off x="434593" y="1042861"/>
            <a:ext cx="2643939" cy="566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1B58039F-505A-6849-87DC-E6F353006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605642"/>
            <a:ext cx="5297029" cy="774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20F6534-3E34-6D42-8411-97EB4C3C2A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1296323"/>
            <a:ext cx="2859087" cy="370841"/>
          </a:xfr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D5BBAC1-4062-C940-99B4-FED90C8208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342" y="160894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566690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AA4F284-739F-9C45-8DDD-B558DE0C8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6"/>
          <a:stretch/>
        </p:blipFill>
        <p:spPr>
          <a:xfrm>
            <a:off x="3320714" y="-1"/>
            <a:ext cx="5830075" cy="5143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C438ADD-178B-9B42-BDC2-B0AA2F0BAC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2180654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314965-E039-6B41-9801-F9545D5437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374" y="0"/>
            <a:ext cx="6724626" cy="51435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B07E6D7-791A-DF44-ADFE-D8C00B6BB8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5343" y="2367829"/>
            <a:ext cx="2643939" cy="1162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3CD9E2B-1CF7-2549-9859-EE34C1F611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14EB52-6EAC-8E4C-86E6-18672C8147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342" y="3474108"/>
            <a:ext cx="2859087" cy="869950"/>
          </a:xfrm>
        </p:spPr>
        <p:txBody>
          <a:bodyPr>
            <a:normAutofit/>
          </a:bodyPr>
          <a:lstStyle>
            <a:lvl1pPr marL="0" indent="0">
              <a:buNone/>
              <a:defRPr sz="1200" b="1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 Surname</a:t>
            </a:r>
          </a:p>
        </p:txBody>
      </p:sp>
    </p:spTree>
    <p:extLst>
      <p:ext uri="{BB962C8B-B14F-4D97-AF65-F5344CB8AC3E}">
        <p14:creationId xmlns:p14="http://schemas.microsoft.com/office/powerpoint/2010/main" val="425119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35984"/>
          </a:xfrm>
        </p:spPr>
        <p:txBody>
          <a:bodyPr/>
          <a:lstStyle>
            <a:lvl1pPr>
              <a:buClr>
                <a:srgbClr val="245BA7"/>
              </a:buClr>
              <a:defRPr/>
            </a:lvl1pPr>
            <a:lvl2pPr>
              <a:buClr>
                <a:srgbClr val="245BA7"/>
              </a:buClr>
              <a:defRPr/>
            </a:lvl2pPr>
            <a:lvl3pPr>
              <a:buClr>
                <a:srgbClr val="245BA7"/>
              </a:buClr>
              <a:defRPr/>
            </a:lvl3pPr>
            <a:lvl4pPr>
              <a:buClr>
                <a:srgbClr val="245BA7"/>
              </a:buClr>
              <a:defRPr/>
            </a:lvl4pPr>
            <a:lvl5pPr>
              <a:buClr>
                <a:srgbClr val="245BA7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28650" y="501150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18855E-9528-0E4F-8F05-AE2D6EA93E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794B15-96D7-CB41-8439-2CC314472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720402"/>
            <a:ext cx="7886700" cy="278464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4A634E-FBBD-1C43-98A5-2B2340A238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17" y="4565057"/>
            <a:ext cx="927281" cy="3023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368C4B-5580-CA48-90CD-FBFF778BB1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"/>
          <a:stretch/>
        </p:blipFill>
        <p:spPr>
          <a:xfrm>
            <a:off x="3320714" y="0"/>
            <a:ext cx="5920347" cy="5143500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A751163-4BD7-0240-B990-E9330D0E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2281187"/>
            <a:ext cx="2643939" cy="159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CB5D68-EDC9-CD41-9246-E9EBE9552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21" y="4287483"/>
            <a:ext cx="1403832" cy="45777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0838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0375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DACA2-E333-C043-A3D7-7B6F457E726E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18F48-0767-2B4D-8095-F42DCB730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5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702" r:id="rId2"/>
    <p:sldLayoutId id="2147483701" r:id="rId3"/>
    <p:sldLayoutId id="2147483700" r:id="rId4"/>
    <p:sldLayoutId id="2147483699" r:id="rId5"/>
    <p:sldLayoutId id="2147483682" r:id="rId6"/>
    <p:sldLayoutId id="2147483695" r:id="rId7"/>
    <p:sldLayoutId id="2147483696" r:id="rId8"/>
    <p:sldLayoutId id="2147483683" r:id="rId9"/>
    <p:sldLayoutId id="2147483697" r:id="rId10"/>
    <p:sldLayoutId id="2147483698" r:id="rId11"/>
    <p:sldLayoutId id="2147483704" r:id="rId12"/>
    <p:sldLayoutId id="2147483694" r:id="rId13"/>
    <p:sldLayoutId id="2147483661" r:id="rId14"/>
    <p:sldLayoutId id="2147483703" r:id="rId15"/>
    <p:sldLayoutId id="2147483662" r:id="rId16"/>
    <p:sldLayoutId id="2147483665" r:id="rId17"/>
    <p:sldLayoutId id="2147483705" r:id="rId18"/>
    <p:sldLayoutId id="2147483706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>
              <a:lumMod val="95000"/>
              <a:lumOff val="5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8ABD24"/>
        </a:buClr>
        <a:buFont typeface="Arial"/>
        <a:buChar char="•"/>
        <a:defRPr sz="21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8ABD24"/>
        </a:buClr>
        <a:buFont typeface="Arial"/>
        <a:buChar char="•"/>
        <a:defRPr sz="135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A44C6-F2E7-E54C-9695-E70E4606E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343" y="610308"/>
            <a:ext cx="7873893" cy="774764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MORE Final conference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February 17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, 2022 </a:t>
            </a:r>
            <a:b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E4F227-A145-7241-91CF-ACDA67643A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343" y="1663665"/>
            <a:ext cx="3696244" cy="1470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Maria Brodde Makri</a:t>
            </a:r>
            <a:endParaRPr lang="sv-S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City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Malmö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D04C81-D572-5041-82AA-A2598A7A796F}"/>
              </a:ext>
            </a:extLst>
          </p:cNvPr>
          <p:cNvGrpSpPr/>
          <p:nvPr/>
        </p:nvGrpSpPr>
        <p:grpSpPr>
          <a:xfrm>
            <a:off x="415342" y="4182779"/>
            <a:ext cx="2628626" cy="646330"/>
            <a:chOff x="415342" y="4182779"/>
            <a:chExt cx="2628626" cy="6463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E02B74-92A2-BB43-A909-E85B47EDD26C}"/>
                </a:ext>
              </a:extLst>
            </p:cNvPr>
            <p:cNvGrpSpPr/>
            <p:nvPr/>
          </p:nvGrpSpPr>
          <p:grpSpPr>
            <a:xfrm>
              <a:off x="482778" y="4182779"/>
              <a:ext cx="502571" cy="340054"/>
              <a:chOff x="482778" y="4182779"/>
              <a:chExt cx="502571" cy="340054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E66D1B9-58BC-AE44-A5E6-80297E4434CE}"/>
                  </a:ext>
                </a:extLst>
              </p:cNvPr>
              <p:cNvSpPr/>
              <p:nvPr/>
            </p:nvSpPr>
            <p:spPr>
              <a:xfrm>
                <a:off x="482778" y="4182779"/>
                <a:ext cx="502571" cy="340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4149E1E-C018-9D43-9F3D-3B75FB2254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909" y="4198148"/>
                <a:ext cx="468308" cy="309317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2B1743-FD45-8A4E-BB8C-A25983FF42B2}"/>
                </a:ext>
              </a:extLst>
            </p:cNvPr>
            <p:cNvSpPr/>
            <p:nvPr/>
          </p:nvSpPr>
          <p:spPr>
            <a:xfrm>
              <a:off x="983098" y="4182779"/>
              <a:ext cx="2060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>
                  <a:solidFill>
                    <a:schemeClr val="bg1"/>
                  </a:solidFill>
                </a:rPr>
                <a:t>This project has received funding from the European Union’s Horizon 2020 research and innovation programme under grant agreement No 769276.</a:t>
              </a:r>
              <a:endParaRPr lang="en-US" sz="60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E07A56-7170-004C-9EF3-DFB3DECD42E4}"/>
                </a:ext>
              </a:extLst>
            </p:cNvPr>
            <p:cNvSpPr/>
            <p:nvPr/>
          </p:nvSpPr>
          <p:spPr>
            <a:xfrm>
              <a:off x="415342" y="4552110"/>
              <a:ext cx="26286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>
                  <a:solidFill>
                    <a:schemeClr val="bg1"/>
                  </a:solidFill>
                </a:rPr>
                <a:t>This document reflects only the author's view and that the Agency is not responsible for any use that may be made of the information it contains.</a:t>
              </a:r>
              <a:endParaRPr lang="en-US" sz="6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03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0D9B5-9523-D04D-A6B2-AF4E7C91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D294E6-906E-084C-B449-F58C4FD578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5343" y="1476666"/>
            <a:ext cx="4547546" cy="1161831"/>
          </a:xfrm>
        </p:spPr>
        <p:txBody>
          <a:bodyPr>
            <a:normAutofit lnSpcReduction="10000"/>
          </a:bodyPr>
          <a:lstStyle/>
          <a:p>
            <a:r>
              <a:rPr lang="en-US" sz="2300" dirty="0"/>
              <a:t>Maria Brodde Makri</a:t>
            </a:r>
          </a:p>
          <a:p>
            <a:r>
              <a:rPr lang="en-US" sz="2300" dirty="0"/>
              <a:t>City of Malmö</a:t>
            </a:r>
          </a:p>
          <a:p>
            <a:r>
              <a:rPr lang="en-US" sz="2300" dirty="0"/>
              <a:t>maria.brodde@malmo.se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E5ED31E-79FE-D649-9D32-67FF8FCDC18A}"/>
              </a:ext>
            </a:extLst>
          </p:cNvPr>
          <p:cNvGrpSpPr/>
          <p:nvPr/>
        </p:nvGrpSpPr>
        <p:grpSpPr>
          <a:xfrm>
            <a:off x="415342" y="4182779"/>
            <a:ext cx="2628626" cy="646330"/>
            <a:chOff x="415342" y="4182779"/>
            <a:chExt cx="2628626" cy="64633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1BDF57-00B2-824F-B86A-417EA40355CA}"/>
                </a:ext>
              </a:extLst>
            </p:cNvPr>
            <p:cNvGrpSpPr/>
            <p:nvPr/>
          </p:nvGrpSpPr>
          <p:grpSpPr>
            <a:xfrm>
              <a:off x="482778" y="4182779"/>
              <a:ext cx="502571" cy="340054"/>
              <a:chOff x="482778" y="4182779"/>
              <a:chExt cx="502571" cy="340054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9CA0FA-4E88-784A-AF35-D9BC0CB10891}"/>
                  </a:ext>
                </a:extLst>
              </p:cNvPr>
              <p:cNvSpPr/>
              <p:nvPr/>
            </p:nvSpPr>
            <p:spPr>
              <a:xfrm>
                <a:off x="482778" y="4182779"/>
                <a:ext cx="502571" cy="340054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702B300-9814-D34F-8BA6-84DB207B3B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9909" y="4198148"/>
                <a:ext cx="468308" cy="309317"/>
              </a:xfrm>
              <a:prstGeom prst="rect">
                <a:avLst/>
              </a:prstGeom>
            </p:spPr>
          </p:pic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67FCC7F-CA98-6644-8D49-3E26317A7830}"/>
                </a:ext>
              </a:extLst>
            </p:cNvPr>
            <p:cNvSpPr/>
            <p:nvPr/>
          </p:nvSpPr>
          <p:spPr>
            <a:xfrm>
              <a:off x="983098" y="4182779"/>
              <a:ext cx="206087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b="0" i="0" kern="1200" dirty="0">
                  <a:solidFill>
                    <a:schemeClr val="bg1"/>
                  </a:solidFill>
                  <a:effectLst/>
                  <a:latin typeface="+mn-lt"/>
                </a:rPr>
                <a:t>This project has received funding from the European Union’s Horizon 2020 research and innovation programme under grant agreement </a:t>
              </a:r>
              <a:r>
                <a:rPr lang="en-GB" sz="600" b="0" i="0" kern="1200">
                  <a:solidFill>
                    <a:schemeClr val="bg1"/>
                  </a:solidFill>
                  <a:effectLst/>
                  <a:latin typeface="+mn-lt"/>
                </a:rPr>
                <a:t>No </a:t>
              </a:r>
              <a:r>
                <a:rPr lang="en-GB" sz="600">
                  <a:solidFill>
                    <a:schemeClr val="bg1"/>
                  </a:solidFill>
                </a:rPr>
                <a:t>769276.</a:t>
              </a:r>
              <a:endParaRPr lang="en-US" sz="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001A13-4769-9D40-990C-B63D3EB3D107}"/>
                </a:ext>
              </a:extLst>
            </p:cNvPr>
            <p:cNvSpPr/>
            <p:nvPr/>
          </p:nvSpPr>
          <p:spPr>
            <a:xfrm>
              <a:off x="415342" y="4552110"/>
              <a:ext cx="262862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600" dirty="0">
                  <a:solidFill>
                    <a:schemeClr val="bg1"/>
                  </a:solidFill>
                </a:rPr>
                <a:t>This document reflects only the author's view and that the Agency is not responsible for any use that may be made of the information it contains.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831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7A1FB091-1A19-4F07-9BAE-968E6802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2138" cy="512363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28BEFA21-A02C-4E49-B343-F6ACAD764E02}"/>
              </a:ext>
            </a:extLst>
          </p:cNvPr>
          <p:cNvSpPr txBox="1"/>
          <p:nvPr/>
        </p:nvSpPr>
        <p:spPr>
          <a:xfrm>
            <a:off x="259774" y="114300"/>
            <a:ext cx="6348845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300" b="1" dirty="0">
                <a:solidFill>
                  <a:schemeClr val="accent1"/>
                </a:solidFill>
              </a:rPr>
              <a:t>NYHAMNEN- OUR STUDY AREA</a:t>
            </a:r>
          </a:p>
        </p:txBody>
      </p:sp>
    </p:spTree>
    <p:extLst>
      <p:ext uri="{BB962C8B-B14F-4D97-AF65-F5344CB8AC3E}">
        <p14:creationId xmlns:p14="http://schemas.microsoft.com/office/powerpoint/2010/main" val="1922124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27E8A6A-14F0-47F5-85D2-724C6F748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8713"/>
            <a:ext cx="9144000" cy="646023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88BDF60E-83BE-44CB-A387-28481560E4D7}"/>
              </a:ext>
            </a:extLst>
          </p:cNvPr>
          <p:cNvSpPr txBox="1"/>
          <p:nvPr/>
        </p:nvSpPr>
        <p:spPr>
          <a:xfrm>
            <a:off x="696744" y="107219"/>
            <a:ext cx="3341181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sv-SE" sz="3300" b="1" dirty="0">
                <a:solidFill>
                  <a:schemeClr val="accent1"/>
                </a:solidFill>
              </a:rPr>
              <a:t>NYHAMNEN 2050</a:t>
            </a:r>
          </a:p>
        </p:txBody>
      </p:sp>
    </p:spTree>
    <p:extLst>
      <p:ext uri="{BB962C8B-B14F-4D97-AF65-F5344CB8AC3E}">
        <p14:creationId xmlns:p14="http://schemas.microsoft.com/office/powerpoint/2010/main" val="34005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ADFCA8-FC7C-40C1-8BD0-992CDC8D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" y="1816300"/>
            <a:ext cx="2975372" cy="326350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sv-SE"/>
          </a:p>
          <a:p>
            <a:endParaRPr lang="sv-SE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FC5053F-C685-4FC2-8946-1E75F8BC8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21969"/>
          <a:stretch/>
        </p:blipFill>
        <p:spPr>
          <a:xfrm>
            <a:off x="3153112" y="-48457"/>
            <a:ext cx="5990888" cy="5143500"/>
          </a:xfrm>
          <a:prstGeom prst="rect">
            <a:avLst/>
          </a:prstGeom>
        </p:spPr>
      </p:pic>
      <p:sp>
        <p:nvSpPr>
          <p:cNvPr id="7" name="Right Bracket 6">
            <a:extLst>
              <a:ext uri="{FF2B5EF4-FFF2-40B4-BE49-F238E27FC236}">
                <a16:creationId xmlns:a16="http://schemas.microsoft.com/office/drawing/2014/main" id="{F8EF23D1-BADA-4373-BD09-C3A48B83F036}"/>
              </a:ext>
            </a:extLst>
          </p:cNvPr>
          <p:cNvSpPr/>
          <p:nvPr/>
        </p:nvSpPr>
        <p:spPr>
          <a:xfrm rot="5400000">
            <a:off x="3482557" y="4200970"/>
            <a:ext cx="60770" cy="542697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4C9BD-5EF0-43C7-A127-ECF7C82A5B93}"/>
              </a:ext>
            </a:extLst>
          </p:cNvPr>
          <p:cNvSpPr txBox="1"/>
          <p:nvPr/>
        </p:nvSpPr>
        <p:spPr>
          <a:xfrm>
            <a:off x="3241592" y="4338059"/>
            <a:ext cx="4764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400 m</a:t>
            </a:r>
            <a:endParaRPr lang="en-US" sz="900">
              <a:solidFill>
                <a:schemeClr val="bg1"/>
              </a:solidFill>
              <a:latin typeface="Campton Light" panose="00000500000000000000" pitchFamily="50" charset="0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7AF82623-7226-487B-8226-E6CA407AE034}"/>
              </a:ext>
            </a:extLst>
          </p:cNvPr>
          <p:cNvSpPr/>
          <p:nvPr/>
        </p:nvSpPr>
        <p:spPr>
          <a:xfrm>
            <a:off x="3287842" y="4535181"/>
            <a:ext cx="149424" cy="354330"/>
          </a:xfrm>
          <a:prstGeom prst="upArrow">
            <a:avLst>
              <a:gd name="adj1" fmla="val 50000"/>
              <a:gd name="adj2" fmla="val 11547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6FB52B-7E31-4089-812E-8835D6238E78}"/>
              </a:ext>
            </a:extLst>
          </p:cNvPr>
          <p:cNvSpPr txBox="1"/>
          <p:nvPr/>
        </p:nvSpPr>
        <p:spPr>
          <a:xfrm>
            <a:off x="3241592" y="4889512"/>
            <a:ext cx="2584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N</a:t>
            </a:r>
            <a:endParaRPr lang="en-US" sz="900">
              <a:solidFill>
                <a:schemeClr val="bg1"/>
              </a:solidFill>
              <a:latin typeface="Campton Light" panose="000005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4CCB5A-36DA-4BBB-B5B6-39C2863C51F9}"/>
              </a:ext>
            </a:extLst>
          </p:cNvPr>
          <p:cNvSpPr/>
          <p:nvPr/>
        </p:nvSpPr>
        <p:spPr>
          <a:xfrm rot="21124600">
            <a:off x="4451317" y="2579123"/>
            <a:ext cx="366127" cy="8338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E9A553-6D86-4330-9AF6-F4CB6492BA15}"/>
              </a:ext>
            </a:extLst>
          </p:cNvPr>
          <p:cNvSpPr/>
          <p:nvPr/>
        </p:nvSpPr>
        <p:spPr>
          <a:xfrm rot="20370458">
            <a:off x="5473469" y="2701466"/>
            <a:ext cx="366127" cy="83385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104717-E866-4880-A548-F146B4770C3C}"/>
              </a:ext>
            </a:extLst>
          </p:cNvPr>
          <p:cNvSpPr/>
          <p:nvPr/>
        </p:nvSpPr>
        <p:spPr>
          <a:xfrm rot="5400000">
            <a:off x="4703729" y="2804609"/>
            <a:ext cx="366127" cy="8338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F0885D-58A9-4743-BDD9-35CDD7AF839B}"/>
              </a:ext>
            </a:extLst>
          </p:cNvPr>
          <p:cNvSpPr/>
          <p:nvPr/>
        </p:nvSpPr>
        <p:spPr>
          <a:xfrm rot="5400000">
            <a:off x="6562971" y="4473389"/>
            <a:ext cx="366127" cy="8338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00AF08-4F7F-4992-86A1-367677C5F4A2}"/>
              </a:ext>
            </a:extLst>
          </p:cNvPr>
          <p:cNvSpPr/>
          <p:nvPr/>
        </p:nvSpPr>
        <p:spPr>
          <a:xfrm rot="21322559">
            <a:off x="5385682" y="522344"/>
            <a:ext cx="366127" cy="83385"/>
          </a:xfrm>
          <a:prstGeom prst="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D7D50D-B208-48EA-8AD8-88A46DCD0318}"/>
              </a:ext>
            </a:extLst>
          </p:cNvPr>
          <p:cNvSpPr/>
          <p:nvPr/>
        </p:nvSpPr>
        <p:spPr>
          <a:xfrm rot="2426059">
            <a:off x="8311762" y="1745354"/>
            <a:ext cx="366127" cy="8338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E5B81B55-376B-44A5-BD34-3242B0188A5E}"/>
              </a:ext>
            </a:extLst>
          </p:cNvPr>
          <p:cNvSpPr/>
          <p:nvPr/>
        </p:nvSpPr>
        <p:spPr>
          <a:xfrm flipH="1">
            <a:off x="3676709" y="2047764"/>
            <a:ext cx="1168391" cy="342900"/>
          </a:xfrm>
          <a:prstGeom prst="wedgeRectCallout">
            <a:avLst>
              <a:gd name="adj1" fmla="val -26924"/>
              <a:gd name="adj2" fmla="val 88722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accent2"/>
                </a:solidFill>
                <a:latin typeface="Campton Book" panose="00000500000000000000" pitchFamily="50" charset="0"/>
              </a:rPr>
              <a:t>Liveability</a:t>
            </a:r>
            <a:endParaRPr lang="sv-SE" sz="900">
              <a:solidFill>
                <a:schemeClr val="accent2"/>
              </a:solidFill>
              <a:latin typeface="Campton Book" panose="00000500000000000000" pitchFamily="50" charset="0"/>
            </a:endParaRPr>
          </a:p>
          <a:p>
            <a:pPr algn="ctr"/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Regementsgatan</a:t>
            </a:r>
            <a:endParaRPr lang="en-US" sz="900">
              <a:solidFill>
                <a:schemeClr val="accent2"/>
              </a:solidFill>
              <a:latin typeface="Campton Light" panose="00000500000000000000" pitchFamily="50" charset="0"/>
            </a:endParaRP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54E9EB26-5016-460C-BEEE-9B1BD2472F72}"/>
              </a:ext>
            </a:extLst>
          </p:cNvPr>
          <p:cNvSpPr/>
          <p:nvPr/>
        </p:nvSpPr>
        <p:spPr>
          <a:xfrm flipH="1">
            <a:off x="3785085" y="3125767"/>
            <a:ext cx="1168391" cy="342900"/>
          </a:xfrm>
          <a:prstGeom prst="wedgeRectCallout">
            <a:avLst>
              <a:gd name="adj1" fmla="val -37685"/>
              <a:gd name="adj2" fmla="val -117018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bg2">
                    <a:lumMod val="75000"/>
                  </a:schemeClr>
                </a:solidFill>
                <a:latin typeface="Campton Book" panose="00000500000000000000" pitchFamily="50" charset="0"/>
              </a:rPr>
              <a:t>Mobility</a:t>
            </a:r>
            <a:r>
              <a:rPr lang="sv-SE" sz="900">
                <a:solidFill>
                  <a:schemeClr val="bg2">
                    <a:lumMod val="75000"/>
                  </a:schemeClr>
                </a:solidFill>
                <a:latin typeface="Campton Light" panose="00000500000000000000" pitchFamily="50" charset="0"/>
              </a:rPr>
              <a:t> </a:t>
            </a:r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Mariedalsvägen</a:t>
            </a:r>
            <a:endParaRPr lang="en-US" sz="900">
              <a:solidFill>
                <a:schemeClr val="bg2">
                  <a:lumMod val="75000"/>
                </a:schemeClr>
              </a:solidFill>
              <a:latin typeface="Campton Light" panose="00000500000000000000" pitchFamily="50" charset="0"/>
            </a:endParaRP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F5583CD8-EC81-47DD-BBEC-AB6F8F01C0FA}"/>
              </a:ext>
            </a:extLst>
          </p:cNvPr>
          <p:cNvSpPr/>
          <p:nvPr/>
        </p:nvSpPr>
        <p:spPr>
          <a:xfrm flipH="1">
            <a:off x="5368695" y="2201497"/>
            <a:ext cx="1419032" cy="342900"/>
          </a:xfrm>
          <a:prstGeom prst="wedgeRectCallout">
            <a:avLst>
              <a:gd name="adj1" fmla="val 23946"/>
              <a:gd name="adj2" fmla="val 90739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accent2"/>
                </a:solidFill>
                <a:latin typeface="Campton Book" panose="00000500000000000000" pitchFamily="50" charset="0"/>
              </a:rPr>
              <a:t>Liveability</a:t>
            </a:r>
          </a:p>
          <a:p>
            <a:pPr algn="ctr"/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Erik Dahlbergsgatan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13A43A6C-D126-405E-A3AE-A666AF8104D3}"/>
              </a:ext>
            </a:extLst>
          </p:cNvPr>
          <p:cNvSpPr/>
          <p:nvPr/>
        </p:nvSpPr>
        <p:spPr>
          <a:xfrm flipH="1">
            <a:off x="4856258" y="778209"/>
            <a:ext cx="1308322" cy="366126"/>
          </a:xfrm>
          <a:prstGeom prst="wedgeRectCallout">
            <a:avLst>
              <a:gd name="adj1" fmla="val 7036"/>
              <a:gd name="adj2" fmla="val -87756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accent6"/>
                </a:solidFill>
                <a:latin typeface="Campton Book" panose="00000500000000000000" pitchFamily="50" charset="0"/>
              </a:rPr>
              <a:t>Sustainability</a:t>
            </a:r>
            <a:endParaRPr lang="sv-SE" sz="1200">
              <a:solidFill>
                <a:schemeClr val="bg1"/>
              </a:solidFill>
              <a:latin typeface="Campton Book" panose="00000500000000000000" pitchFamily="50" charset="0"/>
            </a:endParaRPr>
          </a:p>
          <a:p>
            <a:pPr algn="ctr"/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Stora Varvsgatan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2C087494-7030-4F15-9867-F5697C312431}"/>
              </a:ext>
            </a:extLst>
          </p:cNvPr>
          <p:cNvSpPr/>
          <p:nvPr/>
        </p:nvSpPr>
        <p:spPr>
          <a:xfrm flipH="1">
            <a:off x="6997492" y="4332016"/>
            <a:ext cx="1517858" cy="342900"/>
          </a:xfrm>
          <a:prstGeom prst="wedgeRectCallout">
            <a:avLst>
              <a:gd name="adj1" fmla="val 66071"/>
              <a:gd name="adj2" fmla="val -4062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accent6"/>
                </a:solidFill>
                <a:latin typeface="Campton Book" panose="00000500000000000000" pitchFamily="50" charset="0"/>
              </a:rPr>
              <a:t>Sustainability</a:t>
            </a:r>
            <a:endParaRPr lang="sv-SE" sz="900">
              <a:solidFill>
                <a:schemeClr val="bg1"/>
              </a:solidFill>
              <a:latin typeface="Campton Book" panose="00000500000000000000" pitchFamily="50" charset="0"/>
            </a:endParaRPr>
          </a:p>
          <a:p>
            <a:pPr algn="ctr"/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Södra Förstadsgatan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F09E7D59-AB4F-46C2-BF0D-8FC40AF85A3E}"/>
              </a:ext>
            </a:extLst>
          </p:cNvPr>
          <p:cNvSpPr/>
          <p:nvPr/>
        </p:nvSpPr>
        <p:spPr>
          <a:xfrm flipH="1">
            <a:off x="7783410" y="1032430"/>
            <a:ext cx="1165860" cy="342900"/>
          </a:xfrm>
          <a:prstGeom prst="wedgeRectCallout">
            <a:avLst>
              <a:gd name="adj1" fmla="val -8903"/>
              <a:gd name="adj2" fmla="val 133098"/>
            </a:avLst>
          </a:prstGeom>
          <a:solidFill>
            <a:schemeClr val="tx1">
              <a:alpha val="60000"/>
            </a:schemeClr>
          </a:solidFill>
          <a:ln w="952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v-SE" sz="1200">
                <a:solidFill>
                  <a:schemeClr val="bg2">
                    <a:lumMod val="75000"/>
                  </a:schemeClr>
                </a:solidFill>
                <a:latin typeface="Campton Book" panose="00000500000000000000" pitchFamily="50" charset="0"/>
              </a:rPr>
              <a:t>Mobility</a:t>
            </a:r>
            <a:endParaRPr lang="sv-SE" sz="1200">
              <a:solidFill>
                <a:schemeClr val="bg1"/>
              </a:solidFill>
              <a:latin typeface="Campton Book" panose="00000500000000000000" pitchFamily="50" charset="0"/>
            </a:endParaRPr>
          </a:p>
          <a:p>
            <a:pPr algn="ctr"/>
            <a:r>
              <a:rPr lang="sv-SE" sz="900">
                <a:solidFill>
                  <a:schemeClr val="bg1"/>
                </a:solidFill>
                <a:latin typeface="Campton Light" panose="00000500000000000000" pitchFamily="50" charset="0"/>
              </a:rPr>
              <a:t>Sallerupsvägen</a:t>
            </a:r>
            <a:endParaRPr lang="sv-SE" sz="1000">
              <a:solidFill>
                <a:schemeClr val="bg1"/>
              </a:solidFill>
              <a:latin typeface="Campton Light" panose="00000500000000000000" pitchFamily="50" charset="0"/>
            </a:endParaRPr>
          </a:p>
        </p:txBody>
      </p:sp>
      <p:sp>
        <p:nvSpPr>
          <p:cNvPr id="23" name="Title 4">
            <a:extLst>
              <a:ext uri="{FF2B5EF4-FFF2-40B4-BE49-F238E27FC236}">
                <a16:creationId xmlns:a16="http://schemas.microsoft.com/office/drawing/2014/main" id="{F2D53A16-6E40-42E3-9082-908F6D0D02BC}"/>
              </a:ext>
            </a:extLst>
          </p:cNvPr>
          <p:cNvSpPr txBox="1">
            <a:spLocks/>
          </p:cNvSpPr>
          <p:nvPr/>
        </p:nvSpPr>
        <p:spPr>
          <a:xfrm>
            <a:off x="143381" y="287920"/>
            <a:ext cx="294389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sv-SE" dirty="0" err="1">
                <a:solidFill>
                  <a:schemeClr val="accent1"/>
                </a:solidFill>
                <a:latin typeface="Arial"/>
                <a:cs typeface="Arial"/>
              </a:rPr>
              <a:t>Reference</a:t>
            </a:r>
            <a:r>
              <a:rPr lang="sv-SE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lang="sv-SE" dirty="0" err="1">
                <a:solidFill>
                  <a:schemeClr val="accent1"/>
                </a:solidFill>
                <a:latin typeface="Arial"/>
                <a:cs typeface="Arial"/>
              </a:rPr>
              <a:t>streets</a:t>
            </a:r>
            <a:r>
              <a:rPr lang="sv-SE" dirty="0">
                <a:solidFill>
                  <a:schemeClr val="accent1"/>
                </a:solidFill>
                <a:latin typeface="Arial"/>
                <a:cs typeface="Arial"/>
              </a:rPr>
              <a:t> to </a:t>
            </a:r>
            <a:r>
              <a:rPr lang="sv-SE" dirty="0" err="1">
                <a:solidFill>
                  <a:schemeClr val="accent1"/>
                </a:solidFill>
                <a:latin typeface="Arial"/>
                <a:cs typeface="Arial"/>
              </a:rPr>
              <a:t>gather</a:t>
            </a:r>
            <a:r>
              <a:rPr lang="sv-SE" dirty="0">
                <a:solidFill>
                  <a:schemeClr val="accent1"/>
                </a:solidFill>
                <a:latin typeface="Arial"/>
                <a:cs typeface="Arial"/>
              </a:rPr>
              <a:t> data for </a:t>
            </a:r>
            <a:r>
              <a:rPr lang="sv-SE" dirty="0" err="1">
                <a:solidFill>
                  <a:schemeClr val="accent1"/>
                </a:solidFill>
                <a:latin typeface="Arial"/>
                <a:cs typeface="Arial"/>
              </a:rPr>
              <a:t>Nyhamnen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8C1079A9-61A9-4551-A820-C3C1A772A492}"/>
              </a:ext>
            </a:extLst>
          </p:cNvPr>
          <p:cNvSpPr txBox="1">
            <a:spLocks/>
          </p:cNvSpPr>
          <p:nvPr/>
        </p:nvSpPr>
        <p:spPr>
          <a:xfrm>
            <a:off x="-25483" y="1282093"/>
            <a:ext cx="3161554" cy="3263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8ABD24"/>
              </a:buClr>
              <a:buFont typeface="Arial"/>
              <a:buChar char="•"/>
              <a:defRPr sz="21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ABD24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ABD24"/>
              </a:buClr>
              <a:buFont typeface="Arial"/>
              <a:buChar char="•"/>
              <a:defRPr sz="15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ABD24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ABD24"/>
              </a:buClr>
              <a:buFont typeface="Arial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Assigned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scenarios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based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on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street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characteristics</a:t>
            </a:r>
            <a:endParaRPr lang="sv-SE" sz="2200" dirty="0">
              <a:solidFill>
                <a:schemeClr val="accent1"/>
              </a:solidFill>
              <a:latin typeface="Arial"/>
              <a:ea typeface="+mn-ea"/>
              <a:cs typeface="Arial"/>
            </a:endParaRPr>
          </a:p>
          <a:p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Used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for</a:t>
            </a:r>
          </a:p>
          <a:p>
            <a:pPr lvl="1"/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Indicators</a:t>
            </a:r>
            <a:endParaRPr lang="sv-SE" sz="2200" dirty="0">
              <a:solidFill>
                <a:schemeClr val="accent1"/>
              </a:solidFill>
              <a:latin typeface="Arial"/>
              <a:ea typeface="+mn-ea"/>
              <a:cs typeface="Arial"/>
            </a:endParaRPr>
          </a:p>
          <a:p>
            <a:pPr lvl="1"/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Citizen participation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activities</a:t>
            </a:r>
            <a:endParaRPr lang="sv-SE" sz="2200" dirty="0">
              <a:solidFill>
                <a:schemeClr val="accent1"/>
              </a:solidFill>
              <a:latin typeface="Arial"/>
              <a:ea typeface="+mn-ea"/>
              <a:cs typeface="Arial"/>
            </a:endParaRPr>
          </a:p>
          <a:p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Results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are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applied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on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case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</a:t>
            </a:r>
            <a:r>
              <a:rPr lang="sv-SE" sz="2200" dirty="0" err="1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study</a:t>
            </a:r>
            <a:r>
              <a:rPr lang="sv-SE" sz="2200" dirty="0">
                <a:solidFill>
                  <a:schemeClr val="accent1"/>
                </a:solidFill>
                <a:latin typeface="Arial"/>
                <a:ea typeface="+mn-ea"/>
                <a:cs typeface="Arial"/>
              </a:rPr>
              <a:t> area</a:t>
            </a:r>
          </a:p>
          <a:p>
            <a:endParaRPr lang="sv-SE" sz="2400" dirty="0">
              <a:latin typeface="+mn-lt"/>
            </a:endParaRPr>
          </a:p>
          <a:p>
            <a:endParaRPr lang="sv-SE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18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60E2933F-7B0E-4863-807A-9E632F599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3200" dirty="0">
                <a:solidFill>
                  <a:schemeClr val="accent1"/>
                </a:solidFill>
              </a:rPr>
              <a:t>The MORE process </a:t>
            </a:r>
            <a:r>
              <a:rPr lang="sv-SE" sz="3200" dirty="0" err="1">
                <a:solidFill>
                  <a:schemeClr val="accent1"/>
                </a:solidFill>
              </a:rPr>
              <a:t>according</a:t>
            </a:r>
            <a:r>
              <a:rPr lang="sv-SE" sz="3200" dirty="0">
                <a:solidFill>
                  <a:schemeClr val="accent1"/>
                </a:solidFill>
              </a:rPr>
              <a:t> to the Malmö team</a:t>
            </a:r>
            <a:br>
              <a:rPr lang="sv-SE" sz="3200" dirty="0">
                <a:solidFill>
                  <a:schemeClr val="accent1"/>
                </a:solidFill>
              </a:rPr>
            </a:br>
            <a:endParaRPr lang="sv-SE" dirty="0">
              <a:solidFill>
                <a:schemeClr val="accent1"/>
              </a:solidFill>
            </a:endParaRPr>
          </a:p>
        </p:txBody>
      </p:sp>
      <p:pic>
        <p:nvPicPr>
          <p:cNvPr id="6" name="Bildobjekt 4">
            <a:extLst>
              <a:ext uri="{FF2B5EF4-FFF2-40B4-BE49-F238E27FC236}">
                <a16:creationId xmlns:a16="http://schemas.microsoft.com/office/drawing/2014/main" id="{94FB5DE3-47D7-4868-B8F4-8B0754972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35" y="1930317"/>
            <a:ext cx="6781143" cy="1508803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8243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A448F2E7-AC41-4126-B0F4-87B4ACA6D4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" r="1818" b="2"/>
          <a:stretch/>
        </p:blipFill>
        <p:spPr>
          <a:xfrm>
            <a:off x="0" y="0"/>
            <a:ext cx="3188970" cy="5143490"/>
          </a:xfrm>
          <a:prstGeom prst="rect">
            <a:avLst/>
          </a:prstGeom>
        </p:spPr>
      </p:pic>
      <p:pic>
        <p:nvPicPr>
          <p:cNvPr id="5" name="Bildobjekt 6" descr="En bild som visar utomhus, gata, väg, byggnad&#10;&#10;Automatiskt genererad beskrivning">
            <a:extLst>
              <a:ext uri="{FF2B5EF4-FFF2-40B4-BE49-F238E27FC236}">
                <a16:creationId xmlns:a16="http://schemas.microsoft.com/office/drawing/2014/main" id="{23D2D2DF-55A7-4CBD-BE15-AAA81FF0DA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3"/>
          <a:stretch/>
        </p:blipFill>
        <p:spPr>
          <a:xfrm>
            <a:off x="3188970" y="3238853"/>
            <a:ext cx="2478733" cy="1904637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FCFAE62-B8C7-4ADD-8B6C-8A3244F4FC9A}"/>
              </a:ext>
            </a:extLst>
          </p:cNvPr>
          <p:cNvSpPr txBox="1"/>
          <p:nvPr/>
        </p:nvSpPr>
        <p:spPr>
          <a:xfrm>
            <a:off x="5821448" y="853284"/>
            <a:ext cx="3188970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r>
              <a:rPr lang="sv-SE" sz="2800" b="1" dirty="0">
                <a:solidFill>
                  <a:schemeClr val="accent1"/>
                </a:solidFill>
              </a:rPr>
              <a:t>BEST PRACTICE MALMÖ</a:t>
            </a:r>
          </a:p>
          <a:p>
            <a:pPr marL="0" indent="0">
              <a:buNone/>
            </a:pPr>
            <a:endParaRPr lang="sv-SE" dirty="0"/>
          </a:p>
          <a:p>
            <a:r>
              <a:rPr lang="sv-SE" sz="1800" dirty="0">
                <a:solidFill>
                  <a:schemeClr val="accent1"/>
                </a:solidFill>
              </a:rPr>
              <a:t>Combination </a:t>
            </a:r>
            <a:r>
              <a:rPr lang="sv-SE" sz="1800" dirty="0" err="1">
                <a:solidFill>
                  <a:schemeClr val="accent1"/>
                </a:solidFill>
              </a:rPr>
              <a:t>of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results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</a:p>
          <a:p>
            <a:r>
              <a:rPr lang="sv-SE" sz="1800" dirty="0">
                <a:solidFill>
                  <a:schemeClr val="accent1"/>
                </a:solidFill>
              </a:rPr>
              <a:t>From Citizen participation</a:t>
            </a:r>
          </a:p>
          <a:p>
            <a:r>
              <a:rPr lang="sv-SE" sz="1800" dirty="0">
                <a:solidFill>
                  <a:schemeClr val="accent1"/>
                </a:solidFill>
              </a:rPr>
              <a:t>and Observations studies</a:t>
            </a:r>
          </a:p>
          <a:p>
            <a:endParaRPr lang="sv-SE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sv-SE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v-S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AAE272-388D-476A-BF7F-D78890709BE7}"/>
              </a:ext>
            </a:extLst>
          </p:cNvPr>
          <p:cNvGrpSpPr/>
          <p:nvPr/>
        </p:nvGrpSpPr>
        <p:grpSpPr>
          <a:xfrm>
            <a:off x="3153882" y="1850208"/>
            <a:ext cx="1302863" cy="1319557"/>
            <a:chOff x="3330223" y="173283"/>
            <a:chExt cx="1302863" cy="1319557"/>
          </a:xfrm>
        </p:grpSpPr>
        <p:graphicFrame>
          <p:nvGraphicFramePr>
            <p:cNvPr id="11" name="Chart 10">
              <a:extLst>
                <a:ext uri="{FF2B5EF4-FFF2-40B4-BE49-F238E27FC236}">
                  <a16:creationId xmlns:a16="http://schemas.microsoft.com/office/drawing/2014/main" id="{A27159AB-4318-4BD1-A191-CEFDE0B9D49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68501252"/>
                </p:ext>
              </p:extLst>
            </p:nvPr>
          </p:nvGraphicFramePr>
          <p:xfrm>
            <a:off x="3330223" y="173283"/>
            <a:ext cx="1302863" cy="130745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2A4CB0-7895-4D6A-BB9C-E201FF699203}"/>
                </a:ext>
              </a:extLst>
            </p:cNvPr>
            <p:cNvSpPr txBox="1"/>
            <p:nvPr/>
          </p:nvSpPr>
          <p:spPr>
            <a:xfrm>
              <a:off x="3575173" y="1246619"/>
              <a:ext cx="103718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sz="400" dirty="0">
                  <a:latin typeface="Century Gothic" panose="020B0502020202020204" pitchFamily="34" charset="0"/>
                </a:rPr>
                <a:t>Zebra </a:t>
              </a:r>
              <a:r>
                <a:rPr lang="sv-SE" sz="400" dirty="0" err="1">
                  <a:latin typeface="Century Gothic" panose="020B0502020202020204" pitchFamily="34" charset="0"/>
                </a:rPr>
                <a:t>crossings</a:t>
              </a:r>
              <a:endParaRPr lang="sv-SE" sz="400" dirty="0">
                <a:latin typeface="Century Gothic" panose="020B0502020202020204" pitchFamily="34" charset="0"/>
              </a:endParaRPr>
            </a:p>
            <a:p>
              <a:endParaRPr lang="sv-SE" sz="200" dirty="0">
                <a:latin typeface="Century Gothic" panose="020B0502020202020204" pitchFamily="34" charset="0"/>
              </a:endParaRPr>
            </a:p>
            <a:p>
              <a:r>
                <a:rPr lang="sv-SE" sz="400" dirty="0" err="1">
                  <a:latin typeface="Century Gothic" panose="020B0502020202020204" pitchFamily="34" charset="0"/>
                </a:rPr>
                <a:t>Outside</a:t>
              </a:r>
              <a:r>
                <a:rPr lang="sv-SE" sz="400" dirty="0">
                  <a:latin typeface="Century Gothic" panose="020B0502020202020204" pitchFamily="34" charset="0"/>
                </a:rPr>
                <a:t> zebra </a:t>
              </a:r>
              <a:r>
                <a:rPr lang="sv-SE" sz="400" dirty="0" err="1">
                  <a:latin typeface="Century Gothic" panose="020B0502020202020204" pitchFamily="34" charset="0"/>
                </a:rPr>
                <a:t>crossings</a:t>
              </a:r>
              <a:endParaRPr lang="sv-SE" sz="400" dirty="0"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398B547D-AB87-4E06-9A08-5DB980FED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5374286"/>
              </p:ext>
            </p:extLst>
          </p:nvPr>
        </p:nvGraphicFramePr>
        <p:xfrm>
          <a:off x="4430305" y="1819274"/>
          <a:ext cx="1302864" cy="14195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76451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805B7A88-D201-42A0-9F7F-C5B7C13D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82" y="849706"/>
            <a:ext cx="2563867" cy="994172"/>
          </a:xfrm>
        </p:spPr>
        <p:txBody>
          <a:bodyPr>
            <a:normAutofit fontScale="90000"/>
          </a:bodyPr>
          <a:lstStyle/>
          <a:p>
            <a:r>
              <a:rPr lang="sv-SE" sz="2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BEST PRACTICE MALMÖ</a:t>
            </a:r>
            <a:br>
              <a:rPr lang="sv-SE" sz="28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</a:br>
            <a:endParaRPr lang="sv-SE" sz="28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Bildobjekt 7" descr="En bild som visar text, inomhus, person, arbetar&#10;&#10;Automatiskt genererad beskrivning">
            <a:extLst>
              <a:ext uri="{FF2B5EF4-FFF2-40B4-BE49-F238E27FC236}">
                <a16:creationId xmlns:a16="http://schemas.microsoft.com/office/drawing/2014/main" id="{DBB084AD-EC27-46B1-A47B-CC0046BF2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62552" cy="5150070"/>
          </a:xfrm>
          <a:prstGeom prst="rect">
            <a:avLst/>
          </a:prstGeom>
        </p:spPr>
      </p:pic>
      <p:pic>
        <p:nvPicPr>
          <p:cNvPr id="9" name="Platshållare för innehåll 8" descr="En bild som visar person, inomhus, fjärrkontroll, spel&#10;&#10;Automatiskt genererad beskrivning">
            <a:extLst>
              <a:ext uri="{FF2B5EF4-FFF2-40B4-BE49-F238E27FC236}">
                <a16:creationId xmlns:a16="http://schemas.microsoft.com/office/drawing/2014/main" id="{99494D55-19B3-486E-8AC2-563DAE0CE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5410" y="2466835"/>
            <a:ext cx="3066558" cy="2299918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73A8A01-3032-4107-9EFE-ED4A6D97C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2041" y="849706"/>
            <a:ext cx="2299918" cy="1233810"/>
          </a:xfrm>
          <a:prstGeom prst="rect">
            <a:avLst/>
          </a:prstGeo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AF7E7183-23A7-4DD7-9A37-61462028473F}"/>
              </a:ext>
            </a:extLst>
          </p:cNvPr>
          <p:cNvSpPr txBox="1"/>
          <p:nvPr/>
        </p:nvSpPr>
        <p:spPr>
          <a:xfrm>
            <a:off x="5951482" y="1865497"/>
            <a:ext cx="2818072" cy="27238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>
              <a:buNone/>
            </a:pPr>
            <a:endParaRPr lang="sv-SE" dirty="0"/>
          </a:p>
          <a:p>
            <a:pPr marL="285750" indent="-285750">
              <a:buFontTx/>
              <a:buChar char="-"/>
            </a:pPr>
            <a:r>
              <a:rPr lang="sv-SE" sz="1800" dirty="0" err="1">
                <a:solidFill>
                  <a:schemeClr val="accent1"/>
                </a:solidFill>
              </a:rPr>
              <a:t>Develop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Linemap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with</a:t>
            </a:r>
            <a:r>
              <a:rPr lang="sv-SE" sz="1800" dirty="0">
                <a:solidFill>
                  <a:schemeClr val="accent1"/>
                </a:solidFill>
              </a:rPr>
              <a:t> 3D </a:t>
            </a:r>
            <a:r>
              <a:rPr lang="sv-SE" sz="1800" dirty="0" err="1">
                <a:solidFill>
                  <a:schemeClr val="accent1"/>
                </a:solidFill>
              </a:rPr>
              <a:t>prints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of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people</a:t>
            </a:r>
            <a:r>
              <a:rPr lang="sv-SE" sz="1800" dirty="0">
                <a:solidFill>
                  <a:schemeClr val="accent1"/>
                </a:solidFill>
              </a:rPr>
              <a:t>, </a:t>
            </a:r>
            <a:r>
              <a:rPr lang="sv-SE" sz="1800" dirty="0" err="1">
                <a:solidFill>
                  <a:schemeClr val="accent1"/>
                </a:solidFill>
              </a:rPr>
              <a:t>benches</a:t>
            </a:r>
            <a:r>
              <a:rPr lang="sv-SE" sz="1800" dirty="0">
                <a:solidFill>
                  <a:schemeClr val="accent1"/>
                </a:solidFill>
              </a:rPr>
              <a:t>, </a:t>
            </a:r>
            <a:r>
              <a:rPr lang="sv-SE" sz="1800" dirty="0" err="1">
                <a:solidFill>
                  <a:schemeClr val="accent1"/>
                </a:solidFill>
              </a:rPr>
              <a:t>vehicles</a:t>
            </a:r>
            <a:r>
              <a:rPr lang="sv-SE" sz="1800" dirty="0">
                <a:solidFill>
                  <a:schemeClr val="accent1"/>
                </a:solidFill>
              </a:rPr>
              <a:t> and </a:t>
            </a:r>
            <a:r>
              <a:rPr lang="sv-SE" sz="1800" dirty="0" err="1">
                <a:solidFill>
                  <a:schemeClr val="accent1"/>
                </a:solidFill>
              </a:rPr>
              <a:t>trees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sv-SE" sz="18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sz="1800" dirty="0">
                <a:solidFill>
                  <a:schemeClr val="accent1"/>
                </a:solidFill>
              </a:rPr>
              <a:t>Elements </a:t>
            </a:r>
            <a:r>
              <a:rPr lang="sv-SE" sz="1800" dirty="0" err="1">
                <a:solidFill>
                  <a:schemeClr val="accent1"/>
                </a:solidFill>
              </a:rPr>
              <a:t>that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help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us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see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what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we</a:t>
            </a:r>
            <a:r>
              <a:rPr lang="sv-SE" sz="1800" dirty="0">
                <a:solidFill>
                  <a:schemeClr val="accent1"/>
                </a:solidFill>
              </a:rPr>
              <a:t> </a:t>
            </a:r>
            <a:r>
              <a:rPr lang="sv-SE" sz="1800" dirty="0" err="1">
                <a:solidFill>
                  <a:schemeClr val="accent1"/>
                </a:solidFill>
              </a:rPr>
              <a:t>can</a:t>
            </a:r>
            <a:r>
              <a:rPr lang="sv-SE" sz="1800" dirty="0">
                <a:solidFill>
                  <a:schemeClr val="accent1"/>
                </a:solidFill>
              </a:rPr>
              <a:t> make space for</a:t>
            </a:r>
            <a:endParaRPr lang="sv-SE" sz="1800" dirty="0">
              <a:solidFill>
                <a:schemeClr val="accent1"/>
              </a:solidFill>
              <a:cs typeface="Calibri"/>
            </a:endParaRP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9683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08167" y="2649479"/>
            <a:ext cx="43276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PICTURE</a:t>
            </a:r>
          </a:p>
        </p:txBody>
      </p:sp>
      <p:pic>
        <p:nvPicPr>
          <p:cNvPr id="8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A52CE04F-568E-48E3-A1D5-A57361E080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3" r="29594"/>
          <a:stretch/>
        </p:blipFill>
        <p:spPr>
          <a:xfrm>
            <a:off x="0" y="-4435"/>
            <a:ext cx="3389586" cy="5147936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9099814B-C11A-4BCB-BCAD-BCFB8EBF0531}"/>
              </a:ext>
            </a:extLst>
          </p:cNvPr>
          <p:cNvSpPr txBox="1"/>
          <p:nvPr/>
        </p:nvSpPr>
        <p:spPr>
          <a:xfrm>
            <a:off x="3783243" y="302897"/>
            <a:ext cx="50770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2800" b="1" dirty="0" err="1">
                <a:solidFill>
                  <a:schemeClr val="accent1"/>
                </a:solidFill>
              </a:rPr>
              <a:t>Continue</a:t>
            </a:r>
            <a:r>
              <a:rPr lang="sv-SE" sz="2800" b="1" dirty="0">
                <a:solidFill>
                  <a:schemeClr val="accent1"/>
                </a:solidFill>
              </a:rPr>
              <a:t> the MORE saga in Malmö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2F6C0942-B78B-4CD8-A9CB-3FF23E7BD974}"/>
              </a:ext>
            </a:extLst>
          </p:cNvPr>
          <p:cNvSpPr txBox="1"/>
          <p:nvPr/>
        </p:nvSpPr>
        <p:spPr>
          <a:xfrm>
            <a:off x="3783243" y="1576108"/>
            <a:ext cx="4446357" cy="21467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sv-SE" sz="2000" dirty="0">
                <a:solidFill>
                  <a:schemeClr val="accent1"/>
                </a:solidFill>
              </a:rPr>
              <a:t>3 different </a:t>
            </a:r>
            <a:r>
              <a:rPr lang="sv-SE" sz="2000" dirty="0" err="1">
                <a:solidFill>
                  <a:schemeClr val="accent1"/>
                </a:solidFill>
              </a:rPr>
              <a:t>projects</a:t>
            </a:r>
            <a:r>
              <a:rPr lang="sv-SE" sz="2000" dirty="0">
                <a:solidFill>
                  <a:schemeClr val="accent1"/>
                </a:solidFill>
              </a:rPr>
              <a:t> </a:t>
            </a:r>
            <a:r>
              <a:rPr lang="sv-SE" sz="2000" dirty="0" err="1">
                <a:solidFill>
                  <a:schemeClr val="accent1"/>
                </a:solidFill>
              </a:rPr>
              <a:t>are</a:t>
            </a:r>
            <a:r>
              <a:rPr lang="sv-SE" sz="2000" dirty="0">
                <a:solidFill>
                  <a:schemeClr val="accent1"/>
                </a:solidFill>
              </a:rPr>
              <a:t> </a:t>
            </a:r>
            <a:r>
              <a:rPr lang="sv-SE" sz="2000" dirty="0" err="1">
                <a:solidFill>
                  <a:schemeClr val="accent1"/>
                </a:solidFill>
              </a:rPr>
              <a:t>trying</a:t>
            </a:r>
            <a:r>
              <a:rPr lang="sv-SE" sz="2000" dirty="0">
                <a:solidFill>
                  <a:schemeClr val="accent1"/>
                </a:solidFill>
              </a:rPr>
              <a:t> the MORE-process in Malmö </a:t>
            </a:r>
            <a:r>
              <a:rPr lang="sv-SE" sz="2000" dirty="0" err="1">
                <a:solidFill>
                  <a:schemeClr val="accent1"/>
                </a:solidFill>
              </a:rPr>
              <a:t>during</a:t>
            </a:r>
            <a:r>
              <a:rPr lang="sv-SE" sz="2000" dirty="0">
                <a:solidFill>
                  <a:schemeClr val="accent1"/>
                </a:solidFill>
              </a:rPr>
              <a:t> 2022</a:t>
            </a:r>
          </a:p>
          <a:p>
            <a:endParaRPr lang="sv-SE" sz="20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sv-SE" sz="2000" dirty="0">
                <a:solidFill>
                  <a:schemeClr val="accent1"/>
                </a:solidFill>
              </a:rPr>
              <a:t>A Malmö-</a:t>
            </a:r>
            <a:r>
              <a:rPr lang="sv-SE" sz="2000" dirty="0" err="1">
                <a:solidFill>
                  <a:schemeClr val="accent1"/>
                </a:solidFill>
              </a:rPr>
              <a:t>adapted</a:t>
            </a:r>
            <a:r>
              <a:rPr lang="sv-SE" sz="2000" dirty="0">
                <a:solidFill>
                  <a:schemeClr val="accent1"/>
                </a:solidFill>
              </a:rPr>
              <a:t> </a:t>
            </a:r>
            <a:r>
              <a:rPr lang="sv-SE" sz="2000" dirty="0" err="1">
                <a:solidFill>
                  <a:schemeClr val="accent1"/>
                </a:solidFill>
              </a:rPr>
              <a:t>handbook</a:t>
            </a:r>
            <a:r>
              <a:rPr lang="sv-SE" sz="2000" dirty="0">
                <a:solidFill>
                  <a:schemeClr val="accent1"/>
                </a:solidFill>
              </a:rPr>
              <a:t> for urban </a:t>
            </a:r>
            <a:r>
              <a:rPr lang="sv-SE" sz="2000" dirty="0" err="1">
                <a:solidFill>
                  <a:schemeClr val="accent1"/>
                </a:solidFill>
              </a:rPr>
              <a:t>planners</a:t>
            </a:r>
            <a:r>
              <a:rPr lang="sv-SE" sz="2000" dirty="0">
                <a:solidFill>
                  <a:schemeClr val="accent1"/>
                </a:solidFill>
              </a:rPr>
              <a:t> is under </a:t>
            </a:r>
            <a:r>
              <a:rPr lang="sv-SE" sz="2000" dirty="0" err="1">
                <a:solidFill>
                  <a:schemeClr val="accent1"/>
                </a:solidFill>
              </a:rPr>
              <a:t>development</a:t>
            </a:r>
            <a:endParaRPr lang="sv-SE" sz="2000" dirty="0">
              <a:solidFill>
                <a:schemeClr val="accent1"/>
              </a:solidFill>
              <a:cs typeface="Calibri"/>
            </a:endParaRPr>
          </a:p>
          <a:p>
            <a:pPr marL="285750" indent="-285750">
              <a:buFontTx/>
              <a:buChar char="-"/>
            </a:pPr>
            <a:endParaRPr lang="sv-SE" sz="2000" dirty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94671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E27F58A8-7958-40EA-A449-11AC60ED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3156" y="1332543"/>
            <a:ext cx="4127954" cy="312978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sv-SE" sz="1800" dirty="0">
                <a:solidFill>
                  <a:schemeClr val="accent1"/>
                </a:solidFill>
                <a:latin typeface="+mn-lt"/>
              </a:rPr>
              <a:t>New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ways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and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methods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to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explore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new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technologies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and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their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effects</a:t>
            </a:r>
            <a:endParaRPr lang="sv-SE" sz="18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sv-SE" sz="18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r>
              <a:rPr lang="sv-SE" sz="1800" dirty="0" err="1">
                <a:solidFill>
                  <a:schemeClr val="accent1"/>
                </a:solidFill>
                <a:latin typeface="+mn-lt"/>
              </a:rPr>
              <a:t>Further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development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of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urban planning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methodology</a:t>
            </a:r>
            <a:endParaRPr lang="sv-SE" sz="1800" dirty="0">
              <a:solidFill>
                <a:schemeClr val="accent1"/>
              </a:solidFill>
              <a:latin typeface="+mn-lt"/>
            </a:endParaRPr>
          </a:p>
          <a:p>
            <a:pPr marL="285750" indent="-285750">
              <a:buFontTx/>
              <a:buChar char="-"/>
            </a:pPr>
            <a:r>
              <a:rPr lang="sv-SE" sz="1800" dirty="0" err="1">
                <a:solidFill>
                  <a:schemeClr val="accent1"/>
                </a:solidFill>
                <a:latin typeface="+mn-lt"/>
              </a:rPr>
              <a:t>Inclusive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planning</a:t>
            </a:r>
          </a:p>
          <a:p>
            <a:pPr marL="285750" indent="-285750">
              <a:buFontTx/>
              <a:buChar char="-"/>
            </a:pPr>
            <a:r>
              <a:rPr lang="sv-SE" sz="1800" dirty="0" err="1">
                <a:solidFill>
                  <a:schemeClr val="accent1"/>
                </a:solidFill>
                <a:latin typeface="+mn-lt"/>
              </a:rPr>
              <a:t>Use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</a:rPr>
              <a:t>of</a:t>
            </a:r>
            <a:r>
              <a:rPr lang="sv-SE" sz="1800" dirty="0">
                <a:solidFill>
                  <a:schemeClr val="accent1"/>
                </a:solidFill>
                <a:latin typeface="+mn-lt"/>
              </a:rPr>
              <a:t> scenarios</a:t>
            </a:r>
          </a:p>
          <a:p>
            <a:pPr marL="285750" indent="-285750">
              <a:buFontTx/>
              <a:buChar char="-"/>
            </a:pP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Equalize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street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users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,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include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pedestrians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and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place</a:t>
            </a: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</a:t>
            </a:r>
            <a:r>
              <a:rPr lang="sv-SE" sz="1800" dirty="0" err="1">
                <a:solidFill>
                  <a:schemeClr val="accent1"/>
                </a:solidFill>
                <a:latin typeface="+mn-lt"/>
                <a:cs typeface="Calibri"/>
              </a:rPr>
              <a:t>qualities</a:t>
            </a:r>
            <a:endParaRPr lang="sv-SE" sz="1800" dirty="0">
              <a:solidFill>
                <a:schemeClr val="accent1"/>
              </a:solidFill>
              <a:latin typeface="+mn-lt"/>
              <a:cs typeface="Calibri"/>
            </a:endParaRPr>
          </a:p>
          <a:p>
            <a:pPr marL="0" indent="0">
              <a:buNone/>
            </a:pPr>
            <a:r>
              <a:rPr lang="sv-SE" sz="1800" dirty="0">
                <a:solidFill>
                  <a:schemeClr val="accent1"/>
                </a:solidFill>
                <a:latin typeface="+mn-lt"/>
                <a:cs typeface="Calibri"/>
              </a:rPr>
              <a:t> </a:t>
            </a:r>
            <a:endParaRPr lang="sv-SE" sz="1800" dirty="0">
              <a:latin typeface="+mn-lt"/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D3E2766D-247A-4E42-A4BD-5AD38A42E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8927" y="501150"/>
            <a:ext cx="4266997" cy="994172"/>
          </a:xfrm>
        </p:spPr>
        <p:txBody>
          <a:bodyPr>
            <a:normAutofit fontScale="90000"/>
          </a:bodyPr>
          <a:lstStyle/>
          <a:p>
            <a:r>
              <a:rPr lang="sv-SE" sz="3600" dirty="0">
                <a:solidFill>
                  <a:schemeClr val="accent1"/>
                </a:solidFill>
              </a:rPr>
              <a:t>MORE 2.0- </a:t>
            </a:r>
            <a:r>
              <a:rPr lang="sv-SE" sz="3600" dirty="0" err="1">
                <a:solidFill>
                  <a:schemeClr val="accent1"/>
                </a:solidFill>
              </a:rPr>
              <a:t>Streets</a:t>
            </a:r>
            <a:r>
              <a:rPr lang="sv-SE" sz="3600" dirty="0">
                <a:solidFill>
                  <a:schemeClr val="accent1"/>
                </a:solidFill>
              </a:rPr>
              <a:t> as </a:t>
            </a:r>
            <a:r>
              <a:rPr lang="sv-SE" sz="3600" dirty="0" err="1">
                <a:solidFill>
                  <a:schemeClr val="accent1"/>
                </a:solidFill>
              </a:rPr>
              <a:t>ecosystems</a:t>
            </a:r>
            <a:r>
              <a:rPr lang="sv-SE" sz="3600" dirty="0">
                <a:solidFill>
                  <a:schemeClr val="accent1"/>
                </a:solidFill>
              </a:rPr>
              <a:t> </a:t>
            </a:r>
            <a:br>
              <a:rPr lang="sv-SE" sz="3600" dirty="0">
                <a:solidFill>
                  <a:schemeClr val="accent1"/>
                </a:solidFill>
              </a:rPr>
            </a:br>
            <a:br>
              <a:rPr lang="sv-SE" sz="3600" dirty="0">
                <a:solidFill>
                  <a:schemeClr val="accent1"/>
                </a:solidFill>
              </a:rPr>
            </a:br>
            <a:endParaRPr lang="sv-SE" dirty="0"/>
          </a:p>
        </p:txBody>
      </p:sp>
      <p:pic>
        <p:nvPicPr>
          <p:cNvPr id="5" name="Bildobjekt 4" descr="En bild som visar utomhus, träd, mark, gata&#10;&#10;Automatiskt genererad beskrivning">
            <a:extLst>
              <a:ext uri="{FF2B5EF4-FFF2-40B4-BE49-F238E27FC236}">
                <a16:creationId xmlns:a16="http://schemas.microsoft.com/office/drawing/2014/main" id="{B87E2C10-CB63-4894-986D-D68FBD6A8D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10" r="8729"/>
          <a:stretch/>
        </p:blipFill>
        <p:spPr>
          <a:xfrm>
            <a:off x="0" y="0"/>
            <a:ext cx="445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35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FRY Colors">
    <a:dk1>
      <a:srgbClr val="000000"/>
    </a:dk1>
    <a:lt1>
      <a:srgbClr val="FFFFFF"/>
    </a:lt1>
    <a:dk2>
      <a:srgbClr val="505050"/>
    </a:dk2>
    <a:lt2>
      <a:srgbClr val="D0D0D0"/>
    </a:lt2>
    <a:accent1>
      <a:srgbClr val="E9E6E0"/>
    </a:accent1>
    <a:accent2>
      <a:srgbClr val="504030"/>
    </a:accent2>
    <a:accent3>
      <a:srgbClr val="405070"/>
    </a:accent3>
    <a:accent4>
      <a:srgbClr val="405040"/>
    </a:accent4>
    <a:accent5>
      <a:srgbClr val="F3FFAF"/>
    </a:accent5>
    <a:accent6>
      <a:srgbClr val="F8F8F8"/>
    </a:accent6>
    <a:hlink>
      <a:srgbClr val="7E7E7E"/>
    </a:hlink>
    <a:folHlink>
      <a:srgbClr val="F3FFAF"/>
    </a:folHlink>
  </a:clrScheme>
  <a:fontScheme name="AFRY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FRY Colors">
    <a:dk1>
      <a:srgbClr val="000000"/>
    </a:dk1>
    <a:lt1>
      <a:srgbClr val="FFFFFF"/>
    </a:lt1>
    <a:dk2>
      <a:srgbClr val="505050"/>
    </a:dk2>
    <a:lt2>
      <a:srgbClr val="D0D0D0"/>
    </a:lt2>
    <a:accent1>
      <a:srgbClr val="E9E6E0"/>
    </a:accent1>
    <a:accent2>
      <a:srgbClr val="504030"/>
    </a:accent2>
    <a:accent3>
      <a:srgbClr val="405070"/>
    </a:accent3>
    <a:accent4>
      <a:srgbClr val="405040"/>
    </a:accent4>
    <a:accent5>
      <a:srgbClr val="F3FFAF"/>
    </a:accent5>
    <a:accent6>
      <a:srgbClr val="F8F8F8"/>
    </a:accent6>
    <a:hlink>
      <a:srgbClr val="7E7E7E"/>
    </a:hlink>
    <a:folHlink>
      <a:srgbClr val="F3FFAF"/>
    </a:folHlink>
  </a:clrScheme>
  <a:fontScheme name="AFRY">
    <a:majorFont>
      <a:latin typeface="Verdana"/>
      <a:ea typeface=""/>
      <a:cs typeface=""/>
    </a:majorFont>
    <a:minorFont>
      <a:latin typeface="Verdana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E8CB689BBF064F911E71EFFC1CB2A3" ma:contentTypeVersion="13" ma:contentTypeDescription="Create a new document." ma:contentTypeScope="" ma:versionID="3858b4c0a2009abb6d317c37f65f5eeb">
  <xsd:schema xmlns:xsd="http://www.w3.org/2001/XMLSchema" xmlns:xs="http://www.w3.org/2001/XMLSchema" xmlns:p="http://schemas.microsoft.com/office/2006/metadata/properties" xmlns:ns2="fb7a3a8e-7964-4418-ab96-7edc9afd578f" xmlns:ns3="07e80eab-9d26-4ae7-bd74-003410c928f3" targetNamespace="http://schemas.microsoft.com/office/2006/metadata/properties" ma:root="true" ma:fieldsID="862e075237805341c11d2ba2e9d255ae" ns2:_="" ns3:_="">
    <xsd:import namespace="fb7a3a8e-7964-4418-ab96-7edc9afd578f"/>
    <xsd:import namespace="07e80eab-9d26-4ae7-bd74-003410c928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7a3a8e-7964-4418-ab96-7edc9afd57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e80eab-9d26-4ae7-bd74-003410c928f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93B424B-697C-4C34-9A6F-A2D3C3F447BB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ad8a0c22-d0b0-4d2b-a821-38ffdfc45412"/>
    <ds:schemaRef ds:uri="http://purl.org/dc/terms/"/>
    <ds:schemaRef ds:uri="http://schemas.openxmlformats.org/package/2006/metadata/core-properties"/>
    <ds:schemaRef ds:uri="9fd38912-a155-47be-b202-8f99f95f114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A6A67D7-BE29-4EEF-B7D3-B1AD9498A0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D68458-5B6B-4895-93BF-DC0593BBB98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573</Words>
  <Application>Microsoft Office PowerPoint</Application>
  <PresentationFormat>Bildspel på skärmen (16:9)</PresentationFormat>
  <Paragraphs>112</Paragraphs>
  <Slides>10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Campton Book</vt:lpstr>
      <vt:lpstr>Campton Light</vt:lpstr>
      <vt:lpstr>Century Gothic</vt:lpstr>
      <vt:lpstr>Office Theme</vt:lpstr>
      <vt:lpstr>MORE Final conference  February 17th, 2022  </vt:lpstr>
      <vt:lpstr>PowerPoint-presentation</vt:lpstr>
      <vt:lpstr>PowerPoint-presentation</vt:lpstr>
      <vt:lpstr>PowerPoint-presentation</vt:lpstr>
      <vt:lpstr>The MORE process according to the Malmö team </vt:lpstr>
      <vt:lpstr>PowerPoint-presentation</vt:lpstr>
      <vt:lpstr>BEST PRACTICE MALMÖ </vt:lpstr>
      <vt:lpstr>PowerPoint-presentation</vt:lpstr>
      <vt:lpstr>MORE 2.0- Streets as ecosystems  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Mareks Krisjanis</dc:creator>
  <cp:lastModifiedBy>Maria Brodde Makri</cp:lastModifiedBy>
  <cp:revision>99</cp:revision>
  <dcterms:created xsi:type="dcterms:W3CDTF">2017-12-12T12:58:57Z</dcterms:created>
  <dcterms:modified xsi:type="dcterms:W3CDTF">2022-02-17T12:04:32Z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0x01010099E8CB689BBF064F911E71EFFC1CB2A3</vt:lpwstr>
  </property>
  <property fmtid="{D5CDD505-2E9C-101B-9397-08002B2CF9AE}" pid="3" name="MSIP_Label_2733ddd7-1257-4ba5-ada2-946477a24b3b_Enabled">
    <vt:lpwstr>true</vt:lpwstr>
  </property>
  <property fmtid="{D5CDD505-2E9C-101B-9397-08002B2CF9AE}" pid="4" name="MSIP_Label_2733ddd7-1257-4ba5-ada2-946477a24b3b_SetDate">
    <vt:lpwstr>2022-02-15T08:41:12Z</vt:lpwstr>
  </property>
  <property fmtid="{D5CDD505-2E9C-101B-9397-08002B2CF9AE}" pid="5" name="MSIP_Label_2733ddd7-1257-4ba5-ada2-946477a24b3b_Method">
    <vt:lpwstr>Privileged</vt:lpwstr>
  </property>
  <property fmtid="{D5CDD505-2E9C-101B-9397-08002B2CF9AE}" pid="6" name="MSIP_Label_2733ddd7-1257-4ba5-ada2-946477a24b3b_Name">
    <vt:lpwstr>2733ddd7-1257-4ba5-ada2-946477a24b3b</vt:lpwstr>
  </property>
  <property fmtid="{D5CDD505-2E9C-101B-9397-08002B2CF9AE}" pid="7" name="MSIP_Label_2733ddd7-1257-4ba5-ada2-946477a24b3b_SiteId">
    <vt:lpwstr>3e85874b-2d85-4c47-ab4c-d44ae5644292</vt:lpwstr>
  </property>
  <property fmtid="{D5CDD505-2E9C-101B-9397-08002B2CF9AE}" pid="8" name="MSIP_Label_2733ddd7-1257-4ba5-ada2-946477a24b3b_ActionId">
    <vt:lpwstr>256fc4c3-0ef0-46ce-b642-1574c3ac3b19</vt:lpwstr>
  </property>
  <property fmtid="{D5CDD505-2E9C-101B-9397-08002B2CF9AE}" pid="9" name="MSIP_Label_2733ddd7-1257-4ba5-ada2-946477a24b3b_ContentBits">
    <vt:lpwstr>0</vt:lpwstr>
  </property>
</Properties>
</file>