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9"/>
  </p:handoutMasterIdLst>
  <p:sldIdLst>
    <p:sldId id="384" r:id="rId2"/>
    <p:sldId id="372" r:id="rId3"/>
    <p:sldId id="373" r:id="rId4"/>
    <p:sldId id="374" r:id="rId5"/>
    <p:sldId id="375" r:id="rId6"/>
    <p:sldId id="381" r:id="rId7"/>
    <p:sldId id="27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6B4"/>
    <a:srgbClr val="7F6000"/>
    <a:srgbClr val="245BA7"/>
    <a:srgbClr val="00AF3D"/>
    <a:srgbClr val="E51935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1442" autoAdjust="0"/>
    <p:restoredTop sz="94660"/>
  </p:normalViewPr>
  <p:slideViewPr>
    <p:cSldViewPr>
      <p:cViewPr varScale="1">
        <p:scale>
          <a:sx n="121" d="100"/>
          <a:sy n="121" d="100"/>
        </p:scale>
        <p:origin x="92" y="1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5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4000"/>
            <a:ext cx="9144000" cy="3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58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D2B784B9-809F-4BD0-9ECD-81ECF34BFCE9}" type="datetimeFigureOut">
              <a:rPr lang="en-GB" smtClean="0"/>
              <a:pPr/>
              <a:t>15/02/2022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8C2C3EB1-E05D-4D58-A927-1F58F6CFCC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1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314965-E039-6B41-9801-F9545D5437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19374" y="0"/>
            <a:ext cx="6724626" cy="5143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3CD9E2B-1CF7-2549-9859-EE34C1F611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0000" y="4287483"/>
            <a:ext cx="1403832" cy="45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9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37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.anciaes@ucl.ac.uk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5CA44C6-F2E7-E54C-9695-E70E4606ECAD}"/>
              </a:ext>
            </a:extLst>
          </p:cNvPr>
          <p:cNvSpPr txBox="1">
            <a:spLocks/>
          </p:cNvSpPr>
          <p:nvPr/>
        </p:nvSpPr>
        <p:spPr>
          <a:xfrm>
            <a:off x="270000" y="555526"/>
            <a:ext cx="2501800" cy="17123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200" b="1" dirty="0">
                <a:latin typeface="+mj-lt"/>
                <a:ea typeface="Arial" charset="0"/>
                <a:cs typeface="Arial" charset="0"/>
              </a:rPr>
              <a:t>MORE Option Generation Tools</a:t>
            </a:r>
          </a:p>
          <a:p>
            <a:pPr lvl="0" defTabSz="685800">
              <a:lnSpc>
                <a:spcPct val="90000"/>
              </a:lnSpc>
              <a:spcBef>
                <a:spcPct val="0"/>
              </a:spcBef>
              <a:defRPr/>
            </a:pPr>
            <a:endParaRPr lang="en-GB" sz="2200" b="1" dirty="0">
              <a:latin typeface="+mj-lt"/>
              <a:ea typeface="Arial" charset="0"/>
              <a:cs typeface="Arial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87615CF-5063-E344-8758-4C904D8CBEBC}"/>
              </a:ext>
            </a:extLst>
          </p:cNvPr>
          <p:cNvSpPr txBox="1">
            <a:spLocks/>
          </p:cNvSpPr>
          <p:nvPr/>
        </p:nvSpPr>
        <p:spPr>
          <a:xfrm>
            <a:off x="270000" y="2499742"/>
            <a:ext cx="2501800" cy="50405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Paulo Anciaes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UCL (University College London)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87615CF-5063-E344-8758-4C904D8CBEBC}"/>
              </a:ext>
            </a:extLst>
          </p:cNvPr>
          <p:cNvSpPr txBox="1">
            <a:spLocks/>
          </p:cNvSpPr>
          <p:nvPr/>
        </p:nvSpPr>
        <p:spPr>
          <a:xfrm>
            <a:off x="270000" y="3291830"/>
            <a:ext cx="2643939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spcAft>
                <a:spcPts val="500"/>
              </a:spcAft>
            </a:pPr>
            <a:r>
              <a:rPr lang="en-US" sz="13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Better streets for better cities</a:t>
            </a:r>
          </a:p>
          <a:p>
            <a:pPr>
              <a:spcAft>
                <a:spcPts val="200"/>
              </a:spcAft>
            </a:pPr>
            <a:r>
              <a:rPr lang="en-US" sz="13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Brussels, 17-02-2022</a:t>
            </a:r>
          </a:p>
        </p:txBody>
      </p:sp>
    </p:spTree>
    <p:extLst>
      <p:ext uri="{BB962C8B-B14F-4D97-AF65-F5344CB8AC3E}">
        <p14:creationId xmlns:p14="http://schemas.microsoft.com/office/powerpoint/2010/main" val="6321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ADD2085-205C-4AEE-A79A-D676A9F713E1}"/>
              </a:ext>
            </a:extLst>
          </p:cNvPr>
          <p:cNvSpPr txBox="1"/>
          <p:nvPr/>
        </p:nvSpPr>
        <p:spPr>
          <a:xfrm>
            <a:off x="683568" y="572076"/>
            <a:ext cx="165618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700" b="1" dirty="0">
                <a:solidFill>
                  <a:srgbClr val="004359"/>
                </a:solidFill>
              </a:rPr>
              <a:t>Tool inputs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4A99BB7-677F-45A0-8242-5D74C7C8A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0467" y="987574"/>
            <a:ext cx="5674021" cy="345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965D3748-6AD1-4F3E-8106-EBB850AAD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491630"/>
            <a:ext cx="309634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85738" lvl="0" indent="-185738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GB" sz="2400" dirty="0"/>
              <a:t>Road uses that should be made better off</a:t>
            </a:r>
          </a:p>
          <a:p>
            <a:pPr marL="185738" lvl="0" indent="-185738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GB" sz="2400" dirty="0"/>
              <a:t>Road uses that should not be made worse off</a:t>
            </a:r>
          </a:p>
          <a:p>
            <a:pPr marL="185738" lvl="0" indent="-185738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GB" sz="2400" dirty="0"/>
              <a:t>Policy objectives to meet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B887F6-66B7-460C-82CD-E7DC93D07A3E}"/>
              </a:ext>
            </a:extLst>
          </p:cNvPr>
          <p:cNvSpPr txBox="1"/>
          <p:nvPr/>
        </p:nvSpPr>
        <p:spPr>
          <a:xfrm>
            <a:off x="4932040" y="572076"/>
            <a:ext cx="18002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700" b="1" dirty="0">
                <a:solidFill>
                  <a:srgbClr val="004359"/>
                </a:solidFill>
              </a:rPr>
              <a:t>Tool outputs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998C07A7-4CD2-4B3F-B2A7-CB22F2FF9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4587974"/>
            <a:ext cx="5868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P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Selected</a:t>
            </a:r>
            <a:r>
              <a:rPr kumimoji="0" lang="pt-PT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from a database of 210 interventions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1" name="Rounded Rectangle 24">
            <a:extLst>
              <a:ext uri="{FF2B5EF4-FFF2-40B4-BE49-F238E27FC236}">
                <a16:creationId xmlns:a16="http://schemas.microsoft.com/office/drawing/2014/main" id="{65B74DBC-6F8B-4701-9919-2801AA6067DC}"/>
              </a:ext>
            </a:extLst>
          </p:cNvPr>
          <p:cNvSpPr/>
          <p:nvPr/>
        </p:nvSpPr>
        <p:spPr>
          <a:xfrm>
            <a:off x="2486822" y="43195"/>
            <a:ext cx="3885378" cy="415498"/>
          </a:xfrm>
          <a:prstGeom prst="roundRect">
            <a:avLst>
              <a:gd name="adj" fmla="val 4488"/>
            </a:avLst>
          </a:prstGeom>
          <a:solidFill>
            <a:srgbClr val="632B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defTabSz="685800"/>
            <a:r>
              <a:rPr lang="en-GB" sz="2200" b="1" dirty="0">
                <a:solidFill>
                  <a:srgbClr val="FFFFFF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Tool 1: Policy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B90C23-CE50-4776-80DD-6E1277D063DA}"/>
              </a:ext>
            </a:extLst>
          </p:cNvPr>
          <p:cNvSpPr txBox="1"/>
          <p:nvPr/>
        </p:nvSpPr>
        <p:spPr>
          <a:xfrm>
            <a:off x="5076056" y="143090"/>
            <a:ext cx="36868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700" b="1" dirty="0">
                <a:solidFill>
                  <a:srgbClr val="004359"/>
                </a:solidFill>
              </a:rPr>
              <a:t>Output: </a:t>
            </a:r>
            <a:r>
              <a:rPr lang="en-GB" sz="2700" b="1" i="1" dirty="0">
                <a:solidFill>
                  <a:srgbClr val="004359"/>
                </a:solidFill>
              </a:rPr>
              <a:t>Description</a:t>
            </a:r>
            <a:r>
              <a:rPr lang="en-GB" sz="2700" b="1" dirty="0">
                <a:solidFill>
                  <a:srgbClr val="004359"/>
                </a:solidFill>
              </a:rPr>
              <a:t> page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00022"/>
            <a:ext cx="8511384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24">
            <a:extLst>
              <a:ext uri="{FF2B5EF4-FFF2-40B4-BE49-F238E27FC236}">
                <a16:creationId xmlns:a16="http://schemas.microsoft.com/office/drawing/2014/main" id="{24A301DE-17D0-4479-9016-88318662B577}"/>
              </a:ext>
            </a:extLst>
          </p:cNvPr>
          <p:cNvSpPr/>
          <p:nvPr/>
        </p:nvSpPr>
        <p:spPr>
          <a:xfrm>
            <a:off x="971600" y="140028"/>
            <a:ext cx="3885378" cy="415498"/>
          </a:xfrm>
          <a:prstGeom prst="roundRect">
            <a:avLst>
              <a:gd name="adj" fmla="val 4488"/>
            </a:avLst>
          </a:prstGeom>
          <a:solidFill>
            <a:srgbClr val="632B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defTabSz="685800"/>
            <a:r>
              <a:rPr lang="en-GB" sz="2200" b="1" dirty="0">
                <a:solidFill>
                  <a:srgbClr val="FFFFFF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Tool 1: Policy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027" y="700022"/>
            <a:ext cx="838742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679DCB-3738-439B-8A42-019897F716CD}"/>
              </a:ext>
            </a:extLst>
          </p:cNvPr>
          <p:cNvSpPr txBox="1"/>
          <p:nvPr/>
        </p:nvSpPr>
        <p:spPr>
          <a:xfrm>
            <a:off x="5076056" y="143090"/>
            <a:ext cx="36868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700" b="1" dirty="0">
                <a:solidFill>
                  <a:srgbClr val="004359"/>
                </a:solidFill>
              </a:rPr>
              <a:t>Output: </a:t>
            </a:r>
            <a:r>
              <a:rPr lang="en-GB" sz="2700" b="1" i="1" dirty="0">
                <a:solidFill>
                  <a:srgbClr val="004359"/>
                </a:solidFill>
              </a:rPr>
              <a:t>Evidence</a:t>
            </a:r>
            <a:r>
              <a:rPr lang="en-GB" sz="2700" b="1" dirty="0">
                <a:solidFill>
                  <a:srgbClr val="004359"/>
                </a:solidFill>
              </a:rPr>
              <a:t> page</a:t>
            </a:r>
          </a:p>
        </p:txBody>
      </p:sp>
      <p:sp>
        <p:nvSpPr>
          <p:cNvPr id="6" name="Rounded Rectangle 24">
            <a:extLst>
              <a:ext uri="{FF2B5EF4-FFF2-40B4-BE49-F238E27FC236}">
                <a16:creationId xmlns:a16="http://schemas.microsoft.com/office/drawing/2014/main" id="{40A65CB3-DA19-470B-9D29-915080539FD5}"/>
              </a:ext>
            </a:extLst>
          </p:cNvPr>
          <p:cNvSpPr/>
          <p:nvPr/>
        </p:nvSpPr>
        <p:spPr>
          <a:xfrm>
            <a:off x="971600" y="140028"/>
            <a:ext cx="3885378" cy="415498"/>
          </a:xfrm>
          <a:prstGeom prst="roundRect">
            <a:avLst>
              <a:gd name="adj" fmla="val 4488"/>
            </a:avLst>
          </a:prstGeom>
          <a:solidFill>
            <a:srgbClr val="632B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defTabSz="685800"/>
            <a:r>
              <a:rPr lang="en-GB" sz="2200" b="1" dirty="0">
                <a:solidFill>
                  <a:srgbClr val="FFFFFF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Tool 1: Policy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 b="8323"/>
          <a:stretch>
            <a:fillRect/>
          </a:stretch>
        </p:blipFill>
        <p:spPr bwMode="auto">
          <a:xfrm>
            <a:off x="107504" y="627534"/>
            <a:ext cx="89723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692343"/>
            <a:ext cx="9144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itchFamily="49" charset="-128"/>
                <a:cs typeface="Calibri" pitchFamily="34" charset="0"/>
              </a:rPr>
              <a:t>(…)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92E91-E74F-4BC8-914F-A3C7FF904360}"/>
              </a:ext>
            </a:extLst>
          </p:cNvPr>
          <p:cNvSpPr txBox="1"/>
          <p:nvPr/>
        </p:nvSpPr>
        <p:spPr>
          <a:xfrm>
            <a:off x="5076056" y="143090"/>
            <a:ext cx="36868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700" b="1" dirty="0">
                <a:solidFill>
                  <a:srgbClr val="004359"/>
                </a:solidFill>
              </a:rPr>
              <a:t>Output: </a:t>
            </a:r>
            <a:r>
              <a:rPr lang="en-GB" sz="2700" b="1" i="1" dirty="0">
                <a:solidFill>
                  <a:srgbClr val="004359"/>
                </a:solidFill>
              </a:rPr>
              <a:t>Effects</a:t>
            </a:r>
            <a:r>
              <a:rPr lang="en-GB" sz="2700" b="1" dirty="0">
                <a:solidFill>
                  <a:srgbClr val="004359"/>
                </a:solidFill>
              </a:rPr>
              <a:t> page</a:t>
            </a:r>
          </a:p>
        </p:txBody>
      </p:sp>
      <p:sp>
        <p:nvSpPr>
          <p:cNvPr id="7" name="Rounded Rectangle 24">
            <a:extLst>
              <a:ext uri="{FF2B5EF4-FFF2-40B4-BE49-F238E27FC236}">
                <a16:creationId xmlns:a16="http://schemas.microsoft.com/office/drawing/2014/main" id="{C333C117-490E-45D8-8091-938394FF43C3}"/>
              </a:ext>
            </a:extLst>
          </p:cNvPr>
          <p:cNvSpPr/>
          <p:nvPr/>
        </p:nvSpPr>
        <p:spPr>
          <a:xfrm>
            <a:off x="971600" y="140028"/>
            <a:ext cx="3885378" cy="415498"/>
          </a:xfrm>
          <a:prstGeom prst="roundRect">
            <a:avLst>
              <a:gd name="adj" fmla="val 4488"/>
            </a:avLst>
          </a:prstGeom>
          <a:solidFill>
            <a:srgbClr val="632B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defTabSz="685800"/>
            <a:r>
              <a:rPr lang="en-GB" sz="2200" b="1" dirty="0">
                <a:solidFill>
                  <a:srgbClr val="FFFFFF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Tool 1: Policy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4B1147CB-257D-429C-B93E-BE346EA70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736" y="4299942"/>
            <a:ext cx="792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itchFamily="49" charset="-128"/>
                <a:cs typeface="Calibri" pitchFamily="34" charset="0"/>
              </a:rPr>
              <a:t>(…)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9BBE8E3-6CD8-4D7C-BF3A-B28F40288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4488" y="987574"/>
            <a:ext cx="5400000" cy="329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9F56D6A5-DA0D-41E7-8083-B19E7DE0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521534"/>
            <a:ext cx="32403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85738" lvl="0" indent="-185738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GB" sz="2400" dirty="0"/>
              <a:t>Current space </a:t>
            </a:r>
            <a:r>
              <a:rPr lang="en-GB" sz="2400" dirty="0" err="1"/>
              <a:t>alocation</a:t>
            </a:r>
            <a:endParaRPr lang="en-GB" sz="2400" dirty="0"/>
          </a:p>
          <a:p>
            <a:pPr marL="185738" lvl="0" indent="-18573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sz="2400" dirty="0"/>
              <a:t>Level of priority to each design element in the redesigned street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6C6531-D7FA-428D-84C6-252F0C57DDC9}"/>
              </a:ext>
            </a:extLst>
          </p:cNvPr>
          <p:cNvSpPr txBox="1"/>
          <p:nvPr/>
        </p:nvSpPr>
        <p:spPr>
          <a:xfrm>
            <a:off x="683568" y="572076"/>
            <a:ext cx="165618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700" b="1" dirty="0">
                <a:solidFill>
                  <a:srgbClr val="004359"/>
                </a:solidFill>
              </a:rPr>
              <a:t>Tool inputs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BAF1E-2F92-41C6-BF8B-E098784F0F42}"/>
              </a:ext>
            </a:extLst>
          </p:cNvPr>
          <p:cNvSpPr txBox="1"/>
          <p:nvPr/>
        </p:nvSpPr>
        <p:spPr>
          <a:xfrm>
            <a:off x="4932040" y="572076"/>
            <a:ext cx="18002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700" b="1" dirty="0">
                <a:solidFill>
                  <a:srgbClr val="004359"/>
                </a:solidFill>
              </a:rPr>
              <a:t>Tool outputs</a:t>
            </a:r>
          </a:p>
        </p:txBody>
      </p:sp>
      <p:sp>
        <p:nvSpPr>
          <p:cNvPr id="12" name="Rounded Rectangle 24">
            <a:extLst>
              <a:ext uri="{FF2B5EF4-FFF2-40B4-BE49-F238E27FC236}">
                <a16:creationId xmlns:a16="http://schemas.microsoft.com/office/drawing/2014/main" id="{DC6E62A8-0BF5-4F91-A32F-79BFDC2B472E}"/>
              </a:ext>
            </a:extLst>
          </p:cNvPr>
          <p:cNvSpPr/>
          <p:nvPr/>
        </p:nvSpPr>
        <p:spPr>
          <a:xfrm>
            <a:off x="2843808" y="43195"/>
            <a:ext cx="3093290" cy="368315"/>
          </a:xfrm>
          <a:prstGeom prst="roundRect">
            <a:avLst>
              <a:gd name="adj" fmla="val 4488"/>
            </a:avLst>
          </a:prstGeom>
          <a:solidFill>
            <a:srgbClr val="632B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108000" tIns="187200" bIns="216000" anchor="ctr" anchorCtr="0">
            <a:prstTxWarp prst="textNoShape">
              <a:avLst/>
            </a:prstTxWarp>
          </a:bodyPr>
          <a:lstStyle/>
          <a:p>
            <a:pPr defTabSz="685800"/>
            <a:r>
              <a:rPr lang="en-GB" sz="2200" b="1" dirty="0">
                <a:solidFill>
                  <a:srgbClr val="FFFFFF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Tool 2: Road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CD9E2B-1CF7-2549-9859-EE34C1F611C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1056" y="4287483"/>
            <a:ext cx="1403832" cy="457771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58039F-505A-6849-87DC-E6F353006519}"/>
              </a:ext>
            </a:extLst>
          </p:cNvPr>
          <p:cNvSpPr txBox="1">
            <a:spLocks/>
          </p:cNvSpPr>
          <p:nvPr/>
        </p:nvSpPr>
        <p:spPr>
          <a:xfrm>
            <a:off x="251520" y="660633"/>
            <a:ext cx="3744416" cy="8309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Thank you for your attention!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073DC73-E011-4099-B9AF-FFF5E08353B5}"/>
              </a:ext>
            </a:extLst>
          </p:cNvPr>
          <p:cNvGrpSpPr/>
          <p:nvPr/>
        </p:nvGrpSpPr>
        <p:grpSpPr>
          <a:xfrm>
            <a:off x="415342" y="4182779"/>
            <a:ext cx="2628626" cy="646330"/>
            <a:chOff x="415342" y="4182779"/>
            <a:chExt cx="2628626" cy="646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23F11FF-3F14-46A2-B6F4-9B4420FC09A4}"/>
                </a:ext>
              </a:extLst>
            </p:cNvPr>
            <p:cNvGrpSpPr/>
            <p:nvPr/>
          </p:nvGrpSpPr>
          <p:grpSpPr>
            <a:xfrm>
              <a:off x="482778" y="4182779"/>
              <a:ext cx="502571" cy="340054"/>
              <a:chOff x="482778" y="4182779"/>
              <a:chExt cx="502571" cy="340054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0315FA2-F8F8-45CD-9217-00C2C65526EF}"/>
                  </a:ext>
                </a:extLst>
              </p:cNvPr>
              <p:cNvSpPr/>
              <p:nvPr/>
            </p:nvSpPr>
            <p:spPr>
              <a:xfrm>
                <a:off x="482778" y="4182779"/>
                <a:ext cx="502571" cy="34005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46B277C0-C94C-4D44-B8C2-FA9C221CB9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9909" y="4198148"/>
                <a:ext cx="468308" cy="309317"/>
              </a:xfrm>
              <a:prstGeom prst="rect">
                <a:avLst/>
              </a:prstGeom>
            </p:spPr>
          </p:pic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ED2493-7E09-4540-AF45-315C75A465A5}"/>
                </a:ext>
              </a:extLst>
            </p:cNvPr>
            <p:cNvSpPr/>
            <p:nvPr/>
          </p:nvSpPr>
          <p:spPr>
            <a:xfrm>
              <a:off x="983098" y="4182779"/>
              <a:ext cx="20608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This project has received funding from the European Union’s Horizon 2020 research and innovation programme under grant agreement </a:t>
              </a:r>
              <a:r>
                <a:rPr kumimoji="0" lang="en-GB" sz="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No 769276.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74D9EFA-55C5-4595-8C6C-82A361C34157}"/>
                </a:ext>
              </a:extLst>
            </p:cNvPr>
            <p:cNvSpPr/>
            <p:nvPr/>
          </p:nvSpPr>
          <p:spPr>
            <a:xfrm>
              <a:off x="415342" y="4552110"/>
              <a:ext cx="26286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This document reflects only the author's view and that the Agency is not responsible for any use that may be made of the information it contains.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51520" y="3291830"/>
            <a:ext cx="208823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PT" i="1" dirty="0">
                <a:cs typeface="Times New Roman" panose="02020603050405020304" pitchFamily="18" charset="0"/>
                <a:hlinkClick r:id="rId5"/>
              </a:rPr>
              <a:t>p.anciaes@ucl.ac.uk</a:t>
            </a:r>
            <a:endParaRPr lang="pt-PT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E8CB689BBF064F911E71EFFC1CB2A3" ma:contentTypeVersion="13" ma:contentTypeDescription="Create a new document." ma:contentTypeScope="" ma:versionID="3858b4c0a2009abb6d317c37f65f5eeb">
  <xsd:schema xmlns:xsd="http://www.w3.org/2001/XMLSchema" xmlns:xs="http://www.w3.org/2001/XMLSchema" xmlns:p="http://schemas.microsoft.com/office/2006/metadata/properties" xmlns:ns2="fb7a3a8e-7964-4418-ab96-7edc9afd578f" xmlns:ns3="07e80eab-9d26-4ae7-bd74-003410c928f3" targetNamespace="http://schemas.microsoft.com/office/2006/metadata/properties" ma:root="true" ma:fieldsID="862e075237805341c11d2ba2e9d255ae" ns2:_="" ns3:_="">
    <xsd:import namespace="fb7a3a8e-7964-4418-ab96-7edc9afd578f"/>
    <xsd:import namespace="07e80eab-9d26-4ae7-bd74-003410c92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7a3a8e-7964-4418-ab96-7edc9afd57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80eab-9d26-4ae7-bd74-003410c92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046E5E-52B6-43C5-AE7D-58F3875AD56C}"/>
</file>

<file path=customXml/itemProps2.xml><?xml version="1.0" encoding="utf-8"?>
<ds:datastoreItem xmlns:ds="http://schemas.openxmlformats.org/officeDocument/2006/customXml" ds:itemID="{29526E7E-9824-4168-9B49-6B8E106A35C4}"/>
</file>

<file path=customXml/itemProps3.xml><?xml version="1.0" encoding="utf-8"?>
<ds:datastoreItem xmlns:ds="http://schemas.openxmlformats.org/officeDocument/2006/customXml" ds:itemID="{5FD9C3B5-FED0-458A-8A22-4DB0E91B7E9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</TotalTime>
  <Words>172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 Civil, Environmental and Geomatic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Paulo Anciaes</dc:creator>
  <cp:lastModifiedBy>Anciaes, Paulo</cp:lastModifiedBy>
  <cp:revision>160</cp:revision>
  <dcterms:created xsi:type="dcterms:W3CDTF">2019-06-01T14:13:02Z</dcterms:created>
  <dcterms:modified xsi:type="dcterms:W3CDTF">2022-02-15T11:20:01Z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0x01010099E8CB689BBF064F911E71EFFC1CB2A3</vt:lpwstr>
  </property>
</Properties>
</file>