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7"/>
  </p:notesMasterIdLst>
  <p:sldIdLst>
    <p:sldId id="604" r:id="rId2"/>
    <p:sldId id="784" r:id="rId3"/>
    <p:sldId id="781" r:id="rId4"/>
    <p:sldId id="491" r:id="rId5"/>
    <p:sldId id="257" r:id="rId6"/>
    <p:sldId id="785" r:id="rId7"/>
    <p:sldId id="630" r:id="rId8"/>
    <p:sldId id="772" r:id="rId9"/>
    <p:sldId id="788" r:id="rId10"/>
    <p:sldId id="350" r:id="rId11"/>
    <p:sldId id="786" r:id="rId12"/>
    <p:sldId id="258" r:id="rId13"/>
    <p:sldId id="278" r:id="rId14"/>
    <p:sldId id="787" r:id="rId15"/>
    <p:sldId id="777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E51935"/>
    <a:srgbClr val="245BA7"/>
    <a:srgbClr val="00A547"/>
    <a:srgbClr val="0D2648"/>
    <a:srgbClr val="1652A1"/>
    <a:srgbClr val="21A795"/>
    <a:srgbClr val="8AB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99FDA-F639-4238-B0B4-82729C484372}" v="4" dt="2022-02-24T13:13:54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6" autoAdjust="0"/>
    <p:restoredTop sz="82663" autoAdjust="0"/>
  </p:normalViewPr>
  <p:slideViewPr>
    <p:cSldViewPr snapToGrid="0" snapToObjects="1">
      <p:cViewPr varScale="1">
        <p:scale>
          <a:sx n="87" d="100"/>
          <a:sy n="87" d="100"/>
        </p:scale>
        <p:origin x="1306" y="6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E89E7-26B5-4AF4-B807-080D54537998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2B2AA-B0BC-4BD2-8F2E-05CAB2903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73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2B2AA-B0BC-4BD2-8F2E-05CAB29032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8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ycling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already mentioned in the current regulation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nice recital suggests that synergies with other policies should be exploited, for instance, by including bicycle infrastructure on structures like bridges.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EuroVelo European cycle route network also mentioned.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only a recital and it’s not followed up by specific articles in the guidelines themselves.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17/10/2017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D6FB3-977F-4C6C-930D-74E69DB9DA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7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EU-funded bridge across the Sava river on the border of Croatia with Bosnia and Herzegovina,</a:t>
            </a:r>
          </a:p>
          <a:p>
            <a:r>
              <a:rPr lang="en-US" dirty="0"/>
              <a:t>part of the TEN-T Rhine-Danube Corridor, </a:t>
            </a:r>
          </a:p>
          <a:p>
            <a:r>
              <a:rPr lang="en-US" dirty="0"/>
              <a:t>no infrastructure for walking or cycling </a:t>
            </a:r>
          </a:p>
          <a:p>
            <a:r>
              <a:rPr lang="en-US" dirty="0"/>
              <a:t>as a consequence, cross-border trips can be done in 5 or 10 km by car, but cyclists must make a 40 km detour.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29740-78F8-4FF5-B52D-3D385B04FB1E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531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closest cycle crossings 5 km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2B2AA-B0BC-4BD2-8F2E-05CAB29032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24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17/10/2017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D6FB3-977F-4C6C-930D-74E69DB9DA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20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 main areas for improvement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17/10/2017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D6FB3-977F-4C6C-930D-74E69DB9DA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9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2B2AA-B0BC-4BD2-8F2E-05CAB290327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78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3834-AFB8-4805-A09A-C613EA4DF65C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72147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3834-AFB8-4805-A09A-C613EA4DF65C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5650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2350C-CA24-1243-A65F-2B5583A8C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9144001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9C7C9-373D-9B44-979B-D8F86F302B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B07E6D7-791A-DF44-ADFE-D8C00B6BB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343" y="605642"/>
            <a:ext cx="5297029" cy="77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CD9E2B-1CF7-2549-9859-EE34C1F611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056" y="4287483"/>
            <a:ext cx="1403832" cy="4577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042FF-FA33-014E-BCBF-042F1638C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342" y="1296323"/>
            <a:ext cx="2859087" cy="8699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368C4B-5580-CA48-90CD-FBFF778BB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0339" y="0"/>
            <a:ext cx="5920347" cy="51435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A751163-4BD7-0240-B990-E9330D0E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3" y="2281187"/>
            <a:ext cx="2643939" cy="1597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58D8B-71E1-F44B-AF3B-FDAAA7B603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1" y="4287483"/>
            <a:ext cx="1403832" cy="4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5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368C4B-5580-CA48-90CD-FBFF778BB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0338" y="0"/>
            <a:ext cx="5861787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7C3A38-1C25-0A4F-9CC1-28B7B84DB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1" y="4287483"/>
            <a:ext cx="1403832" cy="45777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A751163-4BD7-0240-B990-E9330D0E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3" y="2281187"/>
            <a:ext cx="2643939" cy="1597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74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7C3A38-1C25-0A4F-9CC1-28B7B84DB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1" y="4287483"/>
            <a:ext cx="1403832" cy="45777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A751163-4BD7-0240-B990-E9330D0E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3" y="2281187"/>
            <a:ext cx="2643939" cy="1597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25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720402"/>
            <a:ext cx="7886700" cy="2844655"/>
          </a:xfrm>
        </p:spPr>
        <p:txBody>
          <a:bodyPr/>
          <a:lstStyle>
            <a:lvl1pPr>
              <a:buClr>
                <a:srgbClr val="245BA7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245BA7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245BA7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245BA7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245BA7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50115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FD4C7-F74E-AB42-9298-81A26BA5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07532" y="1930067"/>
            <a:ext cx="5521846" cy="651910"/>
          </a:xfrm>
        </p:spPr>
        <p:txBody>
          <a:bodyPr anchor="t">
            <a:normAutofit/>
          </a:bodyPr>
          <a:lstStyle>
            <a:lvl1pPr algn="ctr">
              <a:defRPr sz="27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89289" y="2413358"/>
            <a:ext cx="4956554" cy="44437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E3AE2-C8E8-D943-A9CE-774B0D1F5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0F16F-9F3D-BC47-82CD-F0877A747C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3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720402"/>
            <a:ext cx="7886700" cy="2784640"/>
          </a:xfrm>
        </p:spPr>
        <p:txBody>
          <a:bodyPr/>
          <a:lstStyle>
            <a:lvl1pPr>
              <a:buClr>
                <a:srgbClr val="245BA7"/>
              </a:buClr>
              <a:defRPr/>
            </a:lvl1pPr>
            <a:lvl2pPr>
              <a:buClr>
                <a:srgbClr val="245BA7"/>
              </a:buClr>
              <a:defRPr/>
            </a:lvl2pPr>
            <a:lvl3pPr>
              <a:buClr>
                <a:srgbClr val="245BA7"/>
              </a:buClr>
              <a:defRPr/>
            </a:lvl3pPr>
            <a:lvl4pPr>
              <a:buClr>
                <a:srgbClr val="245BA7"/>
              </a:buClr>
              <a:defRPr/>
            </a:lvl4pPr>
            <a:lvl5pPr>
              <a:buClr>
                <a:srgbClr val="245BA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50115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2AC6AB-BBF0-4341-91FF-E431DD372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720402"/>
            <a:ext cx="7886700" cy="2672922"/>
          </a:xfrm>
        </p:spPr>
        <p:txBody>
          <a:bodyPr/>
          <a:lstStyle>
            <a:lvl1pPr>
              <a:buClr>
                <a:srgbClr val="245BA7"/>
              </a:buClr>
              <a:defRPr/>
            </a:lvl1pPr>
            <a:lvl2pPr>
              <a:buClr>
                <a:srgbClr val="245BA7"/>
              </a:buClr>
              <a:defRPr/>
            </a:lvl2pPr>
            <a:lvl3pPr>
              <a:buClr>
                <a:srgbClr val="245BA7"/>
              </a:buClr>
              <a:defRPr/>
            </a:lvl3pPr>
            <a:lvl4pPr>
              <a:buClr>
                <a:srgbClr val="245BA7"/>
              </a:buClr>
              <a:defRPr/>
            </a:lvl4pPr>
            <a:lvl5pPr>
              <a:buClr>
                <a:srgbClr val="245BA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50115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3B8D95-9969-A84C-8A83-480ED8AED3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2880360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2703714"/>
            <a:ext cx="9144000" cy="176646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8837E1-267A-45BC-A6AE-BAD001E3F74E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B87CF7-9F1C-439A-B511-73FAA5645F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76" y="1774573"/>
            <a:ext cx="1861575" cy="716958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513DEB37-D6F0-4837-B320-AE32BED55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3034917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AB93D0D-F3EB-4876-B5C4-6211D4DF4F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3812425"/>
            <a:ext cx="8271990" cy="65151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5A202-1994-49A0-855B-4EF141A90C6B}"/>
              </a:ext>
            </a:extLst>
          </p:cNvPr>
          <p:cNvSpPr txBox="1"/>
          <p:nvPr userDrawn="1"/>
        </p:nvSpPr>
        <p:spPr>
          <a:xfrm>
            <a:off x="7271126" y="4684789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29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1800" b="1" dirty="0">
                <a:solidFill>
                  <a:srgbClr val="029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ecf</a:t>
            </a:r>
            <a:r>
              <a:rPr lang="en-US" sz="1800" dirty="0">
                <a:solidFill>
                  <a:srgbClr val="029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5B74AD3-57FF-4264-AC37-79C6F001CD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76" y="4741987"/>
            <a:ext cx="403651" cy="27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30E3FA-E1A2-4E50-9009-527A1C98293D}"/>
              </a:ext>
            </a:extLst>
          </p:cNvPr>
          <p:cNvSpPr txBox="1"/>
          <p:nvPr userDrawn="1"/>
        </p:nvSpPr>
        <p:spPr>
          <a:xfrm>
            <a:off x="929602" y="4726946"/>
            <a:ext cx="21042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accent6"/>
                </a:solidFill>
              </a:rPr>
              <a:t>ECF gratefully acknowledges financial support from the European Commission</a:t>
            </a:r>
            <a:endParaRPr lang="en-BE" sz="75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7428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C9C7C9-373D-9B44-979B-D8F86F302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757"/>
            <a:ext cx="9144000" cy="5143500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B07E6D7-791A-DF44-ADFE-D8C00B6BB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343" y="605642"/>
            <a:ext cx="5297029" cy="77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CD9E2B-1CF7-2549-9859-EE34C1F61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056" y="4287483"/>
            <a:ext cx="1403832" cy="457771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4F5FA6-0DE1-974B-96CA-A6324E126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342" y="1296323"/>
            <a:ext cx="2859087" cy="86995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4203658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71999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45570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48663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05225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21666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57539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20349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4718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45748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5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279DA-B82E-9442-981D-3D83F4077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9C7C9-373D-9B44-979B-D8F86F302B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CD9E2B-1CF7-2549-9859-EE34C1F611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056" y="4287483"/>
            <a:ext cx="1403832" cy="457771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787615CF-5063-E344-8758-4C904D8CBEBC}"/>
              </a:ext>
            </a:extLst>
          </p:cNvPr>
          <p:cNvSpPr txBox="1">
            <a:spLocks/>
          </p:cNvSpPr>
          <p:nvPr userDrawn="1"/>
        </p:nvSpPr>
        <p:spPr>
          <a:xfrm>
            <a:off x="434593" y="1042861"/>
            <a:ext cx="2643939" cy="56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B58039F-505A-6849-87DC-E6F353006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343" y="605642"/>
            <a:ext cx="5297029" cy="77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20F6534-3E34-6D42-8411-97EB4C3C2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342" y="1296323"/>
            <a:ext cx="2859087" cy="37084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D5BBAC1-4062-C940-99B4-FED90C820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342" y="1608948"/>
            <a:ext cx="2859087" cy="86995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566690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28034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4459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86122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05580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2880360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2703714"/>
            <a:ext cx="9144000" cy="176646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8837E1-267A-45BC-A6AE-BAD001E3F74E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B87CF7-9F1C-439A-B511-73FAA5645F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" y="1774573"/>
            <a:ext cx="1861575" cy="716958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513DEB37-D6F0-4837-B320-AE32BED55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3034917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AB93D0D-F3EB-4876-B5C4-6211D4DF4F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3812425"/>
            <a:ext cx="8271990" cy="65151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5A202-1994-49A0-855B-4EF141A90C6B}"/>
              </a:ext>
            </a:extLst>
          </p:cNvPr>
          <p:cNvSpPr txBox="1"/>
          <p:nvPr userDrawn="1"/>
        </p:nvSpPr>
        <p:spPr>
          <a:xfrm>
            <a:off x="7271126" y="4684789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29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1800" b="1" dirty="0">
                <a:solidFill>
                  <a:srgbClr val="029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ecf</a:t>
            </a:r>
            <a:r>
              <a:rPr lang="en-US" sz="1800" dirty="0">
                <a:solidFill>
                  <a:srgbClr val="029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5B74AD3-57FF-4264-AC37-79C6F001CD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" y="4741987"/>
            <a:ext cx="403651" cy="27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30E3FA-E1A2-4E50-9009-527A1C98293D}"/>
              </a:ext>
            </a:extLst>
          </p:cNvPr>
          <p:cNvSpPr txBox="1"/>
          <p:nvPr userDrawn="1"/>
        </p:nvSpPr>
        <p:spPr>
          <a:xfrm>
            <a:off x="929602" y="4726946"/>
            <a:ext cx="21042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accent6"/>
                </a:solidFill>
              </a:rPr>
              <a:t>ECF gratefully acknowledges financial support from the European Commission</a:t>
            </a:r>
            <a:endParaRPr lang="en-BE" sz="75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10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8EE532-C036-4083-8DB4-57D32C12F10F}"/>
              </a:ext>
            </a:extLst>
          </p:cNvPr>
          <p:cNvSpPr/>
          <p:nvPr userDrawn="1"/>
        </p:nvSpPr>
        <p:spPr>
          <a:xfrm>
            <a:off x="0" y="0"/>
            <a:ext cx="9144000" cy="897775"/>
          </a:xfrm>
          <a:prstGeom prst="rect">
            <a:avLst/>
          </a:prstGeom>
          <a:solidFill>
            <a:srgbClr val="02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124E-FFF9-4337-A768-B7DF34736F34}"/>
              </a:ext>
            </a:extLst>
          </p:cNvPr>
          <p:cNvSpPr/>
          <p:nvPr userDrawn="1"/>
        </p:nvSpPr>
        <p:spPr>
          <a:xfrm>
            <a:off x="0" y="897775"/>
            <a:ext cx="9144000" cy="68580"/>
          </a:xfrm>
          <a:prstGeom prst="rect">
            <a:avLst/>
          </a:prstGeom>
          <a:gradFill>
            <a:gsLst>
              <a:gs pos="0">
                <a:srgbClr val="B0CA37"/>
              </a:gs>
              <a:gs pos="33000">
                <a:srgbClr val="EECD1C"/>
              </a:gs>
              <a:gs pos="70000">
                <a:srgbClr val="F18D2B"/>
              </a:gs>
              <a:gs pos="100000">
                <a:srgbClr val="B21F3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D4D0-2D9D-4466-B32E-82A249BF0221}"/>
              </a:ext>
            </a:extLst>
          </p:cNvPr>
          <p:cNvSpPr/>
          <p:nvPr userDrawn="1"/>
        </p:nvSpPr>
        <p:spPr>
          <a:xfrm>
            <a:off x="0" y="4632268"/>
            <a:ext cx="9144000" cy="51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054C-8DF0-4DFB-B78E-EC49BB22E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3" y="319870"/>
            <a:ext cx="1057025" cy="407097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243" y="1345355"/>
            <a:ext cx="8271990" cy="5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  <a:endParaRPr lang="en-BE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3910553-317E-4353-993B-0DA2CF6AA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43" y="3372889"/>
            <a:ext cx="8271990" cy="104117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43" y="2122863"/>
            <a:ext cx="8271990" cy="104117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06417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page ok">
  <p:cSld name="CONTENT text page o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324000"/>
            <a:ext cx="8229600" cy="4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2" y="1026001"/>
            <a:ext cx="8207375" cy="388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943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>
            <a:extLst>
              <a:ext uri="{FF2B5EF4-FFF2-40B4-BE49-F238E27FC236}">
                <a16:creationId xmlns:a16="http://schemas.microsoft.com/office/drawing/2014/main" id="{CB38CA62-7777-43A3-8F51-0657C6A95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005" y="1573485"/>
            <a:ext cx="8271990" cy="95257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n-BE" b="1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heading</a:t>
            </a:r>
            <a:endParaRPr lang="en-BE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C11386-AD16-4C1D-9BF0-0787E502D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005" y="2617444"/>
            <a:ext cx="8271990" cy="1041170"/>
          </a:xfrm>
          <a:prstGeom prst="rect">
            <a:avLst/>
          </a:prstGeom>
        </p:spPr>
        <p:txBody>
          <a:bodyPr anchor="ctr"/>
          <a:lstStyle>
            <a:lvl1pPr marL="0" indent="0" algn="ctr">
              <a:buClr>
                <a:schemeClr val="accent6"/>
              </a:buClr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subheading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7BE53-BCDF-4347-B9AC-304741123A7A}"/>
              </a:ext>
            </a:extLst>
          </p:cNvPr>
          <p:cNvGrpSpPr/>
          <p:nvPr userDrawn="1"/>
        </p:nvGrpSpPr>
        <p:grpSpPr>
          <a:xfrm>
            <a:off x="0" y="4632268"/>
            <a:ext cx="9144000" cy="511232"/>
            <a:chOff x="0" y="6176356"/>
            <a:chExt cx="12192000" cy="68164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05958C-60DF-47BD-AAF6-6C3253006975}"/>
                </a:ext>
              </a:extLst>
            </p:cNvPr>
            <p:cNvSpPr/>
            <p:nvPr userDrawn="1"/>
          </p:nvSpPr>
          <p:spPr>
            <a:xfrm>
              <a:off x="0" y="6176356"/>
              <a:ext cx="12192000" cy="6816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13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B4856F-51D9-467F-BA2A-B182236C5515}"/>
                </a:ext>
              </a:extLst>
            </p:cNvPr>
            <p:cNvSpPr txBox="1"/>
            <p:nvPr userDrawn="1"/>
          </p:nvSpPr>
          <p:spPr>
            <a:xfrm>
              <a:off x="9694835" y="6246385"/>
              <a:ext cx="20929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291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</a:t>
              </a:r>
              <a:r>
                <a:rPr lang="en-US" sz="1800" b="1" dirty="0">
                  <a:solidFill>
                    <a:srgbClr val="0291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ecf</a:t>
              </a:r>
              <a:r>
                <a:rPr lang="en-US" sz="1800" dirty="0">
                  <a:solidFill>
                    <a:srgbClr val="0291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.com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9E3B1D-D280-453D-8F04-4181B0A57505}"/>
                </a:ext>
              </a:extLst>
            </p:cNvPr>
            <p:cNvSpPr txBox="1"/>
            <p:nvPr userDrawn="1"/>
          </p:nvSpPr>
          <p:spPr>
            <a:xfrm>
              <a:off x="1061656" y="6280704"/>
              <a:ext cx="30484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bg1">
                      <a:lumMod val="50000"/>
                    </a:schemeClr>
                  </a:solidFill>
                </a:rPr>
                <a:t>ECF gratefully acknowledges financial support from the LIFE </a:t>
              </a:r>
              <a:r>
                <a:rPr lang="en-US" sz="750" dirty="0" err="1">
                  <a:solidFill>
                    <a:schemeClr val="bg1">
                      <a:lumMod val="50000"/>
                    </a:schemeClr>
                  </a:solidFill>
                </a:rPr>
                <a:t>Programme</a:t>
              </a:r>
              <a:r>
                <a:rPr lang="en-US" sz="750" dirty="0">
                  <a:solidFill>
                    <a:schemeClr val="bg1">
                      <a:lumMod val="50000"/>
                    </a:schemeClr>
                  </a:solidFill>
                </a:rPr>
                <a:t> of the European Union</a:t>
              </a:r>
              <a:endParaRPr lang="en-BE" sz="7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E02151E-2EA4-41C7-B623-FF47260B0E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656" y="6299915"/>
              <a:ext cx="508000" cy="365760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08E6C4B-8EF3-4ECF-8FA5-10A4E62018E5}"/>
                </a:ext>
              </a:extLst>
            </p:cNvPr>
            <p:cNvGrpSpPr/>
            <p:nvPr userDrawn="1"/>
          </p:nvGrpSpPr>
          <p:grpSpPr>
            <a:xfrm>
              <a:off x="4159444" y="6246385"/>
              <a:ext cx="4771492" cy="465205"/>
              <a:chOff x="4159444" y="6246385"/>
              <a:chExt cx="4771492" cy="465205"/>
            </a:xfrm>
          </p:grpSpPr>
          <p:pic>
            <p:nvPicPr>
              <p:cNvPr id="27" name="Picture 26" descr="Icon&#10;&#10;Description automatically generated">
                <a:extLst>
                  <a:ext uri="{FF2B5EF4-FFF2-40B4-BE49-F238E27FC236}">
                    <a16:creationId xmlns:a16="http://schemas.microsoft.com/office/drawing/2014/main" id="{BB16334B-282C-4691-BFAC-22C0DB8C67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9444" y="6246385"/>
                <a:ext cx="1286387" cy="461665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FE62D-BF74-4FC9-8C7C-5DD2FB61BD7D}"/>
                  </a:ext>
                </a:extLst>
              </p:cNvPr>
              <p:cNvSpPr txBox="1"/>
              <p:nvPr userDrawn="1"/>
            </p:nvSpPr>
            <p:spPr>
              <a:xfrm>
                <a:off x="5557421" y="6280704"/>
                <a:ext cx="3373515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5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ECF gratefully acknowledges financial support from the cycling industry via Cycling Industries Europe</a:t>
                </a:r>
                <a:endParaRPr lang="en-IE" sz="7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8196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3A33-55F8-4D30-8D97-DC077416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2737"/>
            <a:ext cx="9144000" cy="46740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180000" tIns="108000" rIns="180000" bIns="108000" anchor="ctr">
            <a:spAutoFit/>
          </a:bodyPr>
          <a:lstStyle>
            <a:lvl1pPr algn="ctr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868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A4F284-739F-9C45-8DDD-B558DE0C82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6"/>
          <a:stretch/>
        </p:blipFill>
        <p:spPr>
          <a:xfrm>
            <a:off x="3320714" y="-1"/>
            <a:ext cx="5830075" cy="5143501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B07E6D7-791A-DF44-ADFE-D8C00B6BB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343" y="2367829"/>
            <a:ext cx="2643939" cy="1162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CD9E2B-1CF7-2549-9859-EE34C1F61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1" y="4287483"/>
            <a:ext cx="1403832" cy="45777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C438ADD-178B-9B42-BDC2-B0AA2F0BA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342" y="3474108"/>
            <a:ext cx="2859087" cy="86995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218065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314965-E039-6B41-9801-F9545D543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74" y="0"/>
            <a:ext cx="6724626" cy="5143500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B07E6D7-791A-DF44-ADFE-D8C00B6BB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343" y="2367829"/>
            <a:ext cx="2643939" cy="1162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CD9E2B-1CF7-2549-9859-EE34C1F61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1" y="4287483"/>
            <a:ext cx="1403832" cy="457771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714EB52-6EAC-8E4C-86E6-18672C814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342" y="3474108"/>
            <a:ext cx="2859087" cy="86995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425119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0402"/>
            <a:ext cx="7886700" cy="2735984"/>
          </a:xfrm>
        </p:spPr>
        <p:txBody>
          <a:bodyPr/>
          <a:lstStyle>
            <a:lvl1pPr>
              <a:buClr>
                <a:srgbClr val="245BA7"/>
              </a:buClr>
              <a:defRPr/>
            </a:lvl1pPr>
            <a:lvl2pPr>
              <a:buClr>
                <a:srgbClr val="245BA7"/>
              </a:buClr>
              <a:defRPr/>
            </a:lvl2pPr>
            <a:lvl3pPr>
              <a:buClr>
                <a:srgbClr val="245BA7"/>
              </a:buClr>
              <a:defRPr/>
            </a:lvl3pPr>
            <a:lvl4pPr>
              <a:buClr>
                <a:srgbClr val="245BA7"/>
              </a:buClr>
              <a:defRPr/>
            </a:lvl4pPr>
            <a:lvl5pPr>
              <a:buClr>
                <a:srgbClr val="245BA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50115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18855E-9528-0E4F-8F05-AE2D6EA93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794B15-96D7-CB41-8439-2CC314472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720402"/>
            <a:ext cx="7886700" cy="278464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28650" y="40838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4A634E-FBBD-1C43-98A5-2B2340A238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368C4B-5580-CA48-90CD-FBFF778BB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"/>
          <a:stretch/>
        </p:blipFill>
        <p:spPr>
          <a:xfrm>
            <a:off x="3320714" y="0"/>
            <a:ext cx="5920347" cy="51435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A751163-4BD7-0240-B990-E9330D0E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3" y="2281187"/>
            <a:ext cx="2643939" cy="1597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CB5D68-EDC9-CD41-9246-E9EBE9552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1" y="4287483"/>
            <a:ext cx="1403832" cy="45777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0838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0375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DACA2-E333-C043-A3D7-7B6F457E726E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18F48-0767-2B4D-8095-F42DCB73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5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2" r:id="rId2"/>
    <p:sldLayoutId id="2147483701" r:id="rId3"/>
    <p:sldLayoutId id="2147483700" r:id="rId4"/>
    <p:sldLayoutId id="2147483699" r:id="rId5"/>
    <p:sldLayoutId id="2147483682" r:id="rId6"/>
    <p:sldLayoutId id="2147483695" r:id="rId7"/>
    <p:sldLayoutId id="2147483696" r:id="rId8"/>
    <p:sldLayoutId id="2147483683" r:id="rId9"/>
    <p:sldLayoutId id="2147483697" r:id="rId10"/>
    <p:sldLayoutId id="2147483698" r:id="rId11"/>
    <p:sldLayoutId id="2147483704" r:id="rId12"/>
    <p:sldLayoutId id="2147483694" r:id="rId13"/>
    <p:sldLayoutId id="2147483661" r:id="rId14"/>
    <p:sldLayoutId id="2147483703" r:id="rId15"/>
    <p:sldLayoutId id="2147483662" r:id="rId16"/>
    <p:sldLayoutId id="2147483665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20" r:id="rId32"/>
    <p:sldLayoutId id="2147483721" r:id="rId33"/>
    <p:sldLayoutId id="2147483722" r:id="rId34"/>
    <p:sldLayoutId id="2147483725" r:id="rId35"/>
    <p:sldLayoutId id="2147483726" r:id="rId36"/>
    <p:sldLayoutId id="2147483727" r:id="rId37"/>
    <p:sldLayoutId id="2147483728" r:id="rId3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>
              <a:lumMod val="95000"/>
              <a:lumOff val="5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8ABD24"/>
        </a:buClr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ABD24"/>
        </a:buClr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ABD24"/>
        </a:buClr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ABD24"/>
        </a:buClr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ABD24"/>
        </a:buClr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.buczynski@ecf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cf.com/what-we-do/policy-areas/ten-t-eurovelo-and-cyclin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.buczynski@ecf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A275D5-5352-49D2-902C-42C3193D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3" y="605642"/>
            <a:ext cx="7561164" cy="774764"/>
          </a:xfrm>
        </p:spPr>
        <p:txBody>
          <a:bodyPr>
            <a:normAutofit/>
          </a:bodyPr>
          <a:lstStyle/>
          <a:p>
            <a:r>
              <a:rPr lang="en-US" dirty="0"/>
              <a:t>TEN-T and cycling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9D312-FDA1-4627-80F4-5E7F138C8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924" y="1296987"/>
            <a:ext cx="5127625" cy="2662691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Aleksander Buczyński</a:t>
            </a:r>
          </a:p>
          <a:p>
            <a:r>
              <a:rPr lang="en-GB" dirty="0"/>
              <a:t>European Cyclists’ Federation</a:t>
            </a:r>
          </a:p>
          <a:p>
            <a:r>
              <a:rPr lang="en-GB" dirty="0">
                <a:hlinkClick r:id="rId3"/>
              </a:rPr>
              <a:t>a.buczynski@ecf.com</a:t>
            </a:r>
            <a:r>
              <a:rPr lang="en-GB" dirty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524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25E19-8D45-4F19-ADB7-79618132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0401"/>
            <a:ext cx="7886700" cy="3273629"/>
          </a:xfrm>
        </p:spPr>
        <p:txBody>
          <a:bodyPr/>
          <a:lstStyle/>
          <a:p>
            <a:r>
              <a:rPr lang="en-GB" dirty="0"/>
              <a:t>Definition of “active modes”</a:t>
            </a:r>
          </a:p>
          <a:p>
            <a:r>
              <a:rPr lang="en-GB" dirty="0"/>
              <a:t>Obligatory SUMPs &amp; some data collection for urban nodes</a:t>
            </a:r>
          </a:p>
          <a:p>
            <a:pPr lvl="1"/>
            <a:r>
              <a:rPr lang="en-GB" dirty="0"/>
              <a:t>Including modal split – important!</a:t>
            </a:r>
          </a:p>
          <a:p>
            <a:r>
              <a:rPr lang="en-GB" dirty="0"/>
              <a:t>Ensuring continuity and accessibility of cycle paths as “additional priority” in rail/road projects</a:t>
            </a:r>
          </a:p>
          <a:p>
            <a:pPr lvl="1"/>
            <a:r>
              <a:rPr lang="en-GB" dirty="0"/>
              <a:t>But: can be interpreted as “pre-existing dedicated cycle paths” only</a:t>
            </a:r>
          </a:p>
          <a:p>
            <a:r>
              <a:rPr lang="en-US" dirty="0"/>
              <a:t>Road safety taking into account the needs of vulnerable users as “additional priority” in road projects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nl-B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52F85C-927A-4D1F-9576-CADD0F64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Pro/opportunities</a:t>
            </a:r>
          </a:p>
        </p:txBody>
      </p:sp>
    </p:spTree>
    <p:extLst>
      <p:ext uri="{BB962C8B-B14F-4D97-AF65-F5344CB8AC3E}">
        <p14:creationId xmlns:p14="http://schemas.microsoft.com/office/powerpoint/2010/main" val="94178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BA6AE8-6411-47B0-984E-AB667BF63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0402"/>
            <a:ext cx="7886700" cy="4108898"/>
          </a:xfrm>
        </p:spPr>
        <p:txBody>
          <a:bodyPr>
            <a:normAutofit/>
          </a:bodyPr>
          <a:lstStyle/>
          <a:p>
            <a:r>
              <a:rPr lang="en-GB" dirty="0"/>
              <a:t>No integration of EuroVelo, the European cycle route network </a:t>
            </a:r>
          </a:p>
          <a:p>
            <a:r>
              <a:rPr lang="en-GB" dirty="0"/>
              <a:t>No systematic exploitation of opportunities for new cycling connections in big infrastructure investments</a:t>
            </a:r>
          </a:p>
          <a:p>
            <a:r>
              <a:rPr lang="en-GB" dirty="0"/>
              <a:t>No connections with active modes outside urban nodes </a:t>
            </a:r>
          </a:p>
          <a:p>
            <a:pPr lvl="1"/>
            <a:r>
              <a:rPr lang="en-GB" dirty="0"/>
              <a:t>Medium-size towns – perfect for riding a bike to the train station!</a:t>
            </a:r>
          </a:p>
          <a:p>
            <a:pPr lvl="1"/>
            <a:r>
              <a:rPr lang="en-GB" dirty="0"/>
              <a:t>42% of cycling fatalities outside built-up areas</a:t>
            </a:r>
          </a:p>
          <a:p>
            <a:r>
              <a:rPr lang="en-GB" dirty="0"/>
              <a:t>Requirement to upgrade TEN-T roads to ~motorway standard</a:t>
            </a:r>
          </a:p>
          <a:p>
            <a:pPr lvl="1"/>
            <a:r>
              <a:rPr lang="en-GB" dirty="0"/>
              <a:t>Increased barrier effect of TEN-T roads</a:t>
            </a:r>
          </a:p>
          <a:p>
            <a:pPr lvl="1"/>
            <a:r>
              <a:rPr lang="en-GB" dirty="0"/>
              <a:t>Stronger than “continuity of cycle paths” or “safety of VRUs”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52F85C-927A-4D1F-9576-CADD0F64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Con/threats</a:t>
            </a:r>
          </a:p>
        </p:txBody>
      </p:sp>
    </p:spTree>
    <p:extLst>
      <p:ext uri="{BB962C8B-B14F-4D97-AF65-F5344CB8AC3E}">
        <p14:creationId xmlns:p14="http://schemas.microsoft.com/office/powerpoint/2010/main" val="200693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25E19-8D45-4F19-ADB7-79618132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0402"/>
            <a:ext cx="7886700" cy="33758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In the promotion of projects of common interest related to railway/road infrastructure, and in addition to the general priorities set out in Articles 12 and 13, attention shall be given to the following: […]</a:t>
            </a:r>
          </a:p>
          <a:p>
            <a:pPr marL="0" indent="0">
              <a:buNone/>
            </a:pPr>
            <a:r>
              <a:rPr lang="en-GB" i="1" dirty="0"/>
              <a:t>when building or upgrading railway/road infrastructure, ensure the continuity and accessibility of pedestrian and cycling paths in order to promote the active modes of transport;</a:t>
            </a:r>
          </a:p>
          <a:p>
            <a:pPr lvl="0"/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Might be interpreted as “existing cycle tracks only”,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no analysis of plans</a:t>
            </a:r>
            <a:r>
              <a:rPr lang="en-GB">
                <a:solidFill>
                  <a:srgbClr val="FF0000"/>
                </a:solidFill>
              </a:rPr>
              <a:t>, potential or needs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In “additional priorities”, not “infrastructure requirements”</a:t>
            </a:r>
          </a:p>
          <a:p>
            <a:r>
              <a:rPr lang="en-GB" dirty="0">
                <a:solidFill>
                  <a:srgbClr val="FF0000"/>
                </a:solidFill>
              </a:rPr>
              <a:t>Paths only (tracks?), not routes/connections</a:t>
            </a:r>
          </a:p>
          <a:p>
            <a:pPr lvl="0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52F85C-927A-4D1F-9576-CADD0F64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Article 18/30. Additional priorities for railway/road infrastructure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356497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93D0DD-B3B1-46AC-A9A1-DA6C9BC39B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AA9FD-6E0A-415F-85B0-12B36902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F3 cycle highway Brussels – Leuven: not covered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80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ground&#10;&#10;Description automatically generated">
            <a:extLst>
              <a:ext uri="{FF2B5EF4-FFF2-40B4-BE49-F238E27FC236}">
                <a16:creationId xmlns:a16="http://schemas.microsoft.com/office/drawing/2014/main" id="{52FBD875-81B4-4D2E-908A-EB1B77E1C0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4000" cy="5142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AA9FD-6E0A-415F-85B0-12B36902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Trips to urban nodes often start in smaller cities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077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25E19-8D45-4F19-ADB7-79618132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0402"/>
            <a:ext cx="7886700" cy="302744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Integrate EuroVelo, the European cycle route network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Address the barrier effect of TEN-T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Create new cycling connections within TEN-T projects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Flesh out the section on urban nodes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https://ecf.com/what-we-do/policy-areas/ten-t-eurovelo-and-cycling</a:t>
            </a:r>
            <a:r>
              <a:rPr lang="en-GB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52F85C-927A-4D1F-9576-CADD0F64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to improve the Commission’s proposal?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8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DB12-2759-4E51-9854-F304E5F22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720402"/>
            <a:ext cx="3556488" cy="3110678"/>
          </a:xfrm>
        </p:spPr>
        <p:txBody>
          <a:bodyPr/>
          <a:lstStyle/>
          <a:p>
            <a:r>
              <a:rPr lang="en-GB" b="1" dirty="0"/>
              <a:t>The</a:t>
            </a:r>
            <a:r>
              <a:rPr lang="en-GB" dirty="0"/>
              <a:t> EU transport policy</a:t>
            </a:r>
          </a:p>
          <a:p>
            <a:r>
              <a:rPr lang="en-GB" dirty="0"/>
              <a:t>Roads, rails, inland waterways, ports, airports…</a:t>
            </a:r>
          </a:p>
          <a:p>
            <a:r>
              <a:rPr lang="en-GB" dirty="0"/>
              <a:t>Most of traffic on TEN-T</a:t>
            </a:r>
            <a:br>
              <a:rPr lang="en-GB" dirty="0"/>
            </a:br>
            <a:r>
              <a:rPr lang="en-GB" dirty="0"/>
              <a:t>is local</a:t>
            </a:r>
          </a:p>
          <a:p>
            <a:r>
              <a:rPr lang="en-GB" dirty="0"/>
              <a:t>TEN-T is also about tourism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F982B-29FD-4D1D-825C-DD16C02A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1150"/>
            <a:ext cx="3688373" cy="994172"/>
          </a:xfrm>
        </p:spPr>
        <p:txBody>
          <a:bodyPr>
            <a:normAutofit fontScale="90000"/>
          </a:bodyPr>
          <a:lstStyle/>
          <a:p>
            <a:r>
              <a:rPr lang="en-GB" dirty="0"/>
              <a:t>Trans-European Transport Network</a:t>
            </a:r>
            <a:endParaRPr lang="nl-BE" dirty="0"/>
          </a:p>
        </p:txBody>
      </p:sp>
      <p:pic>
        <p:nvPicPr>
          <p:cNvPr id="6" name="Picture 4" descr="Expect no less than a sea of emotions at Port of Leixões Cruise Terminal -  News Porto.">
            <a:extLst>
              <a:ext uri="{FF2B5EF4-FFF2-40B4-BE49-F238E27FC236}">
                <a16:creationId xmlns:a16="http://schemas.microsoft.com/office/drawing/2014/main" id="{81F37F80-68A7-465F-8EC2-A1A7D7CCB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8" t="11616" b="24357"/>
          <a:stretch/>
        </p:blipFill>
        <p:spPr bwMode="auto">
          <a:xfrm>
            <a:off x="4572000" y="2571751"/>
            <a:ext cx="4572000" cy="2571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road, car, way&#10;&#10;Description automatically generated">
            <a:extLst>
              <a:ext uri="{FF2B5EF4-FFF2-40B4-BE49-F238E27FC236}">
                <a16:creationId xmlns:a16="http://schemas.microsoft.com/office/drawing/2014/main" id="{AA83609C-2A18-430C-87E3-4D5388A06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1585" cy="25717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8F1DDE-4087-4E58-AA70-A6C0E595EBC0}"/>
              </a:ext>
            </a:extLst>
          </p:cNvPr>
          <p:cNvCxnSpPr/>
          <p:nvPr/>
        </p:nvCxnSpPr>
        <p:spPr>
          <a:xfrm flipV="1">
            <a:off x="4572000" y="2571750"/>
            <a:ext cx="4571585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8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DB12-2759-4E51-9854-F304E5F22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0401"/>
            <a:ext cx="3618035" cy="3625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Every year:</a:t>
            </a:r>
          </a:p>
          <a:p>
            <a:r>
              <a:rPr lang="en-GB" b="1" dirty="0"/>
              <a:t>250 million people</a:t>
            </a:r>
            <a:r>
              <a:rPr lang="en-GB" dirty="0"/>
              <a:t> cycle </a:t>
            </a:r>
            <a:r>
              <a:rPr lang="en-GB" b="1" dirty="0"/>
              <a:t>150 billion km</a:t>
            </a:r>
          </a:p>
          <a:p>
            <a:r>
              <a:rPr lang="en-GB" dirty="0"/>
              <a:t>CO2 savings: </a:t>
            </a:r>
            <a:br>
              <a:rPr lang="en-GB" dirty="0"/>
            </a:br>
            <a:r>
              <a:rPr lang="en-GB" b="1" dirty="0"/>
              <a:t>16 million tonnes</a:t>
            </a:r>
          </a:p>
          <a:p>
            <a:r>
              <a:rPr lang="en-US" b="1" dirty="0"/>
              <a:t>2.3 billion</a:t>
            </a:r>
            <a:r>
              <a:rPr lang="en-US" dirty="0"/>
              <a:t> cycle tourism trips generate </a:t>
            </a:r>
            <a:r>
              <a:rPr lang="en-US" b="1" dirty="0"/>
              <a:t>€44 </a:t>
            </a:r>
            <a:r>
              <a:rPr lang="en-GB" b="1" dirty="0"/>
              <a:t>billion</a:t>
            </a:r>
            <a:endParaRPr lang="en-GB" dirty="0"/>
          </a:p>
          <a:p>
            <a:r>
              <a:rPr lang="en-US" dirty="0"/>
              <a:t>Total benefits: </a:t>
            </a:r>
            <a:r>
              <a:rPr lang="en-US" b="1" dirty="0"/>
              <a:t>€</a:t>
            </a:r>
            <a:r>
              <a:rPr lang="en-GB" b="1" dirty="0"/>
              <a:t>150 billion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F982B-29FD-4D1D-825C-DD16C02A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1150"/>
            <a:ext cx="3618035" cy="994172"/>
          </a:xfrm>
        </p:spPr>
        <p:txBody>
          <a:bodyPr>
            <a:normAutofit fontScale="90000"/>
          </a:bodyPr>
          <a:lstStyle/>
          <a:p>
            <a:r>
              <a:rPr lang="en-GB" dirty="0"/>
              <a:t>Cycling in the EU</a:t>
            </a:r>
            <a:endParaRPr lang="nl-BE" dirty="0"/>
          </a:p>
        </p:txBody>
      </p:sp>
      <p:pic>
        <p:nvPicPr>
          <p:cNvPr id="2050" name="Picture 2" descr="Paris to Become &amp;quot;One of the Most Bike Friendly Cities in the World&amp;quot; By 2026  | ArchDaily">
            <a:extLst>
              <a:ext uri="{FF2B5EF4-FFF2-40B4-BE49-F238E27FC236}">
                <a16:creationId xmlns:a16="http://schemas.microsoft.com/office/drawing/2014/main" id="{C9869082-F0BD-4188-AAA3-55422953D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4572000" y="0"/>
            <a:ext cx="4572000" cy="2571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nube Family Cycling Adventure | Macs Adventure">
            <a:extLst>
              <a:ext uri="{FF2B5EF4-FFF2-40B4-BE49-F238E27FC236}">
                <a16:creationId xmlns:a16="http://schemas.microsoft.com/office/drawing/2014/main" id="{462F9F4C-595B-4C4C-AA2D-65554B34F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5" r="3183"/>
          <a:stretch/>
        </p:blipFill>
        <p:spPr bwMode="auto">
          <a:xfrm>
            <a:off x="4572001" y="2571750"/>
            <a:ext cx="4572000" cy="2571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1BBC26-303F-4C69-8600-378511ADB242}"/>
              </a:ext>
            </a:extLst>
          </p:cNvPr>
          <p:cNvCxnSpPr/>
          <p:nvPr/>
        </p:nvCxnSpPr>
        <p:spPr>
          <a:xfrm flipV="1">
            <a:off x="4572000" y="2571750"/>
            <a:ext cx="4571585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72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F2EBA7-70FA-4700-991A-02A109DB3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0402"/>
            <a:ext cx="7886700" cy="278464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Recital 9:</a:t>
            </a:r>
          </a:p>
          <a:p>
            <a:pPr marL="0" indent="0">
              <a:buNone/>
            </a:pPr>
            <a:r>
              <a:rPr lang="pl-PL" i="1" dirty="0"/>
              <a:t>[...] </a:t>
            </a:r>
            <a:r>
              <a:rPr lang="en-GB" i="1" dirty="0"/>
              <a:t>Where possible, synergies with other policies should be exploited, for instance with tourism aspects </a:t>
            </a:r>
            <a:r>
              <a:rPr lang="en-GB" b="1" i="1" dirty="0"/>
              <a:t>by including on civil engineering structures such as bridges or tunnels bicycle infrastructure for long-distance cycling paths like the EuroVelo routes.</a:t>
            </a:r>
            <a:endParaRPr lang="pl-PL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230701-2E2B-490C-86C6-E577EEC1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Regulation (EU) No 1315/2013</a:t>
            </a:r>
          </a:p>
        </p:txBody>
      </p:sp>
    </p:spTree>
    <p:extLst>
      <p:ext uri="{BB962C8B-B14F-4D97-AF65-F5344CB8AC3E}">
        <p14:creationId xmlns:p14="http://schemas.microsoft.com/office/powerpoint/2010/main" val="385771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305F6E-4CC3-4909-9698-03174315FE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AFD0449-A20F-4754-9DF8-66C506481388}"/>
              </a:ext>
            </a:extLst>
          </p:cNvPr>
          <p:cNvSpPr/>
          <p:nvPr/>
        </p:nvSpPr>
        <p:spPr>
          <a:xfrm rot="1921449">
            <a:off x="4334235" y="2196187"/>
            <a:ext cx="700321" cy="11435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B0C50-C844-44E0-AC39-7B1B7772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Synergies still not exploited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018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outdoor, sky, sign&#10;&#10;Description automatically generated">
            <a:extLst>
              <a:ext uri="{FF2B5EF4-FFF2-40B4-BE49-F238E27FC236}">
                <a16:creationId xmlns:a16="http://schemas.microsoft.com/office/drawing/2014/main" id="{78E13743-5BC1-4FCB-A938-F53BC1ED37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72BE7F-636C-4D17-B028-79BCFA95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TEN-T infrastructure creates barriers for cycling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194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>
            <a:extLst>
              <a:ext uri="{FF2B5EF4-FFF2-40B4-BE49-F238E27FC236}">
                <a16:creationId xmlns:a16="http://schemas.microsoft.com/office/drawing/2014/main" id="{AEF84811-5045-4E8B-AFFB-6AE7E3FB8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r="19454" b="4"/>
          <a:stretch/>
        </p:blipFill>
        <p:spPr bwMode="auto">
          <a:xfrm>
            <a:off x="20" y="10"/>
            <a:ext cx="3002259" cy="25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C3BDA44-E0C4-4189-9DAE-581F11A85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r="16926" b="-4"/>
          <a:stretch/>
        </p:blipFill>
        <p:spPr bwMode="auto">
          <a:xfrm>
            <a:off x="3070859" y="10"/>
            <a:ext cx="3010535" cy="25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E4A1609B-1166-475E-9A18-D858D09B7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10880" b="-1"/>
          <a:stretch/>
        </p:blipFill>
        <p:spPr bwMode="auto">
          <a:xfrm>
            <a:off x="6141720" y="10"/>
            <a:ext cx="3002279" cy="25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3E0D66F-EDA3-4678-BAC7-2EA2F2C04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r="6051" b="4"/>
          <a:stretch/>
        </p:blipFill>
        <p:spPr bwMode="auto">
          <a:xfrm>
            <a:off x="20" y="2601826"/>
            <a:ext cx="3002259" cy="25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68FB7B7-DEFC-409E-9C28-789945C61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r="10006" b="-3"/>
          <a:stretch/>
        </p:blipFill>
        <p:spPr bwMode="auto">
          <a:xfrm>
            <a:off x="3070859" y="2601826"/>
            <a:ext cx="3010535" cy="25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03BE35B-483D-4711-B3D9-E33492CA2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r="21229" b="-2"/>
          <a:stretch/>
        </p:blipFill>
        <p:spPr bwMode="auto">
          <a:xfrm>
            <a:off x="6149974" y="2601826"/>
            <a:ext cx="2994026" cy="25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0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F2EBA7-70FA-4700-991A-02A109DB3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0401"/>
            <a:ext cx="3785087" cy="37923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Include </a:t>
            </a:r>
            <a:r>
              <a:rPr lang="pl-PL" dirty="0"/>
              <a:t>EuroVelo</a:t>
            </a:r>
            <a:r>
              <a:rPr lang="en-GB" dirty="0"/>
              <a:t>, the European cycle route network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Integrate</a:t>
            </a:r>
            <a:r>
              <a:rPr lang="pl-PL" dirty="0"/>
              <a:t> elements of walking and cycling infrastructure in other TEN-T networks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3CB7B69-4E56-4843-8818-0C99E9D5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1150"/>
            <a:ext cx="3941065" cy="994172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improve </a:t>
            </a:r>
            <a:br>
              <a:rPr lang="en-GB" dirty="0"/>
            </a:br>
            <a:r>
              <a:rPr lang="en-GB" dirty="0"/>
              <a:t>the TEN-T?</a:t>
            </a:r>
            <a:endParaRPr lang="nl-BE" dirty="0"/>
          </a:p>
        </p:txBody>
      </p:sp>
      <p:pic>
        <p:nvPicPr>
          <p:cNvPr id="7" name="Content Placeholder 9" descr="Background pattern&#10;&#10;Description automatically generated">
            <a:extLst>
              <a:ext uri="{FF2B5EF4-FFF2-40B4-BE49-F238E27FC236}">
                <a16:creationId xmlns:a16="http://schemas.microsoft.com/office/drawing/2014/main" id="{A153FDD8-9E43-447C-BDBC-4CA0DFCE68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263" y="0"/>
            <a:ext cx="45547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1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A275D5-5352-49D2-902C-42C3193D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3" y="605642"/>
            <a:ext cx="7561164" cy="774764"/>
          </a:xfrm>
        </p:spPr>
        <p:txBody>
          <a:bodyPr>
            <a:normAutofit fontScale="90000"/>
          </a:bodyPr>
          <a:lstStyle/>
          <a:p>
            <a:r>
              <a:rPr lang="en-IE" dirty="0"/>
              <a:t>TEN-T legislative proposal by the Commission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9D312-FDA1-4627-80F4-5E7F138C8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924" y="1296987"/>
            <a:ext cx="5127625" cy="2662691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Aleksander Buczyński</a:t>
            </a:r>
          </a:p>
          <a:p>
            <a:r>
              <a:rPr lang="en-GB" dirty="0"/>
              <a:t>European Cyclists’ Federation</a:t>
            </a:r>
          </a:p>
          <a:p>
            <a:r>
              <a:rPr lang="en-GB" dirty="0">
                <a:hlinkClick r:id="rId3"/>
              </a:rPr>
              <a:t>a.buczynski@ecf.com</a:t>
            </a:r>
            <a:r>
              <a:rPr lang="en-GB" dirty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7273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8CB689BBF064F911E71EFFC1CB2A3" ma:contentTypeVersion="13" ma:contentTypeDescription="Create a new document." ma:contentTypeScope="" ma:versionID="3858b4c0a2009abb6d317c37f65f5eeb">
  <xsd:schema xmlns:xsd="http://www.w3.org/2001/XMLSchema" xmlns:xs="http://www.w3.org/2001/XMLSchema" xmlns:p="http://schemas.microsoft.com/office/2006/metadata/properties" xmlns:ns2="fb7a3a8e-7964-4418-ab96-7edc9afd578f" xmlns:ns3="07e80eab-9d26-4ae7-bd74-003410c928f3" targetNamespace="http://schemas.microsoft.com/office/2006/metadata/properties" ma:root="true" ma:fieldsID="862e075237805341c11d2ba2e9d255ae" ns2:_="" ns3:_="">
    <xsd:import namespace="fb7a3a8e-7964-4418-ab96-7edc9afd578f"/>
    <xsd:import namespace="07e80eab-9d26-4ae7-bd74-003410c928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a3a8e-7964-4418-ab96-7edc9afd5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0eab-9d26-4ae7-bd74-003410c928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3A768E-402E-4F32-BAFD-CFC4966531C5}"/>
</file>

<file path=customXml/itemProps2.xml><?xml version="1.0" encoding="utf-8"?>
<ds:datastoreItem xmlns:ds="http://schemas.openxmlformats.org/officeDocument/2006/customXml" ds:itemID="{CDB3F5BC-7A6C-4295-AE05-5F0FB81C1224}"/>
</file>

<file path=customXml/itemProps3.xml><?xml version="1.0" encoding="utf-8"?>
<ds:datastoreItem xmlns:ds="http://schemas.openxmlformats.org/officeDocument/2006/customXml" ds:itemID="{D9187828-7130-4C3F-A9A9-FB413CF335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662</Words>
  <Application>Microsoft Office PowerPoint</Application>
  <PresentationFormat>On-screen Show (16:9)</PresentationFormat>
  <Paragraphs>86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TEN-T and cycling</vt:lpstr>
      <vt:lpstr>Trans-European Transport Network</vt:lpstr>
      <vt:lpstr>Cycling in the EU</vt:lpstr>
      <vt:lpstr>Regulation (EU) No 1315/2013</vt:lpstr>
      <vt:lpstr>Synergies still not exploited</vt:lpstr>
      <vt:lpstr>TEN-T infrastructure creates barriers for cycling</vt:lpstr>
      <vt:lpstr>PowerPoint Presentation</vt:lpstr>
      <vt:lpstr>How to improve  the TEN-T?</vt:lpstr>
      <vt:lpstr>TEN-T legislative proposal by the Commission</vt:lpstr>
      <vt:lpstr>Pro/opportunities</vt:lpstr>
      <vt:lpstr>Con/threats</vt:lpstr>
      <vt:lpstr>Article 18/30. Additional priorities for railway/road infrastructure development</vt:lpstr>
      <vt:lpstr>F3 cycle highway Brussels – Leuven: not covered</vt:lpstr>
      <vt:lpstr>Trips to urban nodes often start in smaller cities</vt:lpstr>
      <vt:lpstr>How to improve the Commission’s proposal?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Mareks Krisjanis</dc:creator>
  <cp:lastModifiedBy>Aleksander Buczyński | ECF</cp:lastModifiedBy>
  <cp:revision>230</cp:revision>
  <dcterms:created xsi:type="dcterms:W3CDTF">2017-12-12T12:58:57Z</dcterms:created>
  <dcterms:modified xsi:type="dcterms:W3CDTF">2022-02-25T15:20:05Z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0x01010099E8CB689BBF064F911E71EFFC1CB2A3</vt:lpwstr>
  </property>
</Properties>
</file>