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handoutMasterIdLst>
    <p:handoutMasterId r:id="rId16"/>
  </p:handoutMasterIdLst>
  <p:sldIdLst>
    <p:sldId id="384" r:id="rId5"/>
    <p:sldId id="365" r:id="rId6"/>
    <p:sldId id="390" r:id="rId7"/>
    <p:sldId id="391" r:id="rId8"/>
    <p:sldId id="402" r:id="rId9"/>
    <p:sldId id="403" r:id="rId10"/>
    <p:sldId id="392" r:id="rId11"/>
    <p:sldId id="393" r:id="rId12"/>
    <p:sldId id="394" r:id="rId13"/>
    <p:sldId id="398" r:id="rId14"/>
    <p:sldId id="271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6B4"/>
    <a:srgbClr val="7F6000"/>
    <a:srgbClr val="245BA7"/>
    <a:srgbClr val="00AF3D"/>
    <a:srgbClr val="E51935"/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A8D0F-380A-4A32-8362-AA6741EB929E}" v="1" dt="2022-02-17T08:31:29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42" autoAdjust="0"/>
    <p:restoredTop sz="94660"/>
  </p:normalViewPr>
  <p:slideViewPr>
    <p:cSldViewPr>
      <p:cViewPr varScale="1">
        <p:scale>
          <a:sx n="79" d="100"/>
          <a:sy n="79" d="100"/>
        </p:scale>
        <p:origin x="133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52" y="6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5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000"/>
            <a:ext cx="9144000" cy="3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8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81038"/>
            <a:ext cx="8489950" cy="972741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31208"/>
            <a:ext cx="8489950" cy="2593181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3BD291-2055-49BC-A374-B8FDCF2F7E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4752975"/>
            <a:ext cx="1008062" cy="35718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7B63C034-188F-4B43-8D0D-FD28514208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4965-E039-6B41-9801-F9545D543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19374" y="0"/>
            <a:ext cx="6724626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0000" y="4287483"/>
            <a:ext cx="1403832" cy="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7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.anciaes@ucl.ac.uk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87615CF-5063-E344-8758-4C904D8CBEBC}"/>
              </a:ext>
            </a:extLst>
          </p:cNvPr>
          <p:cNvSpPr txBox="1">
            <a:spLocks/>
          </p:cNvSpPr>
          <p:nvPr/>
        </p:nvSpPr>
        <p:spPr>
          <a:xfrm>
            <a:off x="270000" y="2499742"/>
            <a:ext cx="2501800" cy="5040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Paulo Anciaes</a:t>
            </a:r>
          </a:p>
          <a:p>
            <a:pPr>
              <a:spcBef>
                <a:spcPts val="600"/>
              </a:spcBef>
            </a:pPr>
            <a:r>
              <a:rPr lang="en-US" sz="12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UCL (University College London)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CA44C6-F2E7-E54C-9695-E70E4606ECAD}"/>
              </a:ext>
            </a:extLst>
          </p:cNvPr>
          <p:cNvSpPr txBox="1">
            <a:spLocks/>
          </p:cNvSpPr>
          <p:nvPr/>
        </p:nvSpPr>
        <p:spPr>
          <a:xfrm>
            <a:off x="270000" y="555526"/>
            <a:ext cx="2501800" cy="171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dirty="0">
                <a:latin typeface="+mj-lt"/>
                <a:ea typeface="Arial" charset="0"/>
                <a:cs typeface="Arial" charset="0"/>
              </a:rPr>
              <a:t>Challenges facing city streets</a:t>
            </a:r>
          </a:p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endParaRPr lang="en-GB" sz="2200" b="1" dirty="0">
              <a:latin typeface="+mj-lt"/>
              <a:ea typeface="Arial" charset="0"/>
              <a:cs typeface="Arial" charset="0"/>
            </a:endParaRPr>
          </a:p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b="1" dirty="0">
                <a:latin typeface="+mj-lt"/>
                <a:ea typeface="Arial" charset="0"/>
                <a:cs typeface="Arial" charset="0"/>
              </a:rPr>
              <a:t>..and how MORE addresses them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7615CF-5063-E344-8758-4C904D8CBEBC}"/>
              </a:ext>
            </a:extLst>
          </p:cNvPr>
          <p:cNvSpPr txBox="1">
            <a:spLocks/>
          </p:cNvSpPr>
          <p:nvPr/>
        </p:nvSpPr>
        <p:spPr>
          <a:xfrm>
            <a:off x="270000" y="3291830"/>
            <a:ext cx="2643939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500"/>
              </a:spcAft>
            </a:pPr>
            <a:r>
              <a:rPr lang="en-US" sz="1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Better streets for better cities</a:t>
            </a:r>
          </a:p>
          <a:p>
            <a:pPr>
              <a:spcAft>
                <a:spcPts val="200"/>
              </a:spcAft>
            </a:pPr>
            <a:r>
              <a:rPr lang="en-US" sz="1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Brussels, 17-02-2022</a:t>
            </a:r>
          </a:p>
        </p:txBody>
      </p:sp>
    </p:spTree>
    <p:extLst>
      <p:ext uri="{BB962C8B-B14F-4D97-AF65-F5344CB8AC3E}">
        <p14:creationId xmlns:p14="http://schemas.microsoft.com/office/powerpoint/2010/main" val="6321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080AE36-6764-4EB6-962A-8AB345D4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80946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Considers all street 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uses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(movement and place)</a:t>
            </a:r>
          </a:p>
          <a:p>
            <a:pPr marL="1822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Improves modelling of 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conflicts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between street uses</a:t>
            </a:r>
          </a:p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000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Considers (and where possible, measures) </a:t>
            </a:r>
            <a:r>
              <a:rPr lang="en-GB" b="1" dirty="0">
                <a:latin typeface="+mj-lt"/>
                <a:ea typeface="Calibri" pitchFamily="34" charset="0"/>
                <a:cs typeface="Times New Roman" pitchFamily="18" charset="0"/>
              </a:rPr>
              <a:t>wider aspects</a:t>
            </a: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 of street space allocation</a:t>
            </a:r>
          </a:p>
          <a:p>
            <a:pPr marL="182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000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Explores new 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technical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solutions</a:t>
            </a:r>
          </a:p>
          <a:p>
            <a:pPr marL="182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000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Integrates </a:t>
            </a:r>
            <a:r>
              <a:rPr lang="en-GB" b="1" dirty="0">
                <a:latin typeface="+mj-lt"/>
                <a:ea typeface="Calibri" pitchFamily="34" charset="0"/>
                <a:cs typeface="Times New Roman" pitchFamily="18" charset="0"/>
              </a:rPr>
              <a:t>stakeholder engagement</a:t>
            </a: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 in the street space allocation process</a:t>
            </a:r>
          </a:p>
          <a:p>
            <a:pPr marL="182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000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Makes 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political priorities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explicit in the option generation/appraisal stages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D0DEA-010D-4BBF-8E9A-A7E147A0F6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3779"/>
            <a:ext cx="1403832" cy="457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9A815-CEE2-473A-B16A-98385CE66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597" y="267494"/>
            <a:ext cx="751507" cy="4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B58039F-505A-6849-87DC-E6F353006519}"/>
              </a:ext>
            </a:extLst>
          </p:cNvPr>
          <p:cNvSpPr txBox="1">
            <a:spLocks/>
          </p:cNvSpPr>
          <p:nvPr/>
        </p:nvSpPr>
        <p:spPr>
          <a:xfrm>
            <a:off x="251520" y="660633"/>
            <a:ext cx="3744416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Thank you for your attention!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73DC73-E011-4099-B9AF-FFF5E08353B5}"/>
              </a:ext>
            </a:extLst>
          </p:cNvPr>
          <p:cNvGrpSpPr/>
          <p:nvPr/>
        </p:nvGrpSpPr>
        <p:grpSpPr>
          <a:xfrm>
            <a:off x="415342" y="4182779"/>
            <a:ext cx="2628626" cy="646330"/>
            <a:chOff x="415342" y="4182779"/>
            <a:chExt cx="2628626" cy="64633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3F11FF-3F14-46A2-B6F4-9B4420FC09A4}"/>
                </a:ext>
              </a:extLst>
            </p:cNvPr>
            <p:cNvGrpSpPr/>
            <p:nvPr/>
          </p:nvGrpSpPr>
          <p:grpSpPr>
            <a:xfrm>
              <a:off x="482778" y="4182779"/>
              <a:ext cx="502571" cy="340054"/>
              <a:chOff x="482778" y="4182779"/>
              <a:chExt cx="502571" cy="34005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315FA2-F8F8-45CD-9217-00C2C65526EF}"/>
                  </a:ext>
                </a:extLst>
              </p:cNvPr>
              <p:cNvSpPr/>
              <p:nvPr/>
            </p:nvSpPr>
            <p:spPr>
              <a:xfrm>
                <a:off x="482778" y="4182779"/>
                <a:ext cx="502571" cy="34005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6B277C0-C94C-4D44-B8C2-FA9C221CB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09" y="4198148"/>
                <a:ext cx="468308" cy="309317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ED2493-7E09-4540-AF45-315C75A465A5}"/>
                </a:ext>
              </a:extLst>
            </p:cNvPr>
            <p:cNvSpPr/>
            <p:nvPr/>
          </p:nvSpPr>
          <p:spPr>
            <a:xfrm>
              <a:off x="983098" y="4182779"/>
              <a:ext cx="2060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This project has received funding from the European Union’s Horizon 2020 research and innovation programme under grant agreement </a:t>
              </a:r>
              <a:r>
                <a:rPr kumimoji="0" lang="en-GB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No 769276.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4D9EFA-55C5-4595-8C6C-82A361C34157}"/>
                </a:ext>
              </a:extLst>
            </p:cNvPr>
            <p:cNvSpPr/>
            <p:nvPr/>
          </p:nvSpPr>
          <p:spPr>
            <a:xfrm>
              <a:off x="415342" y="4552110"/>
              <a:ext cx="26286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This document reflects only the author's view and that the Agency is not responsible for any use that may be made of the information it contains.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520" y="3160692"/>
            <a:ext cx="20882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i="1" dirty="0">
                <a:cs typeface="Times New Roman" panose="02020603050405020304" pitchFamily="18" charset="0"/>
                <a:hlinkClick r:id="rId5"/>
              </a:rPr>
              <a:t>p.anciaes@ucl.ac.uk</a:t>
            </a:r>
            <a:endParaRPr lang="pt-PT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835696" y="68020"/>
            <a:ext cx="49685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City streets have a variety of 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79512" y="1159460"/>
            <a:ext cx="223224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>
                <a:latin typeface="+mj-lt"/>
                <a:ea typeface="MS Mincho" pitchFamily="49" charset="-128"/>
                <a:cs typeface="Calibri" pitchFamily="34" charset="0"/>
              </a:rPr>
              <a:t> Movement of people (walking, cycling, or by car, bus, taxi, motorcycle, tram)</a:t>
            </a:r>
          </a:p>
          <a:p>
            <a:endParaRPr lang="en-GB" dirty="0">
              <a:latin typeface="+mj-lt"/>
              <a:ea typeface="MS Mincho" pitchFamily="49" charset="-128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latin typeface="+mj-lt"/>
                <a:ea typeface="MS Mincho" pitchFamily="49" charset="-128"/>
                <a:cs typeface="Calibri" pitchFamily="34" charset="0"/>
              </a:rPr>
              <a:t>Movement of goods (by vans, trucks, or cargo cycles)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6732240" y="1203598"/>
            <a:ext cx="216024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>
                <a:latin typeface="+mj-lt"/>
                <a:ea typeface="MS Mincho" pitchFamily="49" charset="-128"/>
                <a:cs typeface="Calibri" pitchFamily="34" charset="0"/>
              </a:rPr>
              <a:t> Parking, loading, pick-up/drop-off</a:t>
            </a:r>
          </a:p>
          <a:p>
            <a:endParaRPr lang="en-GB" dirty="0">
              <a:latin typeface="+mj-lt"/>
              <a:ea typeface="MS Mincho" pitchFamily="49" charset="-128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latin typeface="+mj-lt"/>
                <a:ea typeface="MS Mincho" pitchFamily="49" charset="-128"/>
                <a:cs typeface="Calibri" pitchFamily="34" charset="0"/>
              </a:rPr>
              <a:t> Waiting for buses or taxis</a:t>
            </a:r>
          </a:p>
          <a:p>
            <a:endParaRPr lang="en-GB" dirty="0">
              <a:latin typeface="+mj-lt"/>
              <a:ea typeface="MS Mincho" pitchFamily="49" charset="-128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latin typeface="+mj-lt"/>
                <a:ea typeface="MS Mincho" pitchFamily="49" charset="-128"/>
                <a:cs typeface="Calibri" pitchFamily="34" charset="0"/>
              </a:rPr>
              <a:t> Outdoor activities (window shopping, strolling, socializing, sitting)</a:t>
            </a:r>
          </a:p>
        </p:txBody>
      </p:sp>
      <p:pic>
        <p:nvPicPr>
          <p:cNvPr id="5" name="Picture 4" descr="A crowd of people at a street market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31590"/>
            <a:ext cx="4032448" cy="309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611560" y="699542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Movement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7164288" y="699542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/>
              <a:t>Place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187624" y="51470"/>
            <a:ext cx="705678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Demands on scarce space generates conflicts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440" y="2859782"/>
            <a:ext cx="288473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440" y="555526"/>
            <a:ext cx="28776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808" y="2859782"/>
            <a:ext cx="28776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8808" y="555526"/>
            <a:ext cx="2895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79512" y="1236117"/>
            <a:ext cx="15841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‘old’ conflicts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79512" y="3540373"/>
            <a:ext cx="144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new conflicts</a:t>
            </a:r>
          </a:p>
        </p:txBody>
      </p:sp>
    </p:spTree>
    <p:extLst>
      <p:ext uri="{BB962C8B-B14F-4D97-AF65-F5344CB8AC3E}">
        <p14:creationId xmlns:p14="http://schemas.microsoft.com/office/powerpoint/2010/main" val="9692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627784" y="51470"/>
            <a:ext cx="417646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Addressing economic aspects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4"/>
            <a:ext cx="2880360" cy="2163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9782"/>
            <a:ext cx="2880360" cy="2157153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95936" y="1064806"/>
            <a:ext cx="4392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Increasing accessibility of customers and freight vehicles to stores and p</a:t>
            </a: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roviding good pedestrian infrastructure and places to rest..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..p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romotes the </a:t>
            </a: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local economy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and can counter the tendency for the decline of physical stores in commercial streets. </a:t>
            </a:r>
          </a:p>
        </p:txBody>
      </p:sp>
    </p:spTree>
    <p:extLst>
      <p:ext uri="{BB962C8B-B14F-4D97-AF65-F5344CB8AC3E}">
        <p14:creationId xmlns:p14="http://schemas.microsoft.com/office/powerpoint/2010/main" val="139525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4"/>
            <a:ext cx="2880360" cy="2163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6635"/>
            <a:ext cx="2874126" cy="2163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843808" y="51471"/>
            <a:ext cx="36724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Addressing social aspects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5936" y="1845861"/>
            <a:ext cx="410445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6400" lvl="8" indent="176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Social interaction and social cohesion</a:t>
            </a:r>
          </a:p>
          <a:p>
            <a:pPr marL="176400" lvl="8" indent="176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Personal security</a:t>
            </a:r>
          </a:p>
          <a:p>
            <a:pPr marL="176400" lvl="8" indent="176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Community severance</a:t>
            </a:r>
          </a:p>
          <a:p>
            <a:pPr marL="176400" marR="0" lvl="0" indent="17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Physical activity</a:t>
            </a:r>
          </a:p>
          <a:p>
            <a:pPr marL="176400" marR="0" lvl="0" indent="17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Stress</a:t>
            </a:r>
          </a:p>
          <a:p>
            <a:pPr marL="176400" indent="176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Traffic safety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64FA837-B4D9-4EA7-93B3-837A000F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825870"/>
            <a:ext cx="4392488" cy="7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Achieving a more sustainable modal split (fewer cars, more active modes) and providing good-quality places </a:t>
            </a: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improves:</a:t>
            </a:r>
          </a:p>
        </p:txBody>
      </p:sp>
    </p:spTree>
    <p:extLst>
      <p:ext uri="{BB962C8B-B14F-4D97-AF65-F5344CB8AC3E}">
        <p14:creationId xmlns:p14="http://schemas.microsoft.com/office/powerpoint/2010/main" val="27477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051720" y="51471"/>
            <a:ext cx="5256584" cy="43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700" b="1" dirty="0">
                <a:solidFill>
                  <a:srgbClr val="004359"/>
                </a:solidFill>
              </a:rPr>
              <a:t>Addressing environmental aspects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4"/>
            <a:ext cx="2880360" cy="21633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79" y="2838797"/>
            <a:ext cx="2905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70602" y="1834827"/>
            <a:ext cx="39604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Noise and air pollution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GB" dirty="0">
                <a:latin typeface="+mj-lt"/>
                <a:cs typeface="Times New Roman" pitchFamily="18" charset="0"/>
              </a:rPr>
              <a:t> V</a:t>
            </a: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isual environment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Soil and water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Local climate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Energy consumption and CO</a:t>
            </a:r>
            <a:r>
              <a:rPr kumimoji="0" lang="en-GB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emissions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707351F-DADE-4F4A-A2DC-07BDEA916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788098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Achieving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 more sustainable modal split (fewer cars, more active modes) and providing </a:t>
            </a:r>
            <a:r>
              <a:rPr lang="en-GB" dirty="0">
                <a:latin typeface="+mj-lt"/>
                <a:ea typeface="Calibri" pitchFamily="34" charset="0"/>
                <a:cs typeface="Times New Roman" pitchFamily="18" charset="0"/>
              </a:rPr>
              <a:t>green areas improves:</a:t>
            </a:r>
          </a:p>
        </p:txBody>
      </p:sp>
    </p:spTree>
    <p:extLst>
      <p:ext uri="{BB962C8B-B14F-4D97-AF65-F5344CB8AC3E}">
        <p14:creationId xmlns:p14="http://schemas.microsoft.com/office/powerpoint/2010/main" val="17059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339752" y="51470"/>
            <a:ext cx="4248472" cy="43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  <a:latin typeface="+mj-lt"/>
              </a:rPr>
              <a:t>Dealing with contested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1403648" y="483518"/>
            <a:ext cx="1872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latin typeface="+mj-lt"/>
              </a:rPr>
              <a:t>A technical issue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6084168" y="483518"/>
            <a:ext cx="1656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latin typeface="+mj-lt"/>
              </a:rPr>
              <a:t>A political issue</a:t>
            </a:r>
          </a:p>
        </p:txBody>
      </p:sp>
      <p:pic>
        <p:nvPicPr>
          <p:cNvPr id="9" name="Picture 8" descr="A picture containing building, outdoor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4719"/>
            <a:ext cx="2880000" cy="2145558"/>
          </a:xfrm>
          <a:prstGeom prst="rect">
            <a:avLst/>
          </a:prstGeom>
        </p:spPr>
      </p:pic>
      <p:pic>
        <p:nvPicPr>
          <p:cNvPr id="10" name="Picture 9" descr="A picture containing text, indoor, table&#10;&#10;Description automatically generated"/>
          <p:cNvPicPr/>
          <p:nvPr/>
        </p:nvPicPr>
        <p:blipFill rotWithShape="1">
          <a:blip r:embed="rId3" cstate="print"/>
          <a:srcRect t="5684" b="14989"/>
          <a:stretch/>
        </p:blipFill>
        <p:spPr bwMode="auto">
          <a:xfrm>
            <a:off x="5364088" y="844719"/>
            <a:ext cx="288032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4056" y="3147814"/>
            <a:ext cx="377991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+mj-lt"/>
              </a:rPr>
              <a:t>Solutions have been designed to optimize movement (e.g. adaptive traffic signals, self-healing materials, dynamic allocation of space)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44008" y="3152456"/>
            <a:ext cx="435597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6400" marR="0" lvl="0" indent="-176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Solving conflicts requires dialoguing with a wide range of stakeholders</a:t>
            </a:r>
          </a:p>
          <a:p>
            <a:pPr marL="176400" marR="0" lvl="0" indent="-17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Responsibility for solving conflicts is fragmented across planning and delivery agencies</a:t>
            </a:r>
          </a:p>
          <a:p>
            <a:pPr marL="176400" marR="0" lvl="0" indent="-17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Many technical solutions rely on gathering information about street use, possibly infringing on the individuals’ privacy.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1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411760" y="-3988"/>
            <a:ext cx="403244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Changing political priorities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45161"/>
              </p:ext>
            </p:extLst>
          </p:nvPr>
        </p:nvGraphicFramePr>
        <p:xfrm>
          <a:off x="683568" y="483518"/>
          <a:ext cx="8064896" cy="457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004">
                  <a:extLst>
                    <a:ext uri="{9D8B030D-6E8A-4147-A177-3AD203B41FA5}">
                      <a16:colId xmlns:a16="http://schemas.microsoft.com/office/drawing/2014/main" val="1719266962"/>
                    </a:ext>
                  </a:extLst>
                </a:gridCol>
                <a:gridCol w="5726892">
                  <a:extLst>
                    <a:ext uri="{9D8B030D-6E8A-4147-A177-3AD203B41FA5}">
                      <a16:colId xmlns:a16="http://schemas.microsoft.com/office/drawing/2014/main" val="41976716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(car-oriented city)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Car use</a:t>
                      </a:r>
                      <a:r>
                        <a:rPr lang="en-GB" sz="1600" dirty="0">
                          <a:effectLst/>
                        </a:rPr>
                        <a:t>: increasing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Political priority</a:t>
                      </a:r>
                      <a:r>
                        <a:rPr lang="en-GB" sz="1600" dirty="0">
                          <a:effectLst/>
                        </a:rPr>
                        <a:t>: car mobility.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Interventions</a:t>
                      </a:r>
                      <a:r>
                        <a:rPr lang="en-GB" sz="1600" dirty="0">
                          <a:effectLst/>
                        </a:rPr>
                        <a:t>: new roads and car parking, segregation of modes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805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en-GB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(sustainable mobility city)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Car use</a:t>
                      </a:r>
                      <a:r>
                        <a:rPr lang="en-GB" sz="1600" dirty="0">
                          <a:effectLst/>
                        </a:rPr>
                        <a:t>: levelling out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Political priority</a:t>
                      </a:r>
                      <a:r>
                        <a:rPr lang="en-GB" sz="1600" dirty="0">
                          <a:effectLst/>
                        </a:rPr>
                        <a:t>: public transport and non-motorised modes.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Interventions</a:t>
                      </a:r>
                      <a:r>
                        <a:rPr lang="en-GB" sz="1600" dirty="0">
                          <a:effectLst/>
                        </a:rPr>
                        <a:t>: improving public transport and walking and cycling infrastructure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536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 (city of places)</a:t>
                      </a:r>
                    </a:p>
                  </a:txBody>
                  <a:tcPr marL="53696" marR="536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Car use</a:t>
                      </a:r>
                      <a:r>
                        <a:rPr lang="en-GB" sz="1600" dirty="0">
                          <a:effectLst/>
                        </a:rPr>
                        <a:t>: declining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Political priority</a:t>
                      </a:r>
                      <a:r>
                        <a:rPr lang="en-GB" sz="1600" dirty="0">
                          <a:effectLst/>
                        </a:rPr>
                        <a:t>: place-making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600" i="1" dirty="0">
                          <a:effectLst/>
                        </a:rPr>
                        <a:t>Interventions</a:t>
                      </a:r>
                      <a:r>
                        <a:rPr lang="en-GB" sz="1600" dirty="0">
                          <a:effectLst/>
                        </a:rPr>
                        <a:t>: improving the quality of streets and public spaces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6" marR="536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90000"/>
                  </a:ext>
                </a:extLst>
              </a:tr>
            </a:tbl>
          </a:graphicData>
        </a:graphic>
      </p:graphicFrame>
      <p:pic>
        <p:nvPicPr>
          <p:cNvPr id="1025" name="Picture 1" descr="UG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0" y="3525301"/>
            <a:ext cx="1908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M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518"/>
            <a:ext cx="190883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05_IMG_36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9" y="1995526"/>
            <a:ext cx="190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7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s parked in front of a building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7534"/>
            <a:ext cx="2789555" cy="209232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7534"/>
            <a:ext cx="278955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90C23-CE50-4776-80DD-6E1277D063DA}"/>
              </a:ext>
            </a:extLst>
          </p:cNvPr>
          <p:cNvSpPr txBox="1"/>
          <p:nvPr/>
        </p:nvSpPr>
        <p:spPr>
          <a:xfrm>
            <a:off x="2627784" y="51470"/>
            <a:ext cx="36004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b="1" dirty="0">
                <a:solidFill>
                  <a:srgbClr val="004359"/>
                </a:solidFill>
              </a:rPr>
              <a:t>COVID-19 and roadspace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2931790"/>
            <a:ext cx="8136904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COVID-19 crisis accelerated trends:</a:t>
            </a:r>
          </a:p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Shift of activities from the physical to the online world</a:t>
            </a:r>
          </a:p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of active modes and green areas, as health-promoting activities</a:t>
            </a:r>
          </a:p>
          <a:p>
            <a:pPr marL="3600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Political priorities to active modes and place activities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success of measures applied during this period demonstrates their benefits for society and paves the way for further similar measures in the future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A78A4-4F99-42CE-9483-793C50F19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9D61B5-CC6A-4BC1-9D20-7F73A6C7D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a3a8e-7964-4418-ab96-7edc9afd578f"/>
    <ds:schemaRef ds:uri="07e80eab-9d26-4ae7-bd74-003410c92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5FB40-C277-46DC-B23A-E43F86CFE2B5}">
  <ds:schemaRefs>
    <ds:schemaRef ds:uri="http://schemas.microsoft.com/office/infopath/2007/PartnerControls"/>
    <ds:schemaRef ds:uri="http://purl.org/dc/terms/"/>
    <ds:schemaRef ds:uri="http://purl.org/dc/elements/1.1/"/>
    <ds:schemaRef ds:uri="fb7a3a8e-7964-4418-ab96-7edc9afd578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07e80eab-9d26-4ae7-bd74-003410c928f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570</Words>
  <Application>Microsoft Office PowerPoint</Application>
  <PresentationFormat>On-screen Show (16:9)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 Civil, Environmental and Geomatic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Anciaes</dc:creator>
  <cp:lastModifiedBy>Karen Vancluysen</cp:lastModifiedBy>
  <cp:revision>175</cp:revision>
  <cp:lastPrinted>2022-02-17T08:31:30Z</cp:lastPrinted>
  <dcterms:created xsi:type="dcterms:W3CDTF">2019-06-01T14:13:02Z</dcterms:created>
  <dcterms:modified xsi:type="dcterms:W3CDTF">2022-02-17T08:31:38Z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</Properties>
</file>