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omments/comment1.xml" ContentType="application/vnd.openxmlformats-officedocument.presentationml.comment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713" r:id="rId2"/>
    <p:sldMasterId id="2147483726" r:id="rId3"/>
    <p:sldMasterId id="2147483739" r:id="rId4"/>
  </p:sldMasterIdLst>
  <p:notesMasterIdLst>
    <p:notesMasterId r:id="rId22"/>
  </p:notesMasterIdLst>
  <p:sldIdLst>
    <p:sldId id="256" r:id="rId5"/>
    <p:sldId id="289" r:id="rId6"/>
    <p:sldId id="319" r:id="rId7"/>
    <p:sldId id="326" r:id="rId8"/>
    <p:sldId id="328" r:id="rId9"/>
    <p:sldId id="329" r:id="rId10"/>
    <p:sldId id="320" r:id="rId11"/>
    <p:sldId id="335" r:id="rId12"/>
    <p:sldId id="334" r:id="rId13"/>
    <p:sldId id="322" r:id="rId14"/>
    <p:sldId id="336" r:id="rId15"/>
    <p:sldId id="323" r:id="rId16"/>
    <p:sldId id="330" r:id="rId17"/>
    <p:sldId id="331" r:id="rId18"/>
    <p:sldId id="337" r:id="rId19"/>
    <p:sldId id="333" r:id="rId20"/>
    <p:sldId id="268" r:id="rId21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 Morrison" initials="RM" lastIdx="11" clrIdx="0">
    <p:extLst>
      <p:ext uri="{19B8F6BF-5375-455C-9EA6-DF929625EA0E}">
        <p15:presenceInfo xmlns:p15="http://schemas.microsoft.com/office/powerpoint/2012/main" userId="S-1-5-21-1386318042-3505876431-3080621240-1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8" autoAdjust="0"/>
    <p:restoredTop sz="81455" autoAdjust="0"/>
  </p:normalViewPr>
  <p:slideViewPr>
    <p:cSldViewPr snapToGrid="0">
      <p:cViewPr varScale="1">
        <p:scale>
          <a:sx n="128" d="100"/>
          <a:sy n="128" d="100"/>
        </p:scale>
        <p:origin x="1044" y="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2T09:00:10.017" idx="11">
    <p:pos x="10" y="10"/>
    <p:text>Add road markings sshot</p:text>
    <p:extLst>
      <p:ext uri="{C676402C-5697-4E1C-873F-D02D1690AC5C}">
        <p15:threadingInfo xmlns:p15="http://schemas.microsoft.com/office/powerpoint/2012/main" timeZoneBias="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54772-4110-408D-B172-7E9C99909120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DEBEF-12A5-4E69-86D9-89A29AC09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00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23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…then converted into accurate road markings where further detail can be added such as direction arrows and text.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Block and markings designs can be published to Traffweb for design feedback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24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Blocks provide an excellent overview of road use at high levels..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80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level showing marking</a:t>
            </a:r>
            <a:r>
              <a:rPr lang="en-US" baseline="0" dirty="0" smtClean="0"/>
              <a:t> details: click to complete survey on design:</a:t>
            </a:r>
          </a:p>
          <a:p>
            <a:r>
              <a:rPr lang="en-US" baseline="0" dirty="0" smtClean="0"/>
              <a:t>Feedback can be used to further refine the designs in </a:t>
            </a:r>
            <a:r>
              <a:rPr lang="en-US" baseline="0" dirty="0" err="1" smtClean="0"/>
              <a:t>Linemap</a:t>
            </a:r>
            <a:r>
              <a:rPr lang="en-US" baseline="0" dirty="0" smtClean="0"/>
              <a:t> and republish or aid in deciding whether to go forward with the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4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Tuesdsay</a:t>
            </a:r>
            <a:r>
              <a:rPr lang="en-US" sz="1200" dirty="0" smtClean="0"/>
              <a:t> 22 February, 11:00 – 13:00 CET: </a:t>
            </a:r>
            <a:r>
              <a:rPr lang="en-US" sz="1200" b="1" dirty="0" smtClean="0"/>
              <a:t>An introduction to the MORE tools for road space reallocation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19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Traffweb and </a:t>
            </a:r>
            <a:r>
              <a:rPr lang="en-US" dirty="0" err="1" smtClean="0"/>
              <a:t>Linemap</a:t>
            </a:r>
            <a:r>
              <a:rPr lang="en-US" dirty="0" smtClean="0"/>
              <a:t> work together-</a:t>
            </a:r>
            <a:r>
              <a:rPr lang="en-US" baseline="0" dirty="0" smtClean="0"/>
              <a:t> LineMap for Designers Traffweb for Public Stakeholders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00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 issues from stakeholders</a:t>
            </a:r>
            <a:r>
              <a:rPr lang="en-US" baseline="0" dirty="0" smtClean="0"/>
              <a:t> in the area of interest using a base map: Map tools for navigation and legend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2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Secure area provides designers with a dashboard of results</a:t>
            </a:r>
            <a:r>
              <a:rPr lang="en-US" baseline="0" dirty="0" smtClean="0"/>
              <a:t> and</a:t>
            </a:r>
            <a:r>
              <a:rPr lang="en-US" dirty="0" smtClean="0"/>
              <a:t> downloadable reports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4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Process: stakeholders invited to design workshop: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Briefing on current conditions – traffic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issues,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 - depending on size of group and area of interest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divided into smaller groups looking at specific sections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52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Workshop in action: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Fixed conditions and space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taken into consideration – building lines, or prohibited areas for parking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then produce Designs for remaining space using blocks and acetates,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A22A-7AB5-40FE-9334-325E18CC7BE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93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Once agreement has been reached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design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fixed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stickers and annotations.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LineMap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produce digital rep of design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A22A-7AB5-40FE-9334-325E18CC7BE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8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65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Explorer – library of Road Markings  and Interactive map. Designs can be created as blocks matching the Street Layout Toolkit…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DEBEF-12A5-4E69-86D9-89A29AC0920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58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13820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23486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154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13820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23486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415440" y="1025640"/>
            <a:ext cx="2858760" cy="911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37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415440" y="605520"/>
            <a:ext cx="5296680" cy="359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15440" y="1025640"/>
            <a:ext cx="2858760" cy="911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13820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23486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154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13820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23486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3263504"/>
          </a:xfrm>
        </p:spPr>
        <p:txBody>
          <a:bodyPr/>
          <a:lstStyle>
            <a:lvl1pPr>
              <a:buClr>
                <a:srgbClr val="245BA7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245BA7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245BA7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245BA7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245BA7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1FD4C7-F74E-AB42-9298-81A26BA5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1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ubTitle"/>
          </p:nvPr>
        </p:nvSpPr>
        <p:spPr>
          <a:xfrm>
            <a:off x="415440" y="1025640"/>
            <a:ext cx="2858760" cy="911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37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37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ubTitle"/>
          </p:nvPr>
        </p:nvSpPr>
        <p:spPr>
          <a:xfrm>
            <a:off x="415440" y="605520"/>
            <a:ext cx="5296680" cy="359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13820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23486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body"/>
          </p:nvPr>
        </p:nvSpPr>
        <p:spPr>
          <a:xfrm>
            <a:off x="4154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6"/>
          <p:cNvSpPr>
            <a:spLocks noGrp="1"/>
          </p:cNvSpPr>
          <p:nvPr>
            <p:ph type="body"/>
          </p:nvPr>
        </p:nvSpPr>
        <p:spPr>
          <a:xfrm>
            <a:off x="13820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7"/>
          <p:cNvSpPr>
            <a:spLocks noGrp="1"/>
          </p:cNvSpPr>
          <p:nvPr>
            <p:ph type="body"/>
          </p:nvPr>
        </p:nvSpPr>
        <p:spPr>
          <a:xfrm>
            <a:off x="23486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68798" y="4535050"/>
            <a:ext cx="1947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This project has received funding from the European Union’s Horizon 2020 research and innovation </a:t>
            </a:r>
            <a:r>
              <a:rPr lang="en-US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programme</a:t>
            </a:r>
            <a:r>
              <a:rPr lang="en-US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 under grant agreement No. </a:t>
            </a:r>
            <a:r>
              <a:rPr lang="cs-CZ" sz="6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769458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1" y="4565057"/>
            <a:ext cx="468308" cy="309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794B15-96D7-CB41-8439-2CC3144729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5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3263504"/>
          </a:xfrm>
        </p:spPr>
        <p:txBody>
          <a:bodyPr/>
          <a:lstStyle>
            <a:lvl1pPr>
              <a:buClr>
                <a:srgbClr val="245BA7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245BA7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245BA7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245BA7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245BA7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1FD4C7-F74E-AB42-9298-81A26BA5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415440" y="1025640"/>
            <a:ext cx="2858760" cy="911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37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415440" y="605520"/>
            <a:ext cx="5296680" cy="359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13820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2348640" y="129636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4154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 type="body"/>
          </p:nvPr>
        </p:nvSpPr>
        <p:spPr>
          <a:xfrm>
            <a:off x="13820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 type="body"/>
          </p:nvPr>
        </p:nvSpPr>
        <p:spPr>
          <a:xfrm>
            <a:off x="2348640" y="1490040"/>
            <a:ext cx="920160" cy="17640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15440" y="605520"/>
            <a:ext cx="5296680" cy="359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37044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880640" y="149004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880640" y="1296360"/>
            <a:ext cx="1395000" cy="17640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15440" y="1490040"/>
            <a:ext cx="2858760" cy="17640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/>
          <p:nvPr/>
        </p:nvPicPr>
        <p:blipFill>
          <a:blip r:embed="rId14"/>
          <a:stretch/>
        </p:blipFill>
        <p:spPr>
          <a:xfrm>
            <a:off x="0" y="70920"/>
            <a:ext cx="9143640" cy="5143320"/>
          </a:xfrm>
          <a:prstGeom prst="rect">
            <a:avLst/>
          </a:prstGeom>
          <a:ln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Arial"/>
              </a:rPr>
              <a:t>Presentation Title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4"/>
          <p:cNvPicPr/>
          <p:nvPr/>
        </p:nvPicPr>
        <p:blipFill>
          <a:blip r:embed="rId15"/>
          <a:stretch/>
        </p:blipFill>
        <p:spPr>
          <a:xfrm>
            <a:off x="7211160" y="4287600"/>
            <a:ext cx="1403640" cy="45756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8697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Arial"/>
              </a:rPr>
              <a:t>Name Surname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4"/>
          <p:cNvPicPr/>
          <p:nvPr/>
        </p:nvPicPr>
        <p:blipFill>
          <a:blip r:embed="rId15"/>
          <a:srcRect l="-161"/>
          <a:stretch/>
        </p:blipFill>
        <p:spPr>
          <a:xfrm>
            <a:off x="3320640" y="0"/>
            <a:ext cx="5919840" cy="5143320"/>
          </a:xfrm>
          <a:prstGeom prst="rect">
            <a:avLst/>
          </a:prstGeom>
          <a:ln>
            <a:noFill/>
          </a:ln>
        </p:spPr>
      </p:pic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15440" y="2281320"/>
            <a:ext cx="2643480" cy="15973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Arial"/>
              </a:rPr>
              <a:t>Click to edit Master title style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Picture 9"/>
          <p:cNvPicPr/>
          <p:nvPr/>
        </p:nvPicPr>
        <p:blipFill>
          <a:blip r:embed="rId16"/>
          <a:stretch/>
        </p:blipFill>
        <p:spPr>
          <a:xfrm>
            <a:off x="521280" y="4287600"/>
            <a:ext cx="1403640" cy="457560"/>
          </a:xfrm>
          <a:prstGeom prst="rect">
            <a:avLst/>
          </a:prstGeom>
          <a:ln>
            <a:noFill/>
          </a:ln>
        </p:spPr>
      </p:pic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"/>
          <p:cNvPicPr/>
          <p:nvPr/>
        </p:nvPicPr>
        <p:blipFill>
          <a:blip r:embed="rId17"/>
          <a:stretch/>
        </p:blipFill>
        <p:spPr>
          <a:xfrm>
            <a:off x="7828200" y="4565160"/>
            <a:ext cx="927000" cy="302040"/>
          </a:xfrm>
          <a:prstGeom prst="rect">
            <a:avLst/>
          </a:prstGeom>
          <a:ln>
            <a:noFill/>
          </a:ln>
        </p:spPr>
      </p:pic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52" r:id="rId13"/>
    <p:sldLayoutId id="21474837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3"/>
          <p:cNvPicPr/>
          <p:nvPr/>
        </p:nvPicPr>
        <p:blipFill>
          <a:blip r:embed="rId14"/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278" name="Picture 4"/>
          <p:cNvPicPr/>
          <p:nvPr/>
        </p:nvPicPr>
        <p:blipFill>
          <a:blip r:embed="rId15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279" name="Picture 14"/>
          <p:cNvPicPr/>
          <p:nvPr/>
        </p:nvPicPr>
        <p:blipFill>
          <a:blip r:embed="rId16"/>
          <a:stretch/>
        </p:blipFill>
        <p:spPr>
          <a:xfrm>
            <a:off x="7211160" y="4287600"/>
            <a:ext cx="1403640" cy="45756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434520" y="1042920"/>
            <a:ext cx="2643480" cy="56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PlaceHolder 2"/>
          <p:cNvSpPr>
            <a:spLocks noGrp="1"/>
          </p:cNvSpPr>
          <p:nvPr>
            <p:ph type="title"/>
          </p:nvPr>
        </p:nvSpPr>
        <p:spPr>
          <a:xfrm>
            <a:off x="415440" y="605520"/>
            <a:ext cx="5296680" cy="7743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trike="noStrike" spc="-1">
                <a:solidFill>
                  <a:srgbClr val="FFFFFF"/>
                </a:solidFill>
                <a:latin typeface="Arial"/>
                <a:ea typeface="Arial"/>
              </a:rPr>
              <a:t>Thank you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15440" y="1296360"/>
            <a:ext cx="2858760" cy="3704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Arial"/>
              </a:rPr>
              <a:t>Name Surname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415440" y="1608840"/>
            <a:ext cx="2858760" cy="8697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Email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obin.Morrison@buchanancomputing.co.u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415440" y="610200"/>
            <a:ext cx="7873560" cy="69679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MORE </a:t>
            </a:r>
            <a:r>
              <a:rPr lang="en-GB" sz="2800" dirty="0"/>
              <a:t>Stakeholder Engagement Tools</a:t>
            </a:r>
            <a:endParaRPr lang="en-US" sz="2800" b="1" cap="all" spc="-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TextShape 2"/>
          <p:cNvSpPr txBox="1"/>
          <p:nvPr/>
        </p:nvSpPr>
        <p:spPr>
          <a:xfrm>
            <a:off x="415439" y="1489596"/>
            <a:ext cx="5443677" cy="1661108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ROBIN MORRISON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1800" b="0" strike="noStrike" spc="-1" dirty="0" smtClean="0">
                <a:solidFill>
                  <a:srgbClr val="000000"/>
                </a:solidFill>
                <a:latin typeface="Arial"/>
              </a:rPr>
              <a:t>Buchanan Computing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500"/>
              </a:spcAft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Better streets for better cities</a:t>
            </a:r>
          </a:p>
          <a:p>
            <a:pPr>
              <a:spcAft>
                <a:spcPts val="200"/>
              </a:spcAft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Brussels, 17-02-2022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800" b="0" strike="noStrike" spc="-1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2" name="Group 3"/>
          <p:cNvGrpSpPr/>
          <p:nvPr/>
        </p:nvGrpSpPr>
        <p:grpSpPr>
          <a:xfrm>
            <a:off x="415440" y="4182840"/>
            <a:ext cx="2628360" cy="642600"/>
            <a:chOff x="415440" y="4182840"/>
            <a:chExt cx="2628360" cy="642600"/>
          </a:xfrm>
        </p:grpSpPr>
        <p:grpSp>
          <p:nvGrpSpPr>
            <p:cNvPr id="323" name="Group 4"/>
            <p:cNvGrpSpPr/>
            <p:nvPr/>
          </p:nvGrpSpPr>
          <p:grpSpPr>
            <a:xfrm>
              <a:off x="482760" y="4182840"/>
              <a:ext cx="502200" cy="339840"/>
              <a:chOff x="482760" y="4182840"/>
              <a:chExt cx="502200" cy="339840"/>
            </a:xfrm>
          </p:grpSpPr>
          <p:sp>
            <p:nvSpPr>
              <p:cNvPr id="324" name="CustomShape 5"/>
              <p:cNvSpPr/>
              <p:nvPr/>
            </p:nvSpPr>
            <p:spPr>
              <a:xfrm>
                <a:off x="482760" y="4182840"/>
                <a:ext cx="502200" cy="339840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325" name="Picture 4"/>
              <p:cNvPicPr/>
              <p:nvPr/>
            </p:nvPicPr>
            <p:blipFill>
              <a:blip r:embed="rId2"/>
              <a:stretch/>
            </p:blipFill>
            <p:spPr>
              <a:xfrm>
                <a:off x="500040" y="4198320"/>
                <a:ext cx="468000" cy="30888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26" name="CustomShape 6"/>
            <p:cNvSpPr/>
            <p:nvPr/>
          </p:nvSpPr>
          <p:spPr>
            <a:xfrm>
              <a:off x="983160" y="4182840"/>
              <a:ext cx="20606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600" b="0" strike="noStrike" spc="-1">
                  <a:solidFill>
                    <a:srgbClr val="FFFFFF"/>
                  </a:solidFill>
                  <a:latin typeface="Calibri"/>
                </a:rPr>
                <a:t>This project has received funding from the European Union’s Horizon 2020 research and innovation programme under grant agreement No 769276.</a:t>
              </a:r>
              <a:endParaRPr lang="en-GB" sz="600" b="0" strike="noStrike" spc="-1">
                <a:latin typeface="Arial"/>
              </a:endParaRPr>
            </a:p>
          </p:txBody>
        </p:sp>
        <p:sp>
          <p:nvSpPr>
            <p:cNvPr id="327" name="CustomShape 7"/>
            <p:cNvSpPr/>
            <p:nvPr/>
          </p:nvSpPr>
          <p:spPr>
            <a:xfrm>
              <a:off x="415440" y="4552200"/>
              <a:ext cx="2628360" cy="273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600" b="0" strike="noStrike" spc="-1">
                  <a:solidFill>
                    <a:srgbClr val="FFFFFF"/>
                  </a:solidFill>
                  <a:latin typeface="Calibri"/>
                </a:rPr>
                <a:t>This document reflects only the author's view and that the Agency is not responsible for any use that may be made of the information it contains.</a:t>
              </a:r>
              <a:endParaRPr lang="en-GB" sz="600" b="0" strike="noStrike" spc="-1">
                <a:latin typeface="Arial"/>
              </a:endParaRPr>
            </a:p>
          </p:txBody>
        </p:sp>
      </p:grpSp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787615CF-5063-E344-8758-4C904D8CBEBC}"/>
              </a:ext>
            </a:extLst>
          </p:cNvPr>
          <p:cNvSpPr txBox="1">
            <a:spLocks/>
          </p:cNvSpPr>
          <p:nvPr/>
        </p:nvSpPr>
        <p:spPr>
          <a:xfrm>
            <a:off x="543326" y="2955006"/>
            <a:ext cx="2643939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Aft>
                <a:spcPts val="500"/>
              </a:spcAft>
            </a:pPr>
            <a:endParaRPr lang="en-US" sz="13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7" y="176172"/>
            <a:ext cx="7470684" cy="43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1013" y="934278"/>
            <a:ext cx="7594915" cy="327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7222" y="158405"/>
            <a:ext cx="7835900" cy="4873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Street Layout Toolkit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86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7975" y="333766"/>
            <a:ext cx="7835900" cy="487362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 smtClean="0">
                <a:latin typeface="+mn-lt"/>
              </a:rPr>
              <a:t>LineMap: Digital Design Creation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5263" y="994556"/>
            <a:ext cx="8489950" cy="3416037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</a:pPr>
            <a:r>
              <a:rPr lang="en-US" sz="2400" dirty="0"/>
              <a:t>Map based Road Marking Design Tool in the </a:t>
            </a:r>
            <a:r>
              <a:rPr lang="en-US" sz="2400" dirty="0" smtClean="0"/>
              <a:t>cloud</a:t>
            </a:r>
          </a:p>
          <a:p>
            <a:pPr>
              <a:buClr>
                <a:schemeClr val="accent6"/>
              </a:buClr>
            </a:pPr>
            <a:r>
              <a:rPr lang="en-US" sz="2400" dirty="0" smtClean="0"/>
              <a:t>Designers can produce digital representations </a:t>
            </a:r>
            <a:r>
              <a:rPr lang="en-US" sz="2400" dirty="0"/>
              <a:t>of the </a:t>
            </a:r>
            <a:r>
              <a:rPr lang="en-US" sz="2400" dirty="0" smtClean="0"/>
              <a:t>designs created using the Street Layout Toolkit</a:t>
            </a:r>
          </a:p>
          <a:p>
            <a:pPr>
              <a:buClr>
                <a:schemeClr val="accent6"/>
              </a:buClr>
            </a:pPr>
            <a:r>
              <a:rPr lang="en-US" sz="2400" dirty="0" smtClean="0"/>
              <a:t>Designs can be displayed as blocks or accurate road markings</a:t>
            </a:r>
          </a:p>
          <a:p>
            <a:pPr>
              <a:buClr>
                <a:schemeClr val="accent6"/>
              </a:buClr>
            </a:pPr>
            <a:r>
              <a:rPr lang="en-US" sz="2400" dirty="0" smtClean="0"/>
              <a:t>Publish to Traffweb for Consultation</a:t>
            </a:r>
          </a:p>
          <a:p>
            <a:pPr>
              <a:buClr>
                <a:schemeClr val="accent6"/>
              </a:buClr>
            </a:pPr>
            <a:r>
              <a:rPr lang="en-US" sz="2400" dirty="0" smtClean="0"/>
              <a:t>Export to VISSIM as an overlay for modelling</a:t>
            </a:r>
            <a:endParaRPr lang="en-US" sz="2400" dirty="0"/>
          </a:p>
          <a:p>
            <a:pPr marL="0" indent="0">
              <a:buClr>
                <a:schemeClr val="accent6"/>
              </a:buClr>
              <a:buNone/>
            </a:pPr>
            <a:endParaRPr lang="en-US" sz="2300" dirty="0" smtClean="0"/>
          </a:p>
        </p:txBody>
      </p:sp>
      <p:sp>
        <p:nvSpPr>
          <p:cNvPr id="4" name="AutoShape 2" descr="https://files.slack.com/files-tmb/TL5M9NAQG-F01AF9L6AMQ-d1ed61ce62/screenshot_2020-09-10_at_16.44.51_4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1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35"/>
            <a:ext cx="9144000" cy="5015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97" y="3090143"/>
            <a:ext cx="2242521" cy="1495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677577" y="2887925"/>
            <a:ext cx="310520" cy="202218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35"/>
            <a:ext cx="9144000" cy="50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51641" y="206316"/>
            <a:ext cx="8307070" cy="4873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Traffweb: Design Consultation</a:t>
            </a:r>
            <a:endParaRPr lang="en-GB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564"/>
            <a:ext cx="9144000" cy="4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3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2" y="703616"/>
            <a:ext cx="9144000" cy="40714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7159" y="156620"/>
            <a:ext cx="8307070" cy="4873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Traffweb: Design Consultation</a:t>
            </a:r>
            <a:endParaRPr lang="en-GB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40256" y="9094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644926" y="3463787"/>
            <a:ext cx="387626" cy="327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34" y="857674"/>
            <a:ext cx="4473585" cy="3071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974" y="907639"/>
            <a:ext cx="4548445" cy="3763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372" y="818186"/>
            <a:ext cx="4584047" cy="41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395280" y="323280"/>
            <a:ext cx="5296680" cy="774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trike="noStrike" spc="-1">
                <a:solidFill>
                  <a:srgbClr val="FFFFFF"/>
                </a:solidFill>
                <a:latin typeface="Arial"/>
                <a:ea typeface="Arial"/>
              </a:rPr>
              <a:t>Thank you !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TextShape 2"/>
          <p:cNvSpPr txBox="1"/>
          <p:nvPr/>
        </p:nvSpPr>
        <p:spPr>
          <a:xfrm>
            <a:off x="395280" y="968040"/>
            <a:ext cx="2858760" cy="37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b="1" dirty="0">
                <a:solidFill>
                  <a:schemeClr val="bg1"/>
                </a:solidFill>
              </a:rPr>
              <a:t>ROBIN MORRISON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415439" y="1312200"/>
            <a:ext cx="4885766" cy="374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FF0000"/>
                </a:solidFill>
                <a:hlinkClick r:id="rId3"/>
              </a:rPr>
              <a:t>Robin.Morrison@buchanancomputing.co.uk</a:t>
            </a:r>
            <a:endParaRPr lang="en-US" b="1" u="sng" dirty="0">
              <a:solidFill>
                <a:srgbClr val="FF0000"/>
              </a:solidFill>
            </a:endParaRPr>
          </a:p>
        </p:txBody>
      </p:sp>
      <p:grpSp>
        <p:nvGrpSpPr>
          <p:cNvPr id="346" name="Group 4"/>
          <p:cNvGrpSpPr/>
          <p:nvPr/>
        </p:nvGrpSpPr>
        <p:grpSpPr>
          <a:xfrm>
            <a:off x="415440" y="4182840"/>
            <a:ext cx="2628360" cy="642600"/>
            <a:chOff x="415440" y="4182840"/>
            <a:chExt cx="2628360" cy="642600"/>
          </a:xfrm>
        </p:grpSpPr>
        <p:grpSp>
          <p:nvGrpSpPr>
            <p:cNvPr id="347" name="Group 5"/>
            <p:cNvGrpSpPr/>
            <p:nvPr/>
          </p:nvGrpSpPr>
          <p:grpSpPr>
            <a:xfrm>
              <a:off x="482760" y="4182840"/>
              <a:ext cx="502200" cy="339840"/>
              <a:chOff x="482760" y="4182840"/>
              <a:chExt cx="502200" cy="339840"/>
            </a:xfrm>
          </p:grpSpPr>
          <p:sp>
            <p:nvSpPr>
              <p:cNvPr id="348" name="CustomShape 6"/>
              <p:cNvSpPr/>
              <p:nvPr/>
            </p:nvSpPr>
            <p:spPr>
              <a:xfrm>
                <a:off x="482760" y="4182840"/>
                <a:ext cx="502200" cy="339840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349" name="Picture 9"/>
              <p:cNvPicPr/>
              <p:nvPr/>
            </p:nvPicPr>
            <p:blipFill>
              <a:blip r:embed="rId4"/>
              <a:stretch/>
            </p:blipFill>
            <p:spPr>
              <a:xfrm>
                <a:off x="500040" y="4198320"/>
                <a:ext cx="468000" cy="30888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50" name="CustomShape 7"/>
            <p:cNvSpPr/>
            <p:nvPr/>
          </p:nvSpPr>
          <p:spPr>
            <a:xfrm>
              <a:off x="983160" y="4182840"/>
              <a:ext cx="20606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600" b="0" strike="noStrike" spc="-1">
                  <a:solidFill>
                    <a:srgbClr val="FFFFFF"/>
                  </a:solidFill>
                  <a:latin typeface="Calibri"/>
                </a:rPr>
                <a:t>This project has received funding from the European Union’s Horizon 2020 research and innovation programme under grant agreement No 769276.</a:t>
              </a:r>
              <a:endParaRPr lang="en-GB" sz="600" b="0" strike="noStrike" spc="-1">
                <a:latin typeface="Arial"/>
              </a:endParaRPr>
            </a:p>
          </p:txBody>
        </p:sp>
        <p:sp>
          <p:nvSpPr>
            <p:cNvPr id="351" name="CustomShape 8"/>
            <p:cNvSpPr/>
            <p:nvPr/>
          </p:nvSpPr>
          <p:spPr>
            <a:xfrm>
              <a:off x="415440" y="4552200"/>
              <a:ext cx="2628360" cy="273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600" b="0" strike="noStrike" spc="-1">
                  <a:solidFill>
                    <a:srgbClr val="FFFFFF"/>
                  </a:solidFill>
                  <a:latin typeface="Calibri"/>
                </a:rPr>
                <a:t>This document reflects only the author's view and that the Agency is not responsible for any use that may be made of the information it contains.</a:t>
              </a:r>
              <a:endParaRPr lang="en-GB" sz="6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7025" y="389446"/>
            <a:ext cx="8188325" cy="9941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b="1" kern="0" dirty="0" smtClean="0">
                <a:latin typeface="Arial" pitchFamily="34" charset="0"/>
                <a:cs typeface="Arial" pitchFamily="34" charset="0"/>
              </a:rPr>
              <a:t>Introduction</a:t>
            </a:r>
            <a:endParaRPr lang="en-GB" altLang="en-US" sz="32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327025" y="1383618"/>
            <a:ext cx="8489950" cy="277997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6"/>
              </a:buClr>
            </a:pPr>
            <a:r>
              <a:rPr lang="en-US" b="1" dirty="0" smtClean="0"/>
              <a:t>Traffweb</a:t>
            </a:r>
            <a:r>
              <a:rPr lang="en-US" dirty="0" smtClean="0"/>
              <a:t>: </a:t>
            </a:r>
            <a:r>
              <a:rPr lang="en-GB" dirty="0"/>
              <a:t>Map based </a:t>
            </a:r>
            <a:r>
              <a:rPr lang="en-US" dirty="0" smtClean="0"/>
              <a:t>Web application for Public Consultation</a:t>
            </a:r>
          </a:p>
          <a:p>
            <a:pPr>
              <a:buClr>
                <a:schemeClr val="accent6"/>
              </a:buClr>
            </a:pPr>
            <a:r>
              <a:rPr lang="en-US" b="1" dirty="0"/>
              <a:t>Street Layout </a:t>
            </a:r>
            <a:r>
              <a:rPr lang="en-US" b="1" dirty="0" smtClean="0"/>
              <a:t>Toolkit</a:t>
            </a:r>
            <a:r>
              <a:rPr lang="en-GB" b="1" dirty="0" smtClean="0"/>
              <a:t>: </a:t>
            </a:r>
            <a:r>
              <a:rPr lang="en-US" dirty="0" smtClean="0"/>
              <a:t>Physical design tool for collaborative design creation in workshops using a system of blocks, acetates and scale plans</a:t>
            </a:r>
          </a:p>
          <a:p>
            <a:pPr>
              <a:buClr>
                <a:schemeClr val="accent6"/>
              </a:buClr>
            </a:pPr>
            <a:r>
              <a:rPr lang="en-US" b="1" dirty="0"/>
              <a:t>LineMap</a:t>
            </a:r>
            <a:r>
              <a:rPr lang="en-US" dirty="0"/>
              <a:t>: </a:t>
            </a:r>
            <a:r>
              <a:rPr lang="en-US" dirty="0" smtClean="0"/>
              <a:t>Road markings application for the digital representation and refinement </a:t>
            </a:r>
            <a:r>
              <a:rPr lang="en-US" dirty="0"/>
              <a:t>of designs</a:t>
            </a:r>
          </a:p>
          <a:p>
            <a:pPr marL="457200" lvl="1" indent="0">
              <a:buClr>
                <a:schemeClr val="accent6"/>
              </a:buCl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28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0963" y="319872"/>
            <a:ext cx="7886700" cy="9941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3200" b="1" kern="0" dirty="0" smtClean="0">
                <a:latin typeface="Arial" pitchFamily="34" charset="0"/>
                <a:cs typeface="Arial" pitchFamily="34" charset="0"/>
              </a:rPr>
              <a:t>Stakeholder Engagement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327024" y="1113183"/>
            <a:ext cx="8523772" cy="3697356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</a:pPr>
            <a:r>
              <a:rPr lang="en-GB" b="1" dirty="0" smtClean="0"/>
              <a:t>Issue Consultation</a:t>
            </a:r>
            <a:r>
              <a:rPr lang="en-GB" dirty="0" smtClean="0"/>
              <a:t>: Collect issues, suggestions and comments regarding the current situation within the area of interest: </a:t>
            </a:r>
            <a:r>
              <a:rPr lang="en-GB" b="1" dirty="0" smtClean="0"/>
              <a:t>Traffweb</a:t>
            </a:r>
          </a:p>
          <a:p>
            <a:pPr>
              <a:buClr>
                <a:schemeClr val="accent6"/>
              </a:buClr>
            </a:pPr>
            <a:r>
              <a:rPr lang="en-US" b="1" dirty="0" smtClean="0"/>
              <a:t>Design Option Creation: </a:t>
            </a:r>
            <a:r>
              <a:rPr lang="en-US" dirty="0" smtClean="0"/>
              <a:t>Collaborative design creation using </a:t>
            </a:r>
            <a:r>
              <a:rPr lang="en-US" b="1" dirty="0" smtClean="0"/>
              <a:t>Street Layout Toolkit </a:t>
            </a:r>
            <a:r>
              <a:rPr lang="en-US" dirty="0" smtClean="0"/>
              <a:t>and </a:t>
            </a:r>
            <a:r>
              <a:rPr lang="en-US" b="1" dirty="0" smtClean="0"/>
              <a:t>LineMap</a:t>
            </a:r>
            <a:endParaRPr lang="en-GB" b="1" dirty="0" smtClean="0"/>
          </a:p>
          <a:p>
            <a:pPr>
              <a:buClr>
                <a:schemeClr val="accent6"/>
              </a:buClr>
            </a:pPr>
            <a:r>
              <a:rPr lang="en-GB" b="1" dirty="0" smtClean="0"/>
              <a:t>Design Consultation</a:t>
            </a:r>
            <a:r>
              <a:rPr lang="en-GB" dirty="0" smtClean="0"/>
              <a:t>: Feedback on design(s) for the improvement of the </a:t>
            </a:r>
            <a:r>
              <a:rPr lang="en-GB" dirty="0"/>
              <a:t>area of </a:t>
            </a:r>
            <a:r>
              <a:rPr lang="en-GB" dirty="0" smtClean="0"/>
              <a:t>interest: </a:t>
            </a:r>
            <a:r>
              <a:rPr lang="en-GB" b="1" dirty="0" smtClean="0"/>
              <a:t>LineMap</a:t>
            </a:r>
            <a:r>
              <a:rPr lang="en-GB" dirty="0" smtClean="0"/>
              <a:t> and </a:t>
            </a:r>
            <a:r>
              <a:rPr lang="en-GB" b="1" dirty="0" smtClean="0"/>
              <a:t>Traffweb</a:t>
            </a:r>
          </a:p>
        </p:txBody>
      </p:sp>
    </p:spTree>
    <p:extLst>
      <p:ext uri="{BB962C8B-B14F-4D97-AF65-F5344CB8AC3E}">
        <p14:creationId xmlns:p14="http://schemas.microsoft.com/office/powerpoint/2010/main" val="41666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98781" y="275889"/>
            <a:ext cx="8307070" cy="4873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Traffweb</a:t>
            </a:r>
            <a:endParaRPr lang="en-GB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781" y="932217"/>
            <a:ext cx="859734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Stakeholders</a:t>
            </a:r>
            <a:r>
              <a:rPr lang="en-US" sz="2800" dirty="0" smtClean="0"/>
              <a:t> can use Traffweb to: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Record issues within the area of interest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Provide feedback on Designs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Designers</a:t>
            </a:r>
            <a:r>
              <a:rPr lang="en-US" sz="2800" dirty="0" smtClean="0"/>
              <a:t> can log into a secure area for dashboard reporting and downloadable results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27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014"/>
            <a:ext cx="9144000" cy="43933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7159" y="156620"/>
            <a:ext cx="8307070" cy="4873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Traffweb: Issue Consultation</a:t>
            </a:r>
            <a:endParaRPr lang="en-GB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40256" y="9094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422358"/>
              </p:ext>
            </p:extLst>
          </p:nvPr>
        </p:nvGraphicFramePr>
        <p:xfrm>
          <a:off x="5150265" y="1292088"/>
          <a:ext cx="27940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Bitmap Image" r:id="rId5" imgW="3244444" imgH="2717460" progId="Paint.Picture">
                  <p:embed/>
                </p:oleObj>
              </mc:Choice>
              <mc:Fallback>
                <p:oleObj name="Bitmap Image" r:id="rId5" imgW="3244444" imgH="27174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265" y="1292088"/>
                        <a:ext cx="2794000" cy="234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583911" y="3635238"/>
            <a:ext cx="309493" cy="5888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265" y="1257510"/>
            <a:ext cx="3619598" cy="28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1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918" y="198781"/>
            <a:ext cx="4958385" cy="33177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7159" y="156620"/>
            <a:ext cx="8307070" cy="4873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Traffweb: Reporting</a:t>
            </a:r>
            <a:endParaRPr lang="en-GB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40256" y="9094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114300" y="749783"/>
            <a:ext cx="3925956" cy="2887006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</a:pPr>
            <a:r>
              <a:rPr lang="en-US" sz="2400" dirty="0" smtClean="0"/>
              <a:t>Dashboard of results</a:t>
            </a:r>
            <a:endParaRPr lang="en-GB" sz="2400" dirty="0"/>
          </a:p>
          <a:p>
            <a:pPr>
              <a:buClr>
                <a:schemeClr val="accent6"/>
              </a:buClr>
            </a:pPr>
            <a:r>
              <a:rPr lang="en-US" sz="2400" dirty="0" smtClean="0"/>
              <a:t>Map of issues by category</a:t>
            </a:r>
            <a:endParaRPr lang="en-GB" sz="2400" dirty="0"/>
          </a:p>
          <a:p>
            <a:pPr>
              <a:buClr>
                <a:schemeClr val="accent6"/>
              </a:buClr>
            </a:pPr>
            <a:r>
              <a:rPr lang="en-US" sz="2400" dirty="0" smtClean="0"/>
              <a:t>Survey and Issue data report download</a:t>
            </a:r>
            <a:endParaRPr lang="en-GB" sz="2400" dirty="0"/>
          </a:p>
          <a:p>
            <a:pPr marL="342900" lvl="1" indent="0">
              <a:buNone/>
            </a:pPr>
            <a:endParaRPr lang="en-US" sz="2800" dirty="0" smtClean="0"/>
          </a:p>
          <a:p>
            <a:pPr marL="685800" lvl="1" indent="-34290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sz="1800" dirty="0"/>
          </a:p>
          <a:p>
            <a:pPr marL="342900" lvl="1" indent="0">
              <a:buNone/>
            </a:pPr>
            <a:endParaRPr lang="en-US" dirty="0" smtClean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755791"/>
            <a:ext cx="5495924" cy="1733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6242" y="396944"/>
            <a:ext cx="7835900" cy="487362"/>
          </a:xfrm>
        </p:spPr>
        <p:txBody>
          <a:bodyPr>
            <a:noAutofit/>
          </a:bodyPr>
          <a:lstStyle/>
          <a:p>
            <a:r>
              <a:rPr lang="en-US" sz="3200" b="1" dirty="0"/>
              <a:t>Street Layout Toolkit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812" y="1001817"/>
            <a:ext cx="8296137" cy="33971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/>
          </a:p>
          <a:p>
            <a:pPr lvl="1">
              <a:buClr>
                <a:schemeClr val="accent6"/>
              </a:buClr>
            </a:pPr>
            <a:r>
              <a:rPr lang="en-GB" dirty="0" smtClean="0"/>
              <a:t>A Physical Design Toolkit enables </a:t>
            </a:r>
            <a:r>
              <a:rPr lang="en-GB" dirty="0"/>
              <a:t>local stakeholders such as residents and business owners to collaborate in the design process at </a:t>
            </a:r>
            <a:r>
              <a:rPr lang="en-GB" dirty="0" smtClean="0"/>
              <a:t>workshops</a:t>
            </a:r>
          </a:p>
          <a:p>
            <a:pPr marL="457200" lvl="1" indent="0">
              <a:buClr>
                <a:schemeClr val="accent6"/>
              </a:buClr>
              <a:buNone/>
            </a:pPr>
            <a:r>
              <a:rPr lang="en-GB" dirty="0" smtClean="0"/>
              <a:t> </a:t>
            </a:r>
          </a:p>
          <a:p>
            <a:pPr lvl="1">
              <a:buClr>
                <a:schemeClr val="accent6"/>
              </a:buClr>
            </a:pPr>
            <a:r>
              <a:rPr lang="en-GB" dirty="0" smtClean="0"/>
              <a:t>Stakeholders </a:t>
            </a:r>
            <a:r>
              <a:rPr lang="en-GB" dirty="0"/>
              <a:t>can try out different combinations of street design elements on scale plans </a:t>
            </a:r>
            <a:r>
              <a:rPr lang="en-GB" dirty="0" smtClean="0"/>
              <a:t>using </a:t>
            </a:r>
            <a:r>
              <a:rPr lang="en-GB" dirty="0"/>
              <a:t>coloured physical blocks </a:t>
            </a:r>
            <a:r>
              <a:rPr lang="en-GB" dirty="0" smtClean="0"/>
              <a:t>and acetates</a:t>
            </a:r>
            <a:endParaRPr lang="en-US" dirty="0" smtClean="0"/>
          </a:p>
          <a:p>
            <a:pPr marL="0" indent="0">
              <a:buNone/>
            </a:pPr>
            <a:endParaRPr lang="en-US" sz="1800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32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886" y="317432"/>
            <a:ext cx="7835900" cy="487362"/>
          </a:xfrm>
        </p:spPr>
        <p:txBody>
          <a:bodyPr>
            <a:noAutofit/>
          </a:bodyPr>
          <a:lstStyle/>
          <a:p>
            <a:r>
              <a:rPr lang="en-US" sz="3200" b="1" dirty="0"/>
              <a:t>Street Layout Toolkit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886" y="1001817"/>
            <a:ext cx="4021640" cy="33971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1800" dirty="0" smtClean="0"/>
          </a:p>
          <a:p>
            <a:pPr lvl="0">
              <a:buClr>
                <a:schemeClr val="accent6"/>
              </a:buClr>
            </a:pPr>
            <a:r>
              <a:rPr lang="en-US" dirty="0"/>
              <a:t>A street plan at a scale of 1:200 </a:t>
            </a:r>
            <a:r>
              <a:rPr lang="en-GB" dirty="0"/>
              <a:t>showing the road layout and the existing buildings</a:t>
            </a:r>
          </a:p>
          <a:p>
            <a:pPr lvl="0">
              <a:buClr>
                <a:schemeClr val="accent6"/>
              </a:buClr>
            </a:pPr>
            <a:r>
              <a:rPr lang="en-US" dirty="0" smtClean="0"/>
              <a:t>Blocks </a:t>
            </a:r>
            <a:r>
              <a:rPr lang="en-US" dirty="0"/>
              <a:t>representing different fixed length road use items such as loading or parking bays</a:t>
            </a:r>
            <a:endParaRPr lang="en-GB" dirty="0"/>
          </a:p>
          <a:p>
            <a:pPr lvl="0">
              <a:buClr>
                <a:schemeClr val="accent6"/>
              </a:buClr>
            </a:pPr>
            <a:r>
              <a:rPr lang="en-US" dirty="0" smtClean="0"/>
              <a:t>Acetates </a:t>
            </a:r>
            <a:r>
              <a:rPr lang="en-US" dirty="0"/>
              <a:t>representing longer or non-linear items such as bus and cycle lanes</a:t>
            </a:r>
            <a:endParaRPr lang="en-GB" dirty="0"/>
          </a:p>
          <a:p>
            <a:pPr lvl="0">
              <a:buClr>
                <a:schemeClr val="accent6"/>
              </a:buClr>
            </a:pPr>
            <a:r>
              <a:rPr lang="en-US" dirty="0"/>
              <a:t>A set of pens to mark points of detail</a:t>
            </a:r>
            <a:endParaRPr lang="en-GB" dirty="0"/>
          </a:p>
          <a:p>
            <a:pPr lvl="0">
              <a:buClr>
                <a:schemeClr val="accent6"/>
              </a:buClr>
            </a:pPr>
            <a:r>
              <a:rPr lang="en-US" dirty="0"/>
              <a:t>S</a:t>
            </a:r>
            <a:r>
              <a:rPr lang="en-US" dirty="0" smtClean="0"/>
              <a:t>tickers </a:t>
            </a:r>
            <a:r>
              <a:rPr lang="en-US" dirty="0"/>
              <a:t>to fix the design created by the </a:t>
            </a:r>
            <a:r>
              <a:rPr lang="en-US" dirty="0" smtClean="0"/>
              <a:t>blocks</a:t>
            </a:r>
            <a:endParaRPr lang="en-US" sz="2400" dirty="0"/>
          </a:p>
          <a:p>
            <a:pPr marL="342900" lvl="1" indent="0">
              <a:buNone/>
            </a:pPr>
            <a:endParaRPr lang="en-US" sz="2800" dirty="0" smtClean="0"/>
          </a:p>
          <a:p>
            <a:pPr marL="685800" lvl="1" indent="-34290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sz="1800" dirty="0"/>
          </a:p>
          <a:p>
            <a:pPr marL="342900" lvl="1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09" y="1038640"/>
            <a:ext cx="4472329" cy="32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2" y="153620"/>
            <a:ext cx="7280770" cy="4315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8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8CB689BBF064F911E71EFFC1CB2A3" ma:contentTypeVersion="13" ma:contentTypeDescription="Create a new document." ma:contentTypeScope="" ma:versionID="3858b4c0a2009abb6d317c37f65f5eeb">
  <xsd:schema xmlns:xsd="http://www.w3.org/2001/XMLSchema" xmlns:xs="http://www.w3.org/2001/XMLSchema" xmlns:p="http://schemas.microsoft.com/office/2006/metadata/properties" xmlns:ns2="fb7a3a8e-7964-4418-ab96-7edc9afd578f" xmlns:ns3="07e80eab-9d26-4ae7-bd74-003410c928f3" targetNamespace="http://schemas.microsoft.com/office/2006/metadata/properties" ma:root="true" ma:fieldsID="862e075237805341c11d2ba2e9d255ae" ns2:_="" ns3:_="">
    <xsd:import namespace="fb7a3a8e-7964-4418-ab96-7edc9afd578f"/>
    <xsd:import namespace="07e80eab-9d26-4ae7-bd74-003410c92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3a8e-7964-4418-ab96-7edc9afd5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80eab-9d26-4ae7-bd74-003410c92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98553C-7D28-46D8-AC1C-21758DCCCE97}"/>
</file>

<file path=customXml/itemProps2.xml><?xml version="1.0" encoding="utf-8"?>
<ds:datastoreItem xmlns:ds="http://schemas.openxmlformats.org/officeDocument/2006/customXml" ds:itemID="{91244A1D-4DB2-4193-AB4A-73A9AA012D70}"/>
</file>

<file path=customXml/itemProps3.xml><?xml version="1.0" encoding="utf-8"?>
<ds:datastoreItem xmlns:ds="http://schemas.openxmlformats.org/officeDocument/2006/customXml" ds:itemID="{BF2F3063-9F1C-43B4-B808-51288301F88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19256</TotalTime>
  <Words>702</Words>
  <Application>Microsoft Office PowerPoint</Application>
  <PresentationFormat>On-screen Show (16:9)</PresentationFormat>
  <Paragraphs>86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DejaVu Sans</vt:lpstr>
      <vt:lpstr>Symbol</vt:lpstr>
      <vt:lpstr>Wingdings</vt:lpstr>
      <vt:lpstr>Office Theme</vt:lpstr>
      <vt:lpstr>Office Theme</vt:lpstr>
      <vt:lpstr>Office Theme</vt:lpstr>
      <vt:lpstr>Office Theme</vt:lpstr>
      <vt:lpstr>Bitmap Image</vt:lpstr>
      <vt:lpstr>PowerPoint Presentation</vt:lpstr>
      <vt:lpstr>Introduction</vt:lpstr>
      <vt:lpstr>Stakeholder Engagement</vt:lpstr>
      <vt:lpstr>Traffweb</vt:lpstr>
      <vt:lpstr>Traffweb: Issue Consultation</vt:lpstr>
      <vt:lpstr>Traffweb: Reporting</vt:lpstr>
      <vt:lpstr>Street Layout Toolkit</vt:lpstr>
      <vt:lpstr>Street Layout Toolkit</vt:lpstr>
      <vt:lpstr>PowerPoint Presentation</vt:lpstr>
      <vt:lpstr>PowerPoint Presentation</vt:lpstr>
      <vt:lpstr>PowerPoint Presentation</vt:lpstr>
      <vt:lpstr>LineMap: Digital Design Creation</vt:lpstr>
      <vt:lpstr>PowerPoint Presentation</vt:lpstr>
      <vt:lpstr>PowerPoint Presentation</vt:lpstr>
      <vt:lpstr>Traffweb: Design Consultation</vt:lpstr>
      <vt:lpstr>Traffweb: Design Consultation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Mareks Krisjanis</dc:creator>
  <dc:description/>
  <cp:lastModifiedBy>Robin Morrison</cp:lastModifiedBy>
  <cp:revision>713</cp:revision>
  <dcterms:created xsi:type="dcterms:W3CDTF">2017-12-12T12:58:57Z</dcterms:created>
  <dcterms:modified xsi:type="dcterms:W3CDTF">2022-02-15T14:47:43Z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  <property fmtid="{D5CDD505-2E9C-101B-9397-08002B2CF9AE}" pid="12" name="ContentTypeId">
    <vt:lpwstr>0x01010099E8CB689BBF064F911E71EFFC1CB2A3</vt:lpwstr>
  </property>
</Properties>
</file>