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2" r:id="rId7"/>
    <p:sldId id="297" r:id="rId8"/>
    <p:sldId id="299" r:id="rId9"/>
    <p:sldId id="287" r:id="rId10"/>
    <p:sldId id="300" r:id="rId11"/>
    <p:sldId id="288" r:id="rId12"/>
    <p:sldId id="296" r:id="rId13"/>
    <p:sldId id="263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0766B-192B-422E-A2D1-9D6111583548}" v="2" dt="2021-11-11T10:42:53.631"/>
    <p1510:client id="{E9833D76-D400-4B79-80F5-AB6EAA25AEFE}" v="68" dt="2021-11-05T06:00:28.771"/>
    <p1510:client id="{EB07C1BC-53DE-43F7-AC78-08087CF4D0BF}" v="23" dt="2021-11-11T09:47:53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/>
    <p:restoredTop sz="94651"/>
  </p:normalViewPr>
  <p:slideViewPr>
    <p:cSldViewPr snapToGrid="0" snapToObjects="1" showGuides="1">
      <p:cViewPr varScale="1">
        <p:scale>
          <a:sx n="101" d="100"/>
          <a:sy n="101" d="100"/>
        </p:scale>
        <p:origin x="1224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Naue" userId="lGZIc7/8H0Ys5oJFfwgPj6zlktow1ydJLRDDTOSE7n0=" providerId="None" clId="Web-{2830766B-192B-422E-A2D1-9D6111583548}"/>
    <pc:docChg chg="modSld">
      <pc:chgData name="Sophie Naue" userId="lGZIc7/8H0Ys5oJFfwgPj6zlktow1ydJLRDDTOSE7n0=" providerId="None" clId="Web-{2830766B-192B-422E-A2D1-9D6111583548}" dt="2021-11-11T10:42:53.631" v="1"/>
      <pc:docMkLst>
        <pc:docMk/>
      </pc:docMkLst>
      <pc:sldChg chg="addSp delSp">
        <pc:chgData name="Sophie Naue" userId="lGZIc7/8H0Ys5oJFfwgPj6zlktow1ydJLRDDTOSE7n0=" providerId="None" clId="Web-{2830766B-192B-422E-A2D1-9D6111583548}" dt="2021-11-11T10:42:53.631" v="1"/>
        <pc:sldMkLst>
          <pc:docMk/>
          <pc:sldMk cId="1120857477" sldId="264"/>
        </pc:sldMkLst>
        <pc:spChg chg="add del">
          <ac:chgData name="Sophie Naue" userId="lGZIc7/8H0Ys5oJFfwgPj6zlktow1ydJLRDDTOSE7n0=" providerId="None" clId="Web-{2830766B-192B-422E-A2D1-9D6111583548}" dt="2021-11-11T10:42:53.631" v="1"/>
          <ac:spMkLst>
            <pc:docMk/>
            <pc:sldMk cId="1120857477" sldId="264"/>
            <ac:spMk id="5" creationId="{DC9E319F-A4F0-4108-8C14-A3D96516DB08}"/>
          </ac:spMkLst>
        </pc:spChg>
      </pc:sldChg>
    </pc:docChg>
  </pc:docChgLst>
  <pc:docChgLst>
    <pc:chgData name="Lucian Zagan" clId="Web-{E9833D76-D400-4B79-80F5-AB6EAA25AEFE}"/>
    <pc:docChg chg="addSld modSld">
      <pc:chgData name="Lucian Zagan" userId="" providerId="" clId="Web-{E9833D76-D400-4B79-80F5-AB6EAA25AEFE}" dt="2021-11-05T06:00:28.771" v="45"/>
      <pc:docMkLst>
        <pc:docMk/>
      </pc:docMkLst>
      <pc:sldChg chg="delSp modSp">
        <pc:chgData name="Lucian Zagan" userId="" providerId="" clId="Web-{E9833D76-D400-4B79-80F5-AB6EAA25AEFE}" dt="2021-11-05T05:58:29.393" v="30" actId="20577"/>
        <pc:sldMkLst>
          <pc:docMk/>
          <pc:sldMk cId="534218485" sldId="275"/>
        </pc:sldMkLst>
        <pc:spChg chg="mod">
          <ac:chgData name="Lucian Zagan" userId="" providerId="" clId="Web-{E9833D76-D400-4B79-80F5-AB6EAA25AEFE}" dt="2021-11-05T05:56:43.876" v="4" actId="20577"/>
          <ac:spMkLst>
            <pc:docMk/>
            <pc:sldMk cId="534218485" sldId="275"/>
            <ac:spMk id="2" creationId="{641A1479-5D68-3644-87CB-A23786062103}"/>
          </ac:spMkLst>
        </pc:spChg>
        <pc:spChg chg="mod">
          <ac:chgData name="Lucian Zagan" userId="" providerId="" clId="Web-{E9833D76-D400-4B79-80F5-AB6EAA25AEFE}" dt="2021-11-05T05:58:29.393" v="30" actId="20577"/>
          <ac:spMkLst>
            <pc:docMk/>
            <pc:sldMk cId="534218485" sldId="275"/>
            <ac:spMk id="6" creationId="{40EB864F-983A-2C43-AC0A-E51CA0A34833}"/>
          </ac:spMkLst>
        </pc:spChg>
        <pc:picChg chg="del">
          <ac:chgData name="Lucian Zagan" userId="" providerId="" clId="Web-{E9833D76-D400-4B79-80F5-AB6EAA25AEFE}" dt="2021-11-05T05:57:44.392" v="5"/>
          <ac:picMkLst>
            <pc:docMk/>
            <pc:sldMk cId="534218485" sldId="275"/>
            <ac:picMk id="44" creationId="{25CEFC7E-1275-CF48-A717-69B31C00F8DA}"/>
          </ac:picMkLst>
        </pc:picChg>
      </pc:sldChg>
      <pc:sldChg chg="delSp modSp add replId">
        <pc:chgData name="Lucian Zagan" userId="" providerId="" clId="Web-{E9833D76-D400-4B79-80F5-AB6EAA25AEFE}" dt="2021-11-05T06:00:28.771" v="45"/>
        <pc:sldMkLst>
          <pc:docMk/>
          <pc:sldMk cId="271100727" sldId="279"/>
        </pc:sldMkLst>
        <pc:spChg chg="mod">
          <ac:chgData name="Lucian Zagan" userId="" providerId="" clId="Web-{E9833D76-D400-4B79-80F5-AB6EAA25AEFE}" dt="2021-11-05T05:59:19.941" v="44" actId="20577"/>
          <ac:spMkLst>
            <pc:docMk/>
            <pc:sldMk cId="271100727" sldId="279"/>
            <ac:spMk id="36" creationId="{86D901DF-8FE4-D746-888D-6B56A1D9FC63}"/>
          </ac:spMkLst>
        </pc:spChg>
        <pc:picChg chg="del">
          <ac:chgData name="Lucian Zagan" userId="" providerId="" clId="Web-{E9833D76-D400-4B79-80F5-AB6EAA25AEFE}" dt="2021-11-05T06:00:28.771" v="45"/>
          <ac:picMkLst>
            <pc:docMk/>
            <pc:sldMk cId="271100727" sldId="279"/>
            <ac:picMk id="40" creationId="{8D246886-8CEA-1E47-AB8E-C8F85D855E44}"/>
          </ac:picMkLst>
        </pc:picChg>
      </pc:sldChg>
    </pc:docChg>
  </pc:docChgLst>
  <pc:docChgLst>
    <pc:chgData name="Sophie Naue" userId="lGZIc7/8H0Ys5oJFfwgPj6zlktow1ydJLRDDTOSE7n0=" providerId="None" clId="Web-{EB07C1BC-53DE-43F7-AC78-08087CF4D0BF}"/>
    <pc:docChg chg="modSld">
      <pc:chgData name="Sophie Naue" userId="lGZIc7/8H0Ys5oJFfwgPj6zlktow1ydJLRDDTOSE7n0=" providerId="None" clId="Web-{EB07C1BC-53DE-43F7-AC78-08087CF4D0BF}" dt="2021-11-11T09:47:51.960" v="14" actId="20577"/>
      <pc:docMkLst>
        <pc:docMk/>
      </pc:docMkLst>
      <pc:sldChg chg="addSp">
        <pc:chgData name="Sophie Naue" userId="lGZIc7/8H0Ys5oJFfwgPj6zlktow1ydJLRDDTOSE7n0=" providerId="None" clId="Web-{EB07C1BC-53DE-43F7-AC78-08087CF4D0BF}" dt="2021-11-11T09:45:55.504" v="3"/>
        <pc:sldMkLst>
          <pc:docMk/>
          <pc:sldMk cId="4294948344" sldId="256"/>
        </pc:sldMkLst>
        <pc:spChg chg="add">
          <ac:chgData name="Sophie Naue" userId="lGZIc7/8H0Ys5oJFfwgPj6zlktow1ydJLRDDTOSE7n0=" providerId="None" clId="Web-{EB07C1BC-53DE-43F7-AC78-08087CF4D0BF}" dt="2021-11-11T09:45:37.597" v="0"/>
          <ac:spMkLst>
            <pc:docMk/>
            <pc:sldMk cId="4294948344" sldId="256"/>
            <ac:spMk id="2" creationId="{5877C3EF-D4F6-4B10-9546-F04FBAF4D433}"/>
          </ac:spMkLst>
        </pc:spChg>
        <pc:spChg chg="add">
          <ac:chgData name="Sophie Naue" userId="lGZIc7/8H0Ys5oJFfwgPj6zlktow1ydJLRDDTOSE7n0=" providerId="None" clId="Web-{EB07C1BC-53DE-43F7-AC78-08087CF4D0BF}" dt="2021-11-11T09:45:53.613" v="2"/>
          <ac:spMkLst>
            <pc:docMk/>
            <pc:sldMk cId="4294948344" sldId="256"/>
            <ac:spMk id="3" creationId="{BAE84EE1-C018-4839-9E48-311A48B9865D}"/>
          </ac:spMkLst>
        </pc:spChg>
        <pc:spChg chg="add">
          <ac:chgData name="Sophie Naue" userId="lGZIc7/8H0Ys5oJFfwgPj6zlktow1ydJLRDDTOSE7n0=" providerId="None" clId="Web-{EB07C1BC-53DE-43F7-AC78-08087CF4D0BF}" dt="2021-11-11T09:45:55.504" v="3"/>
          <ac:spMkLst>
            <pc:docMk/>
            <pc:sldMk cId="4294948344" sldId="256"/>
            <ac:spMk id="4" creationId="{370F38BE-18BD-4265-BEB2-743A64580366}"/>
          </ac:spMkLst>
        </pc:spChg>
      </pc:sldChg>
      <pc:sldChg chg="modSp">
        <pc:chgData name="Sophie Naue" userId="lGZIc7/8H0Ys5oJFfwgPj6zlktow1ydJLRDDTOSE7n0=" providerId="None" clId="Web-{EB07C1BC-53DE-43F7-AC78-08087CF4D0BF}" dt="2021-11-11T09:47:51.960" v="14" actId="20577"/>
        <pc:sldMkLst>
          <pc:docMk/>
          <pc:sldMk cId="2143019389" sldId="261"/>
        </pc:sldMkLst>
        <pc:spChg chg="mod">
          <ac:chgData name="Sophie Naue" userId="lGZIc7/8H0Ys5oJFfwgPj6zlktow1ydJLRDDTOSE7n0=" providerId="None" clId="Web-{EB07C1BC-53DE-43F7-AC78-08087CF4D0BF}" dt="2021-11-11T09:47:51.960" v="14" actId="20577"/>
          <ac:spMkLst>
            <pc:docMk/>
            <pc:sldMk cId="2143019389" sldId="261"/>
            <ac:spMk id="15" creationId="{3351554B-418D-6840-A96D-9CD73FD186E3}"/>
          </ac:spMkLst>
        </pc:spChg>
      </pc:sldChg>
      <pc:sldChg chg="addSp">
        <pc:chgData name="Sophie Naue" userId="lGZIc7/8H0Ys5oJFfwgPj6zlktow1ydJLRDDTOSE7n0=" providerId="None" clId="Web-{EB07C1BC-53DE-43F7-AC78-08087CF4D0BF}" dt="2021-11-11T09:45:47.144" v="1"/>
        <pc:sldMkLst>
          <pc:docMk/>
          <pc:sldMk cId="3260235743" sldId="271"/>
        </pc:sldMkLst>
        <pc:spChg chg="add">
          <ac:chgData name="Sophie Naue" userId="lGZIc7/8H0Ys5oJFfwgPj6zlktow1ydJLRDDTOSE7n0=" providerId="None" clId="Web-{EB07C1BC-53DE-43F7-AC78-08087CF4D0BF}" dt="2021-11-11T09:45:47.144" v="1"/>
          <ac:spMkLst>
            <pc:docMk/>
            <pc:sldMk cId="3260235743" sldId="271"/>
            <ac:spMk id="3" creationId="{79F03620-25B2-4E1E-8549-88D8DFB67CF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F7D9A44-D09B-994B-874D-9594CE74FD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5E4004-524D-4C47-B158-C7FF365607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FA3A-FDEB-B142-96A7-36728116EFF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3F3A55-FC02-6548-8D3F-DD1C8CAF8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A83E40-76BB-8947-9B90-BBC7EEAFF6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03C08-DF46-F14C-8F77-240B6753F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6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D0CE-9C04-4745-8194-606F243EB00F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FA0F-4BAE-DB42-A5C6-A8133445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8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FA0F-4BAE-DB42-A5C6-A8133445F4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3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4707535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twitter.com/move21eu" TargetMode="External"/><Relationship Id="rId12" Type="http://schemas.openxmlformats.org/officeDocument/2006/relationships/image" Target="../media/image11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rikke.dahl.monsen@kli.oslo.kommune.no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buiten, lucht, weg, straat&#10;&#10;Automatisch gegenereerde beschrijving">
            <a:extLst>
              <a:ext uri="{FF2B5EF4-FFF2-40B4-BE49-F238E27FC236}">
                <a16:creationId xmlns:a16="http://schemas.microsoft.com/office/drawing/2014/main" id="{455902CF-2393-B747-9883-BB79E6DFD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5A15C585-742E-894B-8ADF-B28ED683B95E}"/>
              </a:ext>
            </a:extLst>
          </p:cNvPr>
          <p:cNvSpPr/>
          <p:nvPr userDrawn="1"/>
        </p:nvSpPr>
        <p:spPr>
          <a:xfrm>
            <a:off x="0" y="-1"/>
            <a:ext cx="12192000" cy="6883400"/>
          </a:xfrm>
          <a:prstGeom prst="rect">
            <a:avLst/>
          </a:prstGeom>
          <a:gradFill flip="none" rotWithShape="1">
            <a:gsLst>
              <a:gs pos="5000">
                <a:schemeClr val="accent1">
                  <a:alpha val="65037"/>
                </a:schemeClr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FB01E374-DF22-744E-80B2-ECAF5284949F}"/>
              </a:ext>
            </a:extLst>
          </p:cNvPr>
          <p:cNvSpPr/>
          <p:nvPr userDrawn="1"/>
        </p:nvSpPr>
        <p:spPr>
          <a:xfrm>
            <a:off x="-470281" y="5165646"/>
            <a:ext cx="4650510" cy="44758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F6A5F8E6-CC5F-3947-A45A-E31D4F635914}"/>
              </a:ext>
            </a:extLst>
          </p:cNvPr>
          <p:cNvSpPr/>
          <p:nvPr userDrawn="1"/>
        </p:nvSpPr>
        <p:spPr>
          <a:xfrm>
            <a:off x="9992732" y="5216537"/>
            <a:ext cx="3832505" cy="3822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6BB8CDCC-A07D-B844-A094-F1C47C88D391}"/>
              </a:ext>
            </a:extLst>
          </p:cNvPr>
          <p:cNvSpPr/>
          <p:nvPr userDrawn="1"/>
        </p:nvSpPr>
        <p:spPr>
          <a:xfrm>
            <a:off x="6363361" y="-2298328"/>
            <a:ext cx="6202218" cy="619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65B168-D051-BD46-A464-2A7088EC04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867" y="4217174"/>
            <a:ext cx="9144000" cy="568325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 dirty="0"/>
              <a:t>MOVE21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8BD385-0A85-EC4A-83EF-E528936AFA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867" y="2443656"/>
            <a:ext cx="9144000" cy="1727200"/>
          </a:xfrm>
        </p:spPr>
        <p:txBody>
          <a:bodyPr anchor="b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TITLE OF PRESENTATION</a:t>
            </a:r>
            <a:endParaRPr lang="en-GB"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156AFD8-73F9-AC4F-9B7E-AFECF17A6609}"/>
              </a:ext>
            </a:extLst>
          </p:cNvPr>
          <p:cNvSpPr txBox="1"/>
          <p:nvPr userDrawn="1"/>
        </p:nvSpPr>
        <p:spPr>
          <a:xfrm>
            <a:off x="1487776" y="6030594"/>
            <a:ext cx="2159434" cy="574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33" u="none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This project has received funding from the European Union’s Horizon 2020 research and innovation programme under grant agreement No 953939</a:t>
            </a:r>
            <a:endParaRPr lang="en-US" sz="933" u="none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952D67-A7BC-F847-ADA9-355B384D7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60" y="-244301"/>
            <a:ext cx="6625019" cy="3617260"/>
          </a:xfrm>
          <a:prstGeom prst="rect">
            <a:avLst/>
          </a:prstGeom>
        </p:spPr>
      </p:pic>
      <p:pic>
        <p:nvPicPr>
          <p:cNvPr id="13" name="Picture 10" descr="flag_yellow_high.jpg">
            <a:extLst>
              <a:ext uri="{FF2B5EF4-FFF2-40B4-BE49-F238E27FC236}">
                <a16:creationId xmlns:a16="http://schemas.microsoft.com/office/drawing/2014/main" id="{7D99464D-B4B9-0544-99E0-EBF2192C0D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5" y="5992316"/>
            <a:ext cx="1018264" cy="674080"/>
          </a:xfrm>
          <a:prstGeom prst="rect">
            <a:avLst/>
          </a:prstGeom>
        </p:spPr>
      </p:pic>
      <p:pic>
        <p:nvPicPr>
          <p:cNvPr id="1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A9C11A8-4BD7-D649-90AA-052C0D075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8974" y="5837587"/>
            <a:ext cx="1402463" cy="8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6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1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08689-F2BE-F341-8A5B-933CE6633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886" y="457200"/>
            <a:ext cx="3932236" cy="1600200"/>
          </a:xfrm>
        </p:spPr>
        <p:txBody>
          <a:bodyPr anchor="b">
            <a:noAutofit/>
          </a:bodyPr>
          <a:lstStyle>
            <a:lvl1pPr>
              <a:defRPr sz="35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5820C-4C28-FF45-84D7-683E32F3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886" y="2249714"/>
            <a:ext cx="3932236" cy="37301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18A645C-9AE5-DD4A-BF16-DFF353F49390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>
            <a:off x="6203043" y="1673907"/>
            <a:ext cx="967019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>
            <a:extLst>
              <a:ext uri="{FF2B5EF4-FFF2-40B4-BE49-F238E27FC236}">
                <a16:creationId xmlns:a16="http://schemas.microsoft.com/office/drawing/2014/main" id="{E809BCB6-6E5F-7749-B672-72A59DE95ED2}"/>
              </a:ext>
            </a:extLst>
          </p:cNvPr>
          <p:cNvSpPr/>
          <p:nvPr userDrawn="1"/>
        </p:nvSpPr>
        <p:spPr>
          <a:xfrm>
            <a:off x="7170062" y="1445307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7E58777-D37E-3445-98BF-E00EFD5C2863}"/>
              </a:ext>
            </a:extLst>
          </p:cNvPr>
          <p:cNvSpPr/>
          <p:nvPr userDrawn="1"/>
        </p:nvSpPr>
        <p:spPr>
          <a:xfrm>
            <a:off x="7377621" y="1339536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72E6EA0-0BA5-E843-AFAE-224D1F4936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9771" cy="6858000"/>
          </a:xfr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2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i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0184F3D3-D7E9-594B-9186-F67B0E7A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9" y="1530943"/>
            <a:ext cx="3665868" cy="4051562"/>
          </a:xfrm>
          <a:custGeom>
            <a:avLst/>
            <a:gdLst>
              <a:gd name="connsiteX0" fmla="*/ 0 w 2771775"/>
              <a:gd name="connsiteY0" fmla="*/ 0 h 1874646"/>
              <a:gd name="connsiteX1" fmla="*/ 2771775 w 2771775"/>
              <a:gd name="connsiteY1" fmla="*/ 0 h 1874646"/>
              <a:gd name="connsiteX2" fmla="*/ 2771775 w 2771775"/>
              <a:gd name="connsiteY2" fmla="*/ 1874646 h 1874646"/>
              <a:gd name="connsiteX3" fmla="*/ 0 w 2771775"/>
              <a:gd name="connsiteY3" fmla="*/ 1874646 h 187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1874646">
                <a:moveTo>
                  <a:pt x="0" y="0"/>
                </a:moveTo>
                <a:lnTo>
                  <a:pt x="2771775" y="0"/>
                </a:lnTo>
                <a:lnTo>
                  <a:pt x="2771775" y="1874646"/>
                </a:lnTo>
                <a:lnTo>
                  <a:pt x="0" y="1874646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txBody>
          <a:bodyPr wrap="square" tIns="91440" bIns="640080" anchor="b">
            <a:noAutofit/>
          </a:bodyPr>
          <a:lstStyle>
            <a:lvl1pPr marL="0" indent="0" algn="ctr"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1B0A6628-475A-3E48-B0A0-B1581B1452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82928" y="1530943"/>
            <a:ext cx="3665868" cy="4051562"/>
          </a:xfrm>
          <a:custGeom>
            <a:avLst/>
            <a:gdLst>
              <a:gd name="connsiteX0" fmla="*/ 0 w 2771775"/>
              <a:gd name="connsiteY0" fmla="*/ 0 h 1874646"/>
              <a:gd name="connsiteX1" fmla="*/ 2771775 w 2771775"/>
              <a:gd name="connsiteY1" fmla="*/ 0 h 1874646"/>
              <a:gd name="connsiteX2" fmla="*/ 2771775 w 2771775"/>
              <a:gd name="connsiteY2" fmla="*/ 1874646 h 1874646"/>
              <a:gd name="connsiteX3" fmla="*/ 0 w 2771775"/>
              <a:gd name="connsiteY3" fmla="*/ 1874646 h 187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1874646">
                <a:moveTo>
                  <a:pt x="0" y="0"/>
                </a:moveTo>
                <a:lnTo>
                  <a:pt x="2771775" y="0"/>
                </a:lnTo>
                <a:lnTo>
                  <a:pt x="2771775" y="1874646"/>
                </a:lnTo>
                <a:lnTo>
                  <a:pt x="0" y="1874646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txBody>
          <a:bodyPr wrap="square" tIns="91440" bIns="640080" anchor="b">
            <a:noAutofit/>
          </a:bodyPr>
          <a:lstStyle>
            <a:lvl1pPr marL="0" indent="0" algn="ctr"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0EA7C873-3939-1A4C-9ED9-BF65EEE1E0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6536" y="1530943"/>
            <a:ext cx="3665868" cy="4051562"/>
          </a:xfrm>
          <a:custGeom>
            <a:avLst/>
            <a:gdLst>
              <a:gd name="connsiteX0" fmla="*/ 0 w 2771775"/>
              <a:gd name="connsiteY0" fmla="*/ 0 h 1874646"/>
              <a:gd name="connsiteX1" fmla="*/ 2771775 w 2771775"/>
              <a:gd name="connsiteY1" fmla="*/ 0 h 1874646"/>
              <a:gd name="connsiteX2" fmla="*/ 2771775 w 2771775"/>
              <a:gd name="connsiteY2" fmla="*/ 1874646 h 1874646"/>
              <a:gd name="connsiteX3" fmla="*/ 0 w 2771775"/>
              <a:gd name="connsiteY3" fmla="*/ 1874646 h 187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1874646">
                <a:moveTo>
                  <a:pt x="0" y="0"/>
                </a:moveTo>
                <a:lnTo>
                  <a:pt x="2771775" y="0"/>
                </a:lnTo>
                <a:lnTo>
                  <a:pt x="2771775" y="1874646"/>
                </a:lnTo>
                <a:lnTo>
                  <a:pt x="0" y="1874646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</p:spPr>
        <p:txBody>
          <a:bodyPr wrap="square" tIns="91440" bIns="640080" anchor="b">
            <a:noAutofit/>
          </a:bodyPr>
          <a:lstStyle>
            <a:lvl1pPr marL="0" indent="0" algn="ctr"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F91BA9-4693-F843-B6E7-FE045B1F3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CITIES</a:t>
            </a:r>
            <a:endParaRPr lang="en-GB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87E4860-E6A1-8A48-A657-9426799FB9F4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5399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al 6">
            <a:extLst>
              <a:ext uri="{FF2B5EF4-FFF2-40B4-BE49-F238E27FC236}">
                <a16:creationId xmlns:a16="http://schemas.microsoft.com/office/drawing/2014/main" id="{79E2706D-5333-4A4C-B8DB-27FC805D7A77}"/>
              </a:ext>
            </a:extLst>
          </p:cNvPr>
          <p:cNvSpPr/>
          <p:nvPr userDrawn="1"/>
        </p:nvSpPr>
        <p:spPr>
          <a:xfrm>
            <a:off x="319319" y="792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C8BA38E-779A-1E46-925B-7F00ACB32FE0}"/>
              </a:ext>
            </a:extLst>
          </p:cNvPr>
          <p:cNvSpPr/>
          <p:nvPr userDrawn="1"/>
        </p:nvSpPr>
        <p:spPr>
          <a:xfrm>
            <a:off x="257638" y="1073743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9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s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4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accent3"/>
                </a:solidFill>
                <a:latin typeface="+mn-lt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08002" y="455091"/>
            <a:ext cx="11157817" cy="6605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863000" y="2494285"/>
            <a:ext cx="1800000" cy="1800000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6472970" y="1954285"/>
            <a:ext cx="2340000" cy="23400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3307985" y="3545574"/>
            <a:ext cx="2520000" cy="2520000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9442915" y="3429000"/>
            <a:ext cx="1980000" cy="1980000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0CE2EFA-5A40-8F4E-835F-554321A312AE}"/>
              </a:ext>
            </a:extLst>
          </p:cNvPr>
          <p:cNvCxnSpPr>
            <a:cxnSpLocks/>
          </p:cNvCxnSpPr>
          <p:nvPr userDrawn="1"/>
        </p:nvCxnSpPr>
        <p:spPr>
          <a:xfrm>
            <a:off x="2438400" y="3981450"/>
            <a:ext cx="932702" cy="5533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1948CFD-D28F-7643-8DE4-D2ABAC1B881D}"/>
              </a:ext>
            </a:extLst>
          </p:cNvPr>
          <p:cNvCxnSpPr>
            <a:cxnSpLocks/>
          </p:cNvCxnSpPr>
          <p:nvPr userDrawn="1"/>
        </p:nvCxnSpPr>
        <p:spPr>
          <a:xfrm flipV="1">
            <a:off x="5516137" y="3429000"/>
            <a:ext cx="1011043" cy="552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73543D38-1177-3549-9265-97905E274138}"/>
              </a:ext>
            </a:extLst>
          </p:cNvPr>
          <p:cNvCxnSpPr>
            <a:cxnSpLocks/>
          </p:cNvCxnSpPr>
          <p:nvPr userDrawn="1"/>
        </p:nvCxnSpPr>
        <p:spPr>
          <a:xfrm>
            <a:off x="8622421" y="3545574"/>
            <a:ext cx="1015534" cy="435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>
            <a:extLst>
              <a:ext uri="{FF2B5EF4-FFF2-40B4-BE49-F238E27FC236}">
                <a16:creationId xmlns:a16="http://schemas.microsoft.com/office/drawing/2014/main" id="{BD20952E-57DA-824A-8713-7E66C2FCE9E9}"/>
              </a:ext>
            </a:extLst>
          </p:cNvPr>
          <p:cNvSpPr/>
          <p:nvPr userDrawn="1"/>
        </p:nvSpPr>
        <p:spPr>
          <a:xfrm>
            <a:off x="2156604" y="2208362"/>
            <a:ext cx="948905" cy="948905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912E9D00-9AD3-0547-9BBC-2D3E86A93974}"/>
              </a:ext>
            </a:extLst>
          </p:cNvPr>
          <p:cNvSpPr/>
          <p:nvPr userDrawn="1"/>
        </p:nvSpPr>
        <p:spPr>
          <a:xfrm>
            <a:off x="3228521" y="5324072"/>
            <a:ext cx="586597" cy="586597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3BF9E549-AA23-674B-90B0-A1E693ADF59D}"/>
              </a:ext>
            </a:extLst>
          </p:cNvPr>
          <p:cNvSpPr/>
          <p:nvPr userDrawn="1"/>
        </p:nvSpPr>
        <p:spPr>
          <a:xfrm>
            <a:off x="6676846" y="3968150"/>
            <a:ext cx="948905" cy="948905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0A0F34FE-BB42-434A-ACAB-6F0512FA3E3B}"/>
              </a:ext>
            </a:extLst>
          </p:cNvPr>
          <p:cNvSpPr/>
          <p:nvPr userDrawn="1"/>
        </p:nvSpPr>
        <p:spPr>
          <a:xfrm>
            <a:off x="10614912" y="3118628"/>
            <a:ext cx="586597" cy="586597"/>
          </a:xfrm>
          <a:prstGeom prst="ellipse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F7B7F26-9B4E-E844-930A-D120E465694F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32432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1BFCA468-617D-0442-94CE-6E3A2D54CE23}"/>
              </a:ext>
            </a:extLst>
          </p:cNvPr>
          <p:cNvSpPr/>
          <p:nvPr userDrawn="1"/>
        </p:nvSpPr>
        <p:spPr>
          <a:xfrm>
            <a:off x="319319" y="58513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16EE68C-CF82-1541-8434-633766E69445}"/>
              </a:ext>
            </a:extLst>
          </p:cNvPr>
          <p:cNvSpPr/>
          <p:nvPr userDrawn="1"/>
        </p:nvSpPr>
        <p:spPr>
          <a:xfrm>
            <a:off x="257638" y="866710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8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boom&#10;&#10;Automatisch gegenereerde beschrijving">
            <a:extLst>
              <a:ext uri="{FF2B5EF4-FFF2-40B4-BE49-F238E27FC236}">
                <a16:creationId xmlns:a16="http://schemas.microsoft.com/office/drawing/2014/main" id="{862EA176-C33B-7C4B-B64F-71037AD94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489" y="201819"/>
            <a:ext cx="9862961" cy="6531571"/>
          </a:xfrm>
          <a:prstGeom prst="rect">
            <a:avLst/>
          </a:prstGeom>
        </p:spPr>
      </p:pic>
      <p:sp>
        <p:nvSpPr>
          <p:cNvPr id="188" name="Text Placeholder 3">
            <a:extLst>
              <a:ext uri="{FF2B5EF4-FFF2-40B4-BE49-F238E27FC236}">
                <a16:creationId xmlns:a16="http://schemas.microsoft.com/office/drawing/2014/main" id="{A6EAB029-D312-304F-8D8F-EEE38F0EEB1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4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accent3"/>
                </a:solidFill>
                <a:latin typeface="+mn-lt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9" name="Title 2">
            <a:extLst>
              <a:ext uri="{FF2B5EF4-FFF2-40B4-BE49-F238E27FC236}">
                <a16:creationId xmlns:a16="http://schemas.microsoft.com/office/drawing/2014/main" id="{0BBE4541-3F7A-4B4D-8F1C-CBB3F4A3B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2" y="455091"/>
            <a:ext cx="11157817" cy="6605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0" name="Rechte verbindingslijn 189">
            <a:extLst>
              <a:ext uri="{FF2B5EF4-FFF2-40B4-BE49-F238E27FC236}">
                <a16:creationId xmlns:a16="http://schemas.microsoft.com/office/drawing/2014/main" id="{0ECC0C57-F1BB-2E45-9FE0-2A55F3CFAAF1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32432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al 190">
            <a:extLst>
              <a:ext uri="{FF2B5EF4-FFF2-40B4-BE49-F238E27FC236}">
                <a16:creationId xmlns:a16="http://schemas.microsoft.com/office/drawing/2014/main" id="{BD923C8F-4F01-7D4B-A17A-BDAA98946944}"/>
              </a:ext>
            </a:extLst>
          </p:cNvPr>
          <p:cNvSpPr/>
          <p:nvPr userDrawn="1"/>
        </p:nvSpPr>
        <p:spPr>
          <a:xfrm>
            <a:off x="319319" y="58513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al 195">
            <a:extLst>
              <a:ext uri="{FF2B5EF4-FFF2-40B4-BE49-F238E27FC236}">
                <a16:creationId xmlns:a16="http://schemas.microsoft.com/office/drawing/2014/main" id="{E182D4E9-854E-A743-AA99-6B2D69F40E24}"/>
              </a:ext>
            </a:extLst>
          </p:cNvPr>
          <p:cNvSpPr/>
          <p:nvPr userDrawn="1"/>
        </p:nvSpPr>
        <p:spPr>
          <a:xfrm>
            <a:off x="257638" y="866710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Picture Placeholder 93">
            <a:extLst>
              <a:ext uri="{FF2B5EF4-FFF2-40B4-BE49-F238E27FC236}">
                <a16:creationId xmlns:a16="http://schemas.microsoft.com/office/drawing/2014/main" id="{5881461C-BA7F-B84E-9B62-0C128424B04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3000" y="2494285"/>
            <a:ext cx="1800000" cy="1800000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0" name="Picture Placeholder 95">
            <a:extLst>
              <a:ext uri="{FF2B5EF4-FFF2-40B4-BE49-F238E27FC236}">
                <a16:creationId xmlns:a16="http://schemas.microsoft.com/office/drawing/2014/main" id="{BC554121-F2AA-B447-9B80-46876385652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72970" y="1954285"/>
            <a:ext cx="2340000" cy="23400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1" name="Picture Placeholder 94">
            <a:extLst>
              <a:ext uri="{FF2B5EF4-FFF2-40B4-BE49-F238E27FC236}">
                <a16:creationId xmlns:a16="http://schemas.microsoft.com/office/drawing/2014/main" id="{4AEE40DD-1282-F743-93A7-6A0B52CA09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07985" y="3545574"/>
            <a:ext cx="2520000" cy="2520000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2" name="Picture Placeholder 96">
            <a:extLst>
              <a:ext uri="{FF2B5EF4-FFF2-40B4-BE49-F238E27FC236}">
                <a16:creationId xmlns:a16="http://schemas.microsoft.com/office/drawing/2014/main" id="{E2422DBA-4C47-6D47-9C14-0AA064D3B0F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442915" y="3429000"/>
            <a:ext cx="1980000" cy="1980000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203" name="Rechte verbindingslijn 202">
            <a:extLst>
              <a:ext uri="{FF2B5EF4-FFF2-40B4-BE49-F238E27FC236}">
                <a16:creationId xmlns:a16="http://schemas.microsoft.com/office/drawing/2014/main" id="{5DE640D8-6656-0C49-B2F4-166893A16964}"/>
              </a:ext>
            </a:extLst>
          </p:cNvPr>
          <p:cNvCxnSpPr>
            <a:cxnSpLocks/>
          </p:cNvCxnSpPr>
          <p:nvPr userDrawn="1"/>
        </p:nvCxnSpPr>
        <p:spPr>
          <a:xfrm>
            <a:off x="2438400" y="3981450"/>
            <a:ext cx="932702" cy="5533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Rechte verbindingslijn 203">
            <a:extLst>
              <a:ext uri="{FF2B5EF4-FFF2-40B4-BE49-F238E27FC236}">
                <a16:creationId xmlns:a16="http://schemas.microsoft.com/office/drawing/2014/main" id="{8E6CD33D-2FC1-5C48-9350-31F58F6308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516137" y="3429000"/>
            <a:ext cx="1011043" cy="552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echte verbindingslijn 204">
            <a:extLst>
              <a:ext uri="{FF2B5EF4-FFF2-40B4-BE49-F238E27FC236}">
                <a16:creationId xmlns:a16="http://schemas.microsoft.com/office/drawing/2014/main" id="{27746A8E-1958-A64A-A320-38CDFA8EF2BF}"/>
              </a:ext>
            </a:extLst>
          </p:cNvPr>
          <p:cNvCxnSpPr>
            <a:cxnSpLocks/>
          </p:cNvCxnSpPr>
          <p:nvPr userDrawn="1"/>
        </p:nvCxnSpPr>
        <p:spPr>
          <a:xfrm>
            <a:off x="8622421" y="3545574"/>
            <a:ext cx="1015534" cy="435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al 205">
            <a:extLst>
              <a:ext uri="{FF2B5EF4-FFF2-40B4-BE49-F238E27FC236}">
                <a16:creationId xmlns:a16="http://schemas.microsoft.com/office/drawing/2014/main" id="{76DB2ABE-FF88-9340-A86C-1AF328316D47}"/>
              </a:ext>
            </a:extLst>
          </p:cNvPr>
          <p:cNvSpPr/>
          <p:nvPr userDrawn="1"/>
        </p:nvSpPr>
        <p:spPr>
          <a:xfrm>
            <a:off x="2156604" y="2208362"/>
            <a:ext cx="948905" cy="948905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al 206">
            <a:extLst>
              <a:ext uri="{FF2B5EF4-FFF2-40B4-BE49-F238E27FC236}">
                <a16:creationId xmlns:a16="http://schemas.microsoft.com/office/drawing/2014/main" id="{4B37546C-F77D-CC4B-B5F4-89E08E3AA700}"/>
              </a:ext>
            </a:extLst>
          </p:cNvPr>
          <p:cNvSpPr/>
          <p:nvPr userDrawn="1"/>
        </p:nvSpPr>
        <p:spPr>
          <a:xfrm>
            <a:off x="3228521" y="5324072"/>
            <a:ext cx="586597" cy="586597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al 207">
            <a:extLst>
              <a:ext uri="{FF2B5EF4-FFF2-40B4-BE49-F238E27FC236}">
                <a16:creationId xmlns:a16="http://schemas.microsoft.com/office/drawing/2014/main" id="{585040EF-54B6-CB40-A6BE-D943F318B45D}"/>
              </a:ext>
            </a:extLst>
          </p:cNvPr>
          <p:cNvSpPr/>
          <p:nvPr userDrawn="1"/>
        </p:nvSpPr>
        <p:spPr>
          <a:xfrm>
            <a:off x="6676846" y="3968150"/>
            <a:ext cx="948905" cy="948905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al 208">
            <a:extLst>
              <a:ext uri="{FF2B5EF4-FFF2-40B4-BE49-F238E27FC236}">
                <a16:creationId xmlns:a16="http://schemas.microsoft.com/office/drawing/2014/main" id="{C6898479-BD71-3A48-BE76-695DB91CA4C6}"/>
              </a:ext>
            </a:extLst>
          </p:cNvPr>
          <p:cNvSpPr/>
          <p:nvPr userDrawn="1"/>
        </p:nvSpPr>
        <p:spPr>
          <a:xfrm>
            <a:off x="10614912" y="3118628"/>
            <a:ext cx="586597" cy="586597"/>
          </a:xfrm>
          <a:prstGeom prst="ellipse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6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oom&#10;&#10;Automatisch gegenereerde beschrijving">
            <a:extLst>
              <a:ext uri="{FF2B5EF4-FFF2-40B4-BE49-F238E27FC236}">
                <a16:creationId xmlns:a16="http://schemas.microsoft.com/office/drawing/2014/main" id="{E19C8EE3-E6E3-5B44-907F-3EFCB732D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358" y="188409"/>
            <a:ext cx="9862961" cy="6531571"/>
          </a:xfrm>
          <a:prstGeom prst="rect">
            <a:avLst/>
          </a:prstGeom>
        </p:spPr>
      </p:pic>
      <p:sp>
        <p:nvSpPr>
          <p:cNvPr id="188" name="Text Placeholder 3">
            <a:extLst>
              <a:ext uri="{FF2B5EF4-FFF2-40B4-BE49-F238E27FC236}">
                <a16:creationId xmlns:a16="http://schemas.microsoft.com/office/drawing/2014/main" id="{A6EAB029-D312-304F-8D8F-EEE38F0EEB1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05119" y="1178434"/>
            <a:ext cx="106607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accent3"/>
                </a:solidFill>
                <a:latin typeface="+mn-lt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9" name="Title 2">
            <a:extLst>
              <a:ext uri="{FF2B5EF4-FFF2-40B4-BE49-F238E27FC236}">
                <a16:creationId xmlns:a16="http://schemas.microsoft.com/office/drawing/2014/main" id="{0BBE4541-3F7A-4B4D-8F1C-CBB3F4A3B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119" y="455091"/>
            <a:ext cx="10660700" cy="6605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0" name="Rechte verbindingslijn 189">
            <a:extLst>
              <a:ext uri="{FF2B5EF4-FFF2-40B4-BE49-F238E27FC236}">
                <a16:creationId xmlns:a16="http://schemas.microsoft.com/office/drawing/2014/main" id="{0ECC0C57-F1BB-2E45-9FE0-2A55F3CFAAF1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32432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al 190">
            <a:extLst>
              <a:ext uri="{FF2B5EF4-FFF2-40B4-BE49-F238E27FC236}">
                <a16:creationId xmlns:a16="http://schemas.microsoft.com/office/drawing/2014/main" id="{BD923C8F-4F01-7D4B-A17A-BDAA98946944}"/>
              </a:ext>
            </a:extLst>
          </p:cNvPr>
          <p:cNvSpPr/>
          <p:nvPr userDrawn="1"/>
        </p:nvSpPr>
        <p:spPr>
          <a:xfrm>
            <a:off x="319319" y="58513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al 195">
            <a:extLst>
              <a:ext uri="{FF2B5EF4-FFF2-40B4-BE49-F238E27FC236}">
                <a16:creationId xmlns:a16="http://schemas.microsoft.com/office/drawing/2014/main" id="{E182D4E9-854E-A743-AA99-6B2D69F40E24}"/>
              </a:ext>
            </a:extLst>
          </p:cNvPr>
          <p:cNvSpPr/>
          <p:nvPr userDrawn="1"/>
        </p:nvSpPr>
        <p:spPr>
          <a:xfrm>
            <a:off x="257638" y="866710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C54F08-673F-924F-9386-FC74CFF2A1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4888" y="1684338"/>
            <a:ext cx="3944937" cy="4267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2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boom, weg, fiets&#10;&#10;Automatisch gegenereerde beschrijving">
            <a:extLst>
              <a:ext uri="{FF2B5EF4-FFF2-40B4-BE49-F238E27FC236}">
                <a16:creationId xmlns:a16="http://schemas.microsoft.com/office/drawing/2014/main" id="{1BB39E57-59DF-3B44-AC4C-5F7BB75EF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5A15C585-742E-894B-8ADF-B28ED683B95E}"/>
              </a:ext>
            </a:extLst>
          </p:cNvPr>
          <p:cNvSpPr/>
          <p:nvPr userDrawn="1"/>
        </p:nvSpPr>
        <p:spPr>
          <a:xfrm>
            <a:off x="0" y="0"/>
            <a:ext cx="12191999" cy="68834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9703"/>
                </a:schemeClr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8BD385-0A85-EC4A-83EF-E528936AFA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38443"/>
            <a:ext cx="9144000" cy="781115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THANK YOU!</a:t>
            </a:r>
            <a:endParaRPr lang="en-GB"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156AFD8-73F9-AC4F-9B7E-AFECF17A6609}"/>
              </a:ext>
            </a:extLst>
          </p:cNvPr>
          <p:cNvSpPr txBox="1"/>
          <p:nvPr userDrawn="1"/>
        </p:nvSpPr>
        <p:spPr>
          <a:xfrm>
            <a:off x="1487776" y="6030594"/>
            <a:ext cx="2159434" cy="574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33" u="none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This project has received funding from the European Union’s Horizon 2020 research and innovation programme under grant agreement No 953939</a:t>
            </a:r>
            <a:endParaRPr lang="en-US" sz="933" u="none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0" descr="flag_yellow_high.jpg">
            <a:extLst>
              <a:ext uri="{FF2B5EF4-FFF2-40B4-BE49-F238E27FC236}">
                <a16:creationId xmlns:a16="http://schemas.microsoft.com/office/drawing/2014/main" id="{7D99464D-B4B9-0544-99E0-EBF2192C0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5" y="5992316"/>
            <a:ext cx="1018264" cy="67408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9E111A5-6412-D649-AF83-CD179B9B56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655" y="5525770"/>
            <a:ext cx="2694171" cy="14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7333F490-7BF7-5441-894D-77A8C582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83400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5A15C585-742E-894B-8ADF-B28ED683B95E}"/>
              </a:ext>
            </a:extLst>
          </p:cNvPr>
          <p:cNvSpPr/>
          <p:nvPr userDrawn="1"/>
        </p:nvSpPr>
        <p:spPr>
          <a:xfrm>
            <a:off x="-10758" y="0"/>
            <a:ext cx="12192000" cy="6883400"/>
          </a:xfrm>
          <a:prstGeom prst="rect">
            <a:avLst/>
          </a:prstGeom>
          <a:gradFill flip="none" rotWithShape="1">
            <a:gsLst>
              <a:gs pos="5000">
                <a:schemeClr val="accent1">
                  <a:alpha val="65000"/>
                </a:schemeClr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FB01E374-DF22-744E-80B2-ECAF5284949F}"/>
              </a:ext>
            </a:extLst>
          </p:cNvPr>
          <p:cNvSpPr/>
          <p:nvPr userDrawn="1"/>
        </p:nvSpPr>
        <p:spPr>
          <a:xfrm>
            <a:off x="-744179" y="4510801"/>
            <a:ext cx="4650510" cy="44758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F6A5F8E6-CC5F-3947-A45A-E31D4F635914}"/>
              </a:ext>
            </a:extLst>
          </p:cNvPr>
          <p:cNvSpPr/>
          <p:nvPr userDrawn="1"/>
        </p:nvSpPr>
        <p:spPr>
          <a:xfrm>
            <a:off x="2609404" y="5351345"/>
            <a:ext cx="3832505" cy="3822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6BB8CDCC-A07D-B844-A094-F1C47C88D391}"/>
              </a:ext>
            </a:extLst>
          </p:cNvPr>
          <p:cNvSpPr/>
          <p:nvPr userDrawn="1"/>
        </p:nvSpPr>
        <p:spPr>
          <a:xfrm>
            <a:off x="6363361" y="-2298328"/>
            <a:ext cx="6202218" cy="619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156AFD8-73F9-AC4F-9B7E-AFECF17A6609}"/>
              </a:ext>
            </a:extLst>
          </p:cNvPr>
          <p:cNvSpPr txBox="1"/>
          <p:nvPr userDrawn="1"/>
        </p:nvSpPr>
        <p:spPr>
          <a:xfrm>
            <a:off x="1487776" y="6030594"/>
            <a:ext cx="2159434" cy="574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33" u="none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This project has received funding from the European Union’s Horizon 2020 research and innovation programme under grant agreement No 953939</a:t>
            </a:r>
            <a:endParaRPr lang="en-US" sz="933" u="none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952D67-A7BC-F847-ADA9-355B384D7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60" y="-244301"/>
            <a:ext cx="6625019" cy="3617260"/>
          </a:xfrm>
          <a:prstGeom prst="rect">
            <a:avLst/>
          </a:prstGeom>
        </p:spPr>
      </p:pic>
      <p:pic>
        <p:nvPicPr>
          <p:cNvPr id="13" name="Picture 10" descr="flag_yellow_high.jpg">
            <a:extLst>
              <a:ext uri="{FF2B5EF4-FFF2-40B4-BE49-F238E27FC236}">
                <a16:creationId xmlns:a16="http://schemas.microsoft.com/office/drawing/2014/main" id="{7D99464D-B4B9-0544-99E0-EBF2192C0D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5" y="5992316"/>
            <a:ext cx="1018264" cy="674080"/>
          </a:xfrm>
          <a:prstGeom prst="rect">
            <a:avLst/>
          </a:prstGeom>
        </p:spPr>
      </p:pic>
      <p:pic>
        <p:nvPicPr>
          <p:cNvPr id="1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A9C11A8-4BD7-D649-90AA-052C0D075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502" y="5837587"/>
            <a:ext cx="1402463" cy="889316"/>
          </a:xfrm>
          <a:prstGeom prst="rect">
            <a:avLst/>
          </a:prstGeom>
        </p:spPr>
      </p:pic>
      <p:sp>
        <p:nvSpPr>
          <p:cNvPr id="15" name="Ondertitel 2">
            <a:extLst>
              <a:ext uri="{FF2B5EF4-FFF2-40B4-BE49-F238E27FC236}">
                <a16:creationId xmlns:a16="http://schemas.microsoft.com/office/drawing/2014/main" id="{1B7D56D2-A729-7948-A525-2E57DFE15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867" y="2661808"/>
            <a:ext cx="9144000" cy="398961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 dirty="0"/>
              <a:t>The City of Oslo</a:t>
            </a:r>
          </a:p>
          <a:p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73D5BF4-B012-C348-B6F7-2B85DD5F55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867" y="888289"/>
            <a:ext cx="9144000" cy="1727200"/>
          </a:xfrm>
        </p:spPr>
        <p:txBody>
          <a:bodyPr anchor="b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CONTACTS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9EC6E1-7C84-2E41-872D-2D99817ACF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338" y="3187768"/>
            <a:ext cx="9144000" cy="922338"/>
          </a:xfrm>
        </p:spPr>
        <p:txBody>
          <a:bodyPr/>
          <a:lstStyle>
            <a:lvl1pPr marL="457189" marR="0" indent="-45718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57189" marR="0" lvl="0" indent="-45718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Tiina</a:t>
            </a:r>
            <a:r>
              <a:rPr kumimoji="0" lang="it-IT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14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Ruohonen</a:t>
            </a:r>
            <a:r>
              <a:rPr kumimoji="0" lang="it-IT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it-IT" sz="1467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tiina.ruohonen@byr.oslo.kommune.no</a:t>
            </a:r>
            <a:r>
              <a:rPr kumimoji="0" lang="it-IT" sz="1467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BE" sz="1467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Paal </a:t>
            </a:r>
            <a:r>
              <a:rPr kumimoji="0" lang="nl-NL" sz="14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Mork</a:t>
            </a:r>
            <a:r>
              <a:rPr kumimoji="0" lang="nl-NL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nl-NL" sz="1467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paal.mork@byr.oslo.kommune.no</a:t>
            </a:r>
            <a:r>
              <a:rPr kumimoji="0" lang="nl-NL" sz="1467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BE" sz="1467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Rikke</a:t>
            </a:r>
            <a:r>
              <a:rPr kumimoji="0" lang="nl-NL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Dahl </a:t>
            </a:r>
            <a:r>
              <a:rPr kumimoji="0" lang="nl-NL" sz="14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Monsen</a:t>
            </a:r>
            <a:r>
              <a:rPr kumimoji="0" lang="nl-NL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nl-NL" sz="1467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rikke.dahl.monsen@kli.oslo.kommune.no</a:t>
            </a:r>
            <a:endParaRPr kumimoji="0" lang="nl-BE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CAA2FEF2-D823-8C4D-9971-374CFD5C1195}"/>
              </a:ext>
            </a:extLst>
          </p:cNvPr>
          <p:cNvGrpSpPr/>
          <p:nvPr userDrawn="1"/>
        </p:nvGrpSpPr>
        <p:grpSpPr>
          <a:xfrm>
            <a:off x="6560343" y="4892385"/>
            <a:ext cx="5995695" cy="1668342"/>
            <a:chOff x="2764847" y="4936512"/>
            <a:chExt cx="5995695" cy="1668342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2234733-CF42-3246-9AD7-AD7906EF3F24}"/>
                </a:ext>
              </a:extLst>
            </p:cNvPr>
            <p:cNvSpPr txBox="1"/>
            <p:nvPr userDrawn="1"/>
          </p:nvSpPr>
          <p:spPr>
            <a:xfrm>
              <a:off x="3260022" y="4936512"/>
              <a:ext cx="5500520" cy="166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u="sng" kern="1200" dirty="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@MOVE21</a:t>
              </a:r>
              <a:r>
                <a:rPr lang="en-US" sz="1800" u="sng" kern="1200" dirty="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cs"/>
                </a:rPr>
                <a:t>eu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u="sng" kern="1200" dirty="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LinkedIn/MOVE21</a:t>
              </a:r>
              <a:r>
                <a:rPr lang="en-US" sz="1800" u="sng" kern="1200" dirty="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cs"/>
                </a:rPr>
                <a:t>: Zero Emission 21</a:t>
              </a:r>
              <a:r>
                <a:rPr lang="en-US" sz="1800" u="sng" kern="1200" baseline="30000" dirty="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cs"/>
                </a:rPr>
                <a:t>st</a:t>
              </a:r>
              <a:r>
                <a:rPr lang="en-US" sz="1800" u="sng" kern="1200" dirty="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cs"/>
                </a:rPr>
                <a:t> Century</a:t>
              </a:r>
              <a:endParaRPr lang="en-US" sz="1800" u="sng" kern="120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>
                <a:lnSpc>
                  <a:spcPct val="200000"/>
                </a:lnSpc>
              </a:pPr>
              <a:r>
                <a:rPr lang="nl-BE" u="none" dirty="0">
                  <a:solidFill>
                    <a:schemeClr val="accent4"/>
                  </a:solidFill>
                  <a:effectLst/>
                </a:rPr>
                <a:t>www.move21.eu</a:t>
              </a:r>
              <a:endParaRPr lang="en-GB" u="none" dirty="0">
                <a:solidFill>
                  <a:schemeClr val="accent4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CB55ECF-9C87-554F-9230-F3436C5B9D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77436" y="5179871"/>
              <a:ext cx="360000" cy="3600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9372188-83C5-A944-8AD9-7C8DDADDC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64847" y="5714354"/>
              <a:ext cx="360000" cy="3600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EC92303-A59C-B643-BBFC-D4F28F1C0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64847" y="6244854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8399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10A69-61BA-734F-9450-0F95F3BE5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500" y="1772896"/>
            <a:ext cx="9606951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ACE2A9-9FA4-4A4A-922A-8271E3497F0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0500" y="4652620"/>
            <a:ext cx="960695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chapter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B4D83D5-C72C-B14D-B213-9F985CE5B316}"/>
              </a:ext>
            </a:extLst>
          </p:cNvPr>
          <p:cNvGrpSpPr/>
          <p:nvPr userDrawn="1"/>
        </p:nvGrpSpPr>
        <p:grpSpPr>
          <a:xfrm rot="17290924">
            <a:off x="-110003" y="-217196"/>
            <a:ext cx="6322152" cy="5505934"/>
            <a:chOff x="435488" y="760125"/>
            <a:chExt cx="4645742" cy="4045956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B1C4F9-92EF-C34B-BEBF-A2DB50F634F9}"/>
                </a:ext>
              </a:extLst>
            </p:cNvPr>
            <p:cNvSpPr/>
            <p:nvPr userDrawn="1"/>
          </p:nvSpPr>
          <p:spPr>
            <a:xfrm>
              <a:off x="3646350" y="760125"/>
              <a:ext cx="1434880" cy="1434880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85B0ABB-7DE8-0649-8B13-02AE0A894123}"/>
                </a:ext>
              </a:extLst>
            </p:cNvPr>
            <p:cNvSpPr/>
            <p:nvPr userDrawn="1"/>
          </p:nvSpPr>
          <p:spPr>
            <a:xfrm>
              <a:off x="3551166" y="1898231"/>
              <a:ext cx="1270938" cy="1270938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9195E339-829D-D947-A534-48FC1B5ED8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001279" y="2848510"/>
              <a:ext cx="138548" cy="937273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35FC5AFB-DE49-424E-AA34-08EB597A5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1888" y="1516058"/>
              <a:ext cx="1287193" cy="185757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C1536AD-CE9F-7C44-95C1-16B273122964}"/>
                </a:ext>
              </a:extLst>
            </p:cNvPr>
            <p:cNvSpPr/>
            <p:nvPr userDrawn="1"/>
          </p:nvSpPr>
          <p:spPr>
            <a:xfrm>
              <a:off x="2111844" y="1028044"/>
              <a:ext cx="1917419" cy="1917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003D7497-0704-AB4E-9266-4060E82BBC9F}"/>
                </a:ext>
              </a:extLst>
            </p:cNvPr>
            <p:cNvSpPr/>
            <p:nvPr userDrawn="1"/>
          </p:nvSpPr>
          <p:spPr>
            <a:xfrm>
              <a:off x="592366" y="1028044"/>
              <a:ext cx="899043" cy="8990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9D3D823-F77A-3445-B8CC-DD351AE7572B}"/>
                </a:ext>
              </a:extLst>
            </p:cNvPr>
            <p:cNvSpPr/>
            <p:nvPr userDrawn="1"/>
          </p:nvSpPr>
          <p:spPr>
            <a:xfrm>
              <a:off x="435488" y="854993"/>
              <a:ext cx="515636" cy="515636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01A7D550-A5AF-3D46-9FC7-CF4AE9233AB0}"/>
                </a:ext>
              </a:extLst>
            </p:cNvPr>
            <p:cNvSpPr/>
            <p:nvPr userDrawn="1"/>
          </p:nvSpPr>
          <p:spPr>
            <a:xfrm>
              <a:off x="2384501" y="3759129"/>
              <a:ext cx="1046952" cy="1046952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9B99C26-5A84-C449-8A29-397509FD754B}"/>
                </a:ext>
              </a:extLst>
            </p:cNvPr>
            <p:cNvSpPr/>
            <p:nvPr userDrawn="1"/>
          </p:nvSpPr>
          <p:spPr>
            <a:xfrm>
              <a:off x="3970881" y="3941233"/>
              <a:ext cx="785817" cy="7858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5D828E6-9339-1E45-A8BF-1152BE32BE1C}"/>
                </a:ext>
              </a:extLst>
            </p:cNvPr>
            <p:cNvCxnSpPr>
              <a:cxnSpLocks/>
              <a:stCxn id="17" idx="2"/>
              <a:endCxn id="13" idx="6"/>
            </p:cNvCxnSpPr>
            <p:nvPr userDrawn="1"/>
          </p:nvCxnSpPr>
          <p:spPr>
            <a:xfrm flipH="1" flipV="1">
              <a:off x="3431453" y="4282605"/>
              <a:ext cx="539428" cy="51537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DA67A019-95DC-CE4C-8100-4A14A97B86B9}"/>
              </a:ext>
            </a:extLst>
          </p:cNvPr>
          <p:cNvGrpSpPr/>
          <p:nvPr userDrawn="1"/>
        </p:nvGrpSpPr>
        <p:grpSpPr>
          <a:xfrm rot="4926019" flipH="1">
            <a:off x="6886559" y="-3011209"/>
            <a:ext cx="6322152" cy="5505934"/>
            <a:chOff x="435488" y="760125"/>
            <a:chExt cx="4645742" cy="4045956"/>
          </a:xfrm>
        </p:grpSpPr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0C98408E-7398-4C4D-9431-565257DB0F5D}"/>
                </a:ext>
              </a:extLst>
            </p:cNvPr>
            <p:cNvSpPr/>
            <p:nvPr userDrawn="1"/>
          </p:nvSpPr>
          <p:spPr>
            <a:xfrm>
              <a:off x="3646350" y="760125"/>
              <a:ext cx="1434880" cy="1434880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A34832F-9257-4F4F-AF94-18E1B5FAE192}"/>
                </a:ext>
              </a:extLst>
            </p:cNvPr>
            <p:cNvSpPr/>
            <p:nvPr userDrawn="1"/>
          </p:nvSpPr>
          <p:spPr>
            <a:xfrm>
              <a:off x="3551166" y="1898231"/>
              <a:ext cx="1270938" cy="1270938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0B3A93F3-5F9B-044F-9E9B-2381D3DB8BF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001279" y="2848510"/>
              <a:ext cx="138548" cy="937273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8E7CA116-195F-8948-899E-38EE8BDD79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1888" y="1516058"/>
              <a:ext cx="1287193" cy="185757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5DAD7E8F-7D09-D142-9690-8A08A5DF9E2B}"/>
                </a:ext>
              </a:extLst>
            </p:cNvPr>
            <p:cNvSpPr/>
            <p:nvPr userDrawn="1"/>
          </p:nvSpPr>
          <p:spPr>
            <a:xfrm>
              <a:off x="2111844" y="1028044"/>
              <a:ext cx="1917419" cy="1917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980C14D3-E946-414D-B139-533FE9F81EBB}"/>
                </a:ext>
              </a:extLst>
            </p:cNvPr>
            <p:cNvSpPr/>
            <p:nvPr userDrawn="1"/>
          </p:nvSpPr>
          <p:spPr>
            <a:xfrm>
              <a:off x="592366" y="1028044"/>
              <a:ext cx="899043" cy="8990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647E12AE-364A-C04F-8DDC-846FE8F54CF7}"/>
                </a:ext>
              </a:extLst>
            </p:cNvPr>
            <p:cNvSpPr/>
            <p:nvPr userDrawn="1"/>
          </p:nvSpPr>
          <p:spPr>
            <a:xfrm>
              <a:off x="435488" y="854993"/>
              <a:ext cx="515636" cy="515636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F5CAB65F-89C2-D746-9525-E8C90B8EB970}"/>
                </a:ext>
              </a:extLst>
            </p:cNvPr>
            <p:cNvSpPr/>
            <p:nvPr userDrawn="1"/>
          </p:nvSpPr>
          <p:spPr>
            <a:xfrm>
              <a:off x="2384501" y="3759129"/>
              <a:ext cx="1046952" cy="1046952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74B9031F-2970-2F48-9036-418E6B86B0BC}"/>
                </a:ext>
              </a:extLst>
            </p:cNvPr>
            <p:cNvSpPr/>
            <p:nvPr userDrawn="1"/>
          </p:nvSpPr>
          <p:spPr>
            <a:xfrm>
              <a:off x="3970881" y="3941233"/>
              <a:ext cx="785817" cy="7858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F1871F-65F7-F642-B894-17BFA3E1E8E5}"/>
                </a:ext>
              </a:extLst>
            </p:cNvPr>
            <p:cNvCxnSpPr>
              <a:cxnSpLocks/>
              <a:stCxn id="47" idx="2"/>
              <a:endCxn id="46" idx="6"/>
            </p:cNvCxnSpPr>
            <p:nvPr userDrawn="1"/>
          </p:nvCxnSpPr>
          <p:spPr>
            <a:xfrm flipH="1" flipV="1">
              <a:off x="3431453" y="4282605"/>
              <a:ext cx="539428" cy="51537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69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633CC-CDBF-2048-9046-DE0DF9927F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BB4446-C1CD-0F4B-A69D-418977F9DC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EEED71-CED6-8841-AC10-183AAADC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BF7B-6BE1-C941-8D35-48467942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7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29918-71A3-1349-9251-80E5B4E1D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BC8926-7F2A-5947-9B38-406E561DC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AC772E4-F95A-BD44-957F-FCFCFF440DB0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5399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CA75FEC5-ADE4-AB49-9FD3-D6B0C6FC5BB5}"/>
              </a:ext>
            </a:extLst>
          </p:cNvPr>
          <p:cNvSpPr/>
          <p:nvPr userDrawn="1"/>
        </p:nvSpPr>
        <p:spPr>
          <a:xfrm>
            <a:off x="319319" y="792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8C38E3B-0A43-0A41-BC37-3BF134DA9727}"/>
              </a:ext>
            </a:extLst>
          </p:cNvPr>
          <p:cNvSpPr/>
          <p:nvPr userDrawn="1"/>
        </p:nvSpPr>
        <p:spPr>
          <a:xfrm>
            <a:off x="257638" y="1073743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887CE-F8D8-4E4D-85FC-CE360BC2A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C566F-47AB-2049-90C8-ADDBDA715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ADAC65-96A5-A248-9AB8-030A50AD2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E99E747-B326-1E44-B54C-F918D708070A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5399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>
            <a:extLst>
              <a:ext uri="{FF2B5EF4-FFF2-40B4-BE49-F238E27FC236}">
                <a16:creationId xmlns:a16="http://schemas.microsoft.com/office/drawing/2014/main" id="{CBD8F3D3-4023-424D-AE07-CF7A240DE57E}"/>
              </a:ext>
            </a:extLst>
          </p:cNvPr>
          <p:cNvSpPr/>
          <p:nvPr userDrawn="1"/>
        </p:nvSpPr>
        <p:spPr>
          <a:xfrm>
            <a:off x="319319" y="792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2E12298E-CC7A-7A47-9539-EBC6098F5AEC}"/>
              </a:ext>
            </a:extLst>
          </p:cNvPr>
          <p:cNvSpPr/>
          <p:nvPr userDrawn="1"/>
        </p:nvSpPr>
        <p:spPr>
          <a:xfrm>
            <a:off x="257638" y="1073743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CE447-E94F-C64C-8E1E-126F6C167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11B0A3-D99F-9547-B0FF-E5AAF6F7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A26D40-3682-7B47-8E6A-F894D5677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2AB755-C12A-9B42-9E92-8BE29B181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EB4A56-803E-3A46-8FE2-C6B59B7FF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9FB5900-CBD5-3347-9F33-8FAD267975C3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5399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154F5BC1-C6D8-2E4A-BBA2-121E4C7783D7}"/>
              </a:ext>
            </a:extLst>
          </p:cNvPr>
          <p:cNvSpPr/>
          <p:nvPr userDrawn="1"/>
        </p:nvSpPr>
        <p:spPr>
          <a:xfrm>
            <a:off x="319319" y="792164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6036EEB-A942-6948-A4E0-C05158C5C2C6}"/>
              </a:ext>
            </a:extLst>
          </p:cNvPr>
          <p:cNvSpPr/>
          <p:nvPr userDrawn="1"/>
        </p:nvSpPr>
        <p:spPr>
          <a:xfrm>
            <a:off x="257638" y="1073743"/>
            <a:ext cx="249641" cy="249641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08689-F2BE-F341-8A5B-933CE6633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6" cy="160020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5820C-4C28-FF45-84D7-683E32F3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FD1188-C65B-4C49-87ED-EF14E47D8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18A645C-9AE5-DD4A-BF16-DFF353F49390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>
            <a:off x="-647700" y="1630364"/>
            <a:ext cx="967019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>
            <a:extLst>
              <a:ext uri="{FF2B5EF4-FFF2-40B4-BE49-F238E27FC236}">
                <a16:creationId xmlns:a16="http://schemas.microsoft.com/office/drawing/2014/main" id="{E809BCB6-6E5F-7749-B672-72A59DE95ED2}"/>
              </a:ext>
            </a:extLst>
          </p:cNvPr>
          <p:cNvSpPr/>
          <p:nvPr userDrawn="1"/>
        </p:nvSpPr>
        <p:spPr>
          <a:xfrm>
            <a:off x="319319" y="14017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7E58777-D37E-3445-98BF-E00EFD5C2863}"/>
              </a:ext>
            </a:extLst>
          </p:cNvPr>
          <p:cNvSpPr/>
          <p:nvPr userDrawn="1"/>
        </p:nvSpPr>
        <p:spPr>
          <a:xfrm>
            <a:off x="526878" y="1295993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4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17274-BC4D-FB4D-A8F3-6B2AFC964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6" cy="1600200"/>
          </a:xfrm>
        </p:spPr>
        <p:txBody>
          <a:bodyPr anchor="b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1A4FC3-FEE2-D04C-A13B-DB664BF59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5FBC96-193F-E84C-B3C0-BEFCBC1D9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C042D36-24D6-444C-9CB7-0C78359C0753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>
            <a:off x="-647700" y="1630364"/>
            <a:ext cx="967019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>
            <a:extLst>
              <a:ext uri="{FF2B5EF4-FFF2-40B4-BE49-F238E27FC236}">
                <a16:creationId xmlns:a16="http://schemas.microsoft.com/office/drawing/2014/main" id="{C2B16EE0-D8B3-1A41-9964-B39EB4FB0EB6}"/>
              </a:ext>
            </a:extLst>
          </p:cNvPr>
          <p:cNvSpPr/>
          <p:nvPr userDrawn="1"/>
        </p:nvSpPr>
        <p:spPr>
          <a:xfrm>
            <a:off x="319319" y="1401764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1A400AC-0137-E842-956B-F49D3832B764}"/>
              </a:ext>
            </a:extLst>
          </p:cNvPr>
          <p:cNvSpPr/>
          <p:nvPr userDrawn="1"/>
        </p:nvSpPr>
        <p:spPr>
          <a:xfrm>
            <a:off x="526878" y="1295993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A9B00-94D2-8944-BD3C-CEDB4B44F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DA8CFF8-AC32-7643-B071-199013510EA8}"/>
              </a:ext>
            </a:extLst>
          </p:cNvPr>
          <p:cNvCxnSpPr>
            <a:cxnSpLocks/>
          </p:cNvCxnSpPr>
          <p:nvPr userDrawn="1"/>
        </p:nvCxnSpPr>
        <p:spPr>
          <a:xfrm>
            <a:off x="547919" y="-25399"/>
            <a:ext cx="0" cy="817563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7F90164E-228B-B648-BED5-78B5A47E5FDC}"/>
              </a:ext>
            </a:extLst>
          </p:cNvPr>
          <p:cNvSpPr/>
          <p:nvPr userDrawn="1"/>
        </p:nvSpPr>
        <p:spPr>
          <a:xfrm>
            <a:off x="319319" y="792164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CE3873BF-0974-3748-A817-0C939FD79B43}"/>
              </a:ext>
            </a:extLst>
          </p:cNvPr>
          <p:cNvSpPr/>
          <p:nvPr userDrawn="1"/>
        </p:nvSpPr>
        <p:spPr>
          <a:xfrm>
            <a:off x="257638" y="1073743"/>
            <a:ext cx="249641" cy="249641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B8033-EFAF-DB48-AC6F-B22F4322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46044C-55BA-3940-BBAE-F6733278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0585E5-D2CC-4744-B579-ADE711216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8920" y="236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BF7B-6BE1-C941-8D35-48467942CC2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4C097E1-73E7-F843-A193-CECE68A0E6B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655" y="5525770"/>
            <a:ext cx="2694171" cy="1471017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00516A86-4EF2-164B-90FE-DC9959FB8DF5}"/>
              </a:ext>
            </a:extLst>
          </p:cNvPr>
          <p:cNvSpPr txBox="1"/>
          <p:nvPr userDrawn="1"/>
        </p:nvSpPr>
        <p:spPr>
          <a:xfrm>
            <a:off x="1159708" y="6175458"/>
            <a:ext cx="21768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800" u="none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This project has received funding from the European Union’s Horizon 2020 research and innovation programme under grant agreement No 953939</a:t>
            </a:r>
            <a:endParaRPr lang="en-US" sz="800" u="none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Picture 10" descr="flag_yellow_high.jpg">
            <a:extLst>
              <a:ext uri="{FF2B5EF4-FFF2-40B4-BE49-F238E27FC236}">
                <a16:creationId xmlns:a16="http://schemas.microsoft.com/office/drawing/2014/main" id="{69555237-B3FA-3D45-9D47-910D29E40DA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5" y="6161204"/>
            <a:ext cx="763140" cy="5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49" r:id="rId3"/>
    <p:sldLayoutId id="2147483662" r:id="rId4"/>
    <p:sldLayoutId id="2147483664" r:id="rId5"/>
    <p:sldLayoutId id="2147483665" r:id="rId6"/>
    <p:sldLayoutId id="2147483668" r:id="rId7"/>
    <p:sldLayoutId id="2147483669" r:id="rId8"/>
    <p:sldLayoutId id="2147483666" r:id="rId9"/>
    <p:sldLayoutId id="2147483686" r:id="rId10"/>
    <p:sldLayoutId id="2147483687" r:id="rId11"/>
    <p:sldLayoutId id="2147483667" r:id="rId12"/>
    <p:sldLayoutId id="2147483684" r:id="rId13"/>
    <p:sldLayoutId id="2147483685" r:id="rId14"/>
    <p:sldLayoutId id="2147483688" r:id="rId15"/>
    <p:sldLayoutId id="2147483689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45000"/>
        <a:buFont typeface="Systeemlettertype regulie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97AB577C-BA16-3F4D-8089-03F3C580F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7" y="4217174"/>
            <a:ext cx="9144000" cy="568325"/>
          </a:xfrm>
        </p:spPr>
        <p:txBody>
          <a:bodyPr/>
          <a:lstStyle/>
          <a:p>
            <a:r>
              <a:rPr lang="nb-NO" dirty="0"/>
              <a:t>Tiina Ruohonen, City </a:t>
            </a:r>
            <a:r>
              <a:rPr lang="nb-NO" dirty="0" err="1"/>
              <a:t>of</a:t>
            </a:r>
            <a:r>
              <a:rPr lang="nb-NO" dirty="0"/>
              <a:t> Oslo</a:t>
            </a:r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0A403D-D91A-7D48-B822-480D01847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2443656"/>
            <a:ext cx="9144000" cy="1727200"/>
          </a:xfrm>
        </p:spPr>
        <p:txBody>
          <a:bodyPr>
            <a:normAutofit/>
          </a:bodyPr>
          <a:lstStyle/>
          <a:p>
            <a:r>
              <a:rPr lang="en-GB" dirty="0"/>
              <a:t>What’s next for TEN-T </a:t>
            </a:r>
            <a:br>
              <a:rPr lang="en-GB" dirty="0"/>
            </a:br>
            <a:r>
              <a:rPr lang="en-GB" dirty="0"/>
              <a:t>policy in the EU?</a:t>
            </a:r>
            <a:r>
              <a:rPr lang="en-GB" b="0" dirty="0"/>
              <a:t> </a:t>
            </a:r>
            <a:br>
              <a:rPr lang="en-GB" b="0" dirty="0"/>
            </a:br>
            <a:r>
              <a:rPr lang="en-GB" sz="2700" b="0" dirty="0"/>
              <a:t>24 February 2022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429494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94E4254-FBA5-3041-90B2-04A488C36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7" y="2661808"/>
            <a:ext cx="9779180" cy="1394626"/>
          </a:xfrm>
        </p:spPr>
        <p:txBody>
          <a:bodyPr>
            <a:normAutofit/>
          </a:bodyPr>
          <a:lstStyle/>
          <a:p>
            <a:r>
              <a:rPr lang="nb-NO" dirty="0" err="1"/>
              <a:t>Stay</a:t>
            </a:r>
            <a:r>
              <a:rPr lang="nb-NO" dirty="0"/>
              <a:t> in touch:</a:t>
            </a:r>
          </a:p>
          <a:p>
            <a:r>
              <a:rPr lang="nb-NO" dirty="0"/>
              <a:t>tiina.ruohonen@byr.oslo.kommune.no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B1CF0A-7EE7-E74C-8EAE-F53B63194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Thanks</a:t>
            </a:r>
            <a:r>
              <a:rPr lang="nb-NO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2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53177" y="435816"/>
            <a:ext cx="110802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bg1"/>
                </a:solidFill>
              </a:rPr>
              <a:t>MOVE21</a:t>
            </a:r>
            <a:r>
              <a:rPr lang="en-GB" sz="3400" dirty="0">
                <a:solidFill>
                  <a:schemeClr val="bg1"/>
                </a:solidFill>
              </a:rPr>
              <a:t> will help European cities to transform into climate neutral, connected multimodal </a:t>
            </a:r>
            <a:r>
              <a:rPr lang="en-GB" sz="3400" i="1" dirty="0">
                <a:solidFill>
                  <a:schemeClr val="bg1"/>
                </a:solidFill>
              </a:rPr>
              <a:t>urban nodes</a:t>
            </a:r>
            <a:r>
              <a:rPr lang="en-GB" sz="3400" dirty="0">
                <a:solidFill>
                  <a:schemeClr val="bg1"/>
                </a:solidFill>
              </a:rPr>
              <a:t> for smart and clean mobility and logistics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7" y="5526506"/>
            <a:ext cx="2672852" cy="1459377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00516A86-4EF2-164B-90FE-DC9959FB8DF5}"/>
              </a:ext>
            </a:extLst>
          </p:cNvPr>
          <p:cNvSpPr txBox="1"/>
          <p:nvPr/>
        </p:nvSpPr>
        <p:spPr>
          <a:xfrm>
            <a:off x="1159708" y="6175458"/>
            <a:ext cx="21768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800" u="none" kern="1200" dirty="0">
                <a:solidFill>
                  <a:schemeClr val="bg1"/>
                </a:solidFill>
                <a:latin typeface="Arial"/>
                <a:cs typeface="Arial"/>
              </a:rPr>
              <a:t>This project has received funding from the European Union’s Horizon 2020 research and innovation programme under grant agreement No 953939</a:t>
            </a:r>
            <a:endParaRPr lang="en-US" sz="800" u="none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10" descr="flag_yellow_high.jpg">
            <a:extLst>
              <a:ext uri="{FF2B5EF4-FFF2-40B4-BE49-F238E27FC236}">
                <a16:creationId xmlns:a16="http://schemas.microsoft.com/office/drawing/2014/main" id="{69555237-B3FA-3D45-9D47-910D29E40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5" y="6161204"/>
            <a:ext cx="763140" cy="5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4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36" y="193964"/>
            <a:ext cx="9897138" cy="57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1" y="1157591"/>
            <a:ext cx="5181600" cy="50193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Test, deploy, replicate and upscale zero emission solutions through co-creation </a:t>
            </a:r>
            <a:r>
              <a:rPr lang="en-GB" sz="1900" b="1" dirty="0"/>
              <a:t>in urban nodes and functional urban areas on the TEN-T Scan-Med corridor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Combine technological and non-technological innovations to facilitate effective implementation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Increase liveability in European cities by focusing on social cohesion, and transport and health equity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Establish a </a:t>
            </a:r>
            <a:r>
              <a:rPr lang="en-GB" sz="1900" b="1" dirty="0"/>
              <a:t>platform for coordination, collaboration and data sharing for clean and efficient urban multimodal mobility on TEN-T corridor level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Maximise uptake of solutions through ambitious replication, uptake and dissemination activities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094364" y="649600"/>
            <a:ext cx="441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chemeClr val="accent2"/>
                </a:solidFill>
              </a:rPr>
              <a:t>Integrated </a:t>
            </a:r>
            <a:r>
              <a:rPr lang="nb-NO" sz="2400" b="1" dirty="0" err="1">
                <a:solidFill>
                  <a:schemeClr val="accent2"/>
                </a:solidFill>
              </a:rPr>
              <a:t>approach</a:t>
            </a:r>
            <a:r>
              <a:rPr lang="nb-NO" sz="2400" b="1" dirty="0">
                <a:solidFill>
                  <a:schemeClr val="accent2"/>
                </a:solidFill>
              </a:rPr>
              <a:t> to </a:t>
            </a:r>
          </a:p>
          <a:p>
            <a:pPr algn="ctr"/>
            <a:r>
              <a:rPr lang="nb-NO" sz="2400" b="1" dirty="0" err="1">
                <a:solidFill>
                  <a:schemeClr val="accent2"/>
                </a:solidFill>
              </a:rPr>
              <a:t>domains</a:t>
            </a:r>
            <a:r>
              <a:rPr lang="nb-NO" sz="2400" b="1" dirty="0">
                <a:solidFill>
                  <a:schemeClr val="accent2"/>
                </a:solidFill>
              </a:rPr>
              <a:t>, </a:t>
            </a:r>
            <a:r>
              <a:rPr lang="nb-NO" sz="2400" b="1" dirty="0" err="1">
                <a:solidFill>
                  <a:schemeClr val="accent2"/>
                </a:solidFill>
              </a:rPr>
              <a:t>sectors</a:t>
            </a:r>
            <a:r>
              <a:rPr lang="nb-NO" sz="2400" b="1" dirty="0">
                <a:solidFill>
                  <a:schemeClr val="accent2"/>
                </a:solidFill>
              </a:rPr>
              <a:t> and </a:t>
            </a:r>
            <a:r>
              <a:rPr lang="nb-NO" sz="2400" b="1" dirty="0" err="1">
                <a:solidFill>
                  <a:schemeClr val="accent2"/>
                </a:solidFill>
              </a:rPr>
              <a:t>levels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pic>
        <p:nvPicPr>
          <p:cNvPr id="8" name="Plassholder for inn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7" y="1921523"/>
            <a:ext cx="5257800" cy="34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0" y="1099226"/>
            <a:ext cx="11734270" cy="42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TEN-T </a:t>
            </a:r>
            <a:r>
              <a:rPr lang="nb-NO" dirty="0" err="1"/>
              <a:t>corridor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 in MOVE21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1004888" y="1684338"/>
            <a:ext cx="5921205" cy="4267200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Boost</a:t>
            </a:r>
            <a:r>
              <a:rPr lang="nb-NO" dirty="0"/>
              <a:t> system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perspective</a:t>
            </a:r>
            <a:endParaRPr lang="nb-NO" dirty="0"/>
          </a:p>
          <a:p>
            <a:r>
              <a:rPr lang="en-GB" dirty="0"/>
              <a:t>Promote efficient (multi-)governance</a:t>
            </a:r>
          </a:p>
          <a:p>
            <a:r>
              <a:rPr lang="en-GB" dirty="0"/>
              <a:t>Increase TEN-T related cross-border collaboration</a:t>
            </a:r>
          </a:p>
          <a:p>
            <a:r>
              <a:rPr lang="en-GB" dirty="0"/>
              <a:t>Build on existing financial and institutional cooperation (STRING megaregion)</a:t>
            </a:r>
          </a:p>
          <a:p>
            <a:r>
              <a:rPr lang="en-GB" dirty="0"/>
              <a:t>Evaluate implemented solutions in urban nodes from the point of TEN-T accessibility and network performance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1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Scan</a:t>
            </a:r>
            <a:r>
              <a:rPr lang="nb-NO" dirty="0"/>
              <a:t>-Med </a:t>
            </a:r>
            <a:r>
              <a:rPr lang="nb-NO" dirty="0" err="1"/>
              <a:t>Observatory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Address real needs</a:t>
            </a:r>
          </a:p>
          <a:p>
            <a:r>
              <a:rPr lang="en-GB" dirty="0"/>
              <a:t>Ensure that local and regional perspectives are part of the decision-making process – balance national level representation in TEN-T policy discussions</a:t>
            </a:r>
          </a:p>
          <a:p>
            <a:r>
              <a:rPr lang="en-GB" dirty="0"/>
              <a:t>Foster an ecosystem for governance coordination, data and knowledge sharing on the corridor</a:t>
            </a:r>
          </a:p>
          <a:p>
            <a:r>
              <a:rPr lang="en-GB" dirty="0"/>
              <a:t>Encourage  common  funding mechanisms and joint systems components</a:t>
            </a:r>
          </a:p>
          <a:p>
            <a:r>
              <a:rPr lang="nb-NO" dirty="0" err="1"/>
              <a:t>Outlive</a:t>
            </a:r>
            <a:r>
              <a:rPr lang="nb-NO" dirty="0"/>
              <a:t> the </a:t>
            </a:r>
            <a:r>
              <a:rPr lang="nb-NO" dirty="0" err="1"/>
              <a:t>project</a:t>
            </a:r>
            <a:r>
              <a:rPr lang="nb-NO" dirty="0"/>
              <a:t>!</a:t>
            </a:r>
            <a:endParaRPr lang="en-GB" dirty="0"/>
          </a:p>
          <a:p>
            <a:endParaRPr lang="en-GB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2693"/>
            <a:ext cx="6879771" cy="4592613"/>
          </a:xfrm>
        </p:spPr>
      </p:pic>
    </p:spTree>
    <p:extLst>
      <p:ext uri="{BB962C8B-B14F-4D97-AF65-F5344CB8AC3E}">
        <p14:creationId xmlns:p14="http://schemas.microsoft.com/office/powerpoint/2010/main" val="116637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19847"/>
            <a:ext cx="10515600" cy="970841"/>
          </a:xfrm>
        </p:spPr>
        <p:txBody>
          <a:bodyPr>
            <a:normAutofit fontScale="90000"/>
          </a:bodyPr>
          <a:lstStyle/>
          <a:p>
            <a:r>
              <a:rPr lang="nb-NO" sz="4200" dirty="0"/>
              <a:t>From 19 to 76 urban nodes </a:t>
            </a:r>
            <a:r>
              <a:rPr lang="nb-NO" sz="4200" dirty="0" err="1"/>
              <a:t>on</a:t>
            </a:r>
            <a:r>
              <a:rPr lang="nb-NO" sz="4200" dirty="0"/>
              <a:t> the </a:t>
            </a:r>
            <a:r>
              <a:rPr lang="nb-NO" sz="4200" dirty="0" err="1"/>
              <a:t>Scan</a:t>
            </a:r>
            <a:r>
              <a:rPr lang="nb-NO" sz="4200" dirty="0"/>
              <a:t>-Med</a:t>
            </a:r>
            <a:br>
              <a:rPr lang="en-GB" dirty="0"/>
            </a:br>
            <a:endParaRPr lang="en-GB" dirty="0"/>
          </a:p>
        </p:txBody>
      </p:sp>
      <p:pic>
        <p:nvPicPr>
          <p:cNvPr id="5" name="image75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5324" y="1825625"/>
            <a:ext cx="5181600" cy="3888898"/>
          </a:xfrm>
          <a:prstGeom prst="rect">
            <a:avLst/>
          </a:prstGeom>
          <a:ln/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1897" y="1825625"/>
            <a:ext cx="26758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Getting</a:t>
            </a:r>
            <a:r>
              <a:rPr lang="nb-NO" dirty="0"/>
              <a:t> </a:t>
            </a:r>
            <a:r>
              <a:rPr lang="nb-NO" dirty="0" err="1"/>
              <a:t>ready</a:t>
            </a:r>
            <a:r>
              <a:rPr lang="nb-NO" dirty="0"/>
              <a:t> 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/>
              <a:t>Observatory</a:t>
            </a:r>
            <a:r>
              <a:rPr lang="nb-NO" dirty="0"/>
              <a:t> </a:t>
            </a:r>
            <a:r>
              <a:rPr lang="nb-NO" dirty="0" err="1"/>
              <a:t>framework</a:t>
            </a:r>
            <a:r>
              <a:rPr lang="nb-NO" dirty="0"/>
              <a:t> in </a:t>
            </a:r>
            <a:r>
              <a:rPr lang="nb-NO" dirty="0" err="1"/>
              <a:t>place</a:t>
            </a:r>
            <a:r>
              <a:rPr lang="nb-NO" dirty="0"/>
              <a:t> by </a:t>
            </a:r>
            <a:r>
              <a:rPr lang="nb-NO" dirty="0" err="1"/>
              <a:t>October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year</a:t>
            </a:r>
            <a:endParaRPr lang="nb-NO" dirty="0"/>
          </a:p>
          <a:p>
            <a:r>
              <a:rPr lang="nb-NO" dirty="0" err="1"/>
              <a:t>Launch</a:t>
            </a:r>
            <a:r>
              <a:rPr lang="nb-NO" dirty="0"/>
              <a:t> in </a:t>
            </a:r>
            <a:r>
              <a:rPr lang="nb-NO" dirty="0" err="1"/>
              <a:t>October</a:t>
            </a:r>
            <a:r>
              <a:rPr lang="nb-NO" dirty="0"/>
              <a:t> during European </a:t>
            </a:r>
            <a:r>
              <a:rPr lang="nb-NO" dirty="0" err="1"/>
              <a:t>week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regions and </a:t>
            </a:r>
            <a:r>
              <a:rPr lang="nb-NO" dirty="0" err="1"/>
              <a:t>cities</a:t>
            </a:r>
            <a:endParaRPr lang="nb-NO" dirty="0"/>
          </a:p>
          <a:p>
            <a:r>
              <a:rPr lang="nb-NO" b="1" dirty="0"/>
              <a:t>Have </a:t>
            </a:r>
            <a:r>
              <a:rPr lang="nb-NO" b="1" dirty="0" err="1"/>
              <a:t>your</a:t>
            </a:r>
            <a:r>
              <a:rPr lang="nb-NO" b="1" dirty="0"/>
              <a:t> </a:t>
            </a:r>
            <a:r>
              <a:rPr lang="nb-NO" b="1" dirty="0" err="1"/>
              <a:t>say</a:t>
            </a:r>
            <a:r>
              <a:rPr lang="nb-NO" b="1" dirty="0"/>
              <a:t> – </a:t>
            </a:r>
            <a:r>
              <a:rPr lang="nb-NO" b="1" dirty="0" err="1"/>
              <a:t>what</a:t>
            </a:r>
            <a:r>
              <a:rPr lang="nb-NO" b="1" dirty="0"/>
              <a:t> </a:t>
            </a:r>
            <a:r>
              <a:rPr lang="nb-NO" b="1" dirty="0" err="1"/>
              <a:t>should</a:t>
            </a:r>
            <a:r>
              <a:rPr lang="nb-NO" b="1" dirty="0"/>
              <a:t> the </a:t>
            </a:r>
            <a:r>
              <a:rPr lang="nb-NO" b="1" dirty="0" err="1"/>
              <a:t>observatory</a:t>
            </a:r>
            <a:r>
              <a:rPr lang="nb-NO" b="1" dirty="0"/>
              <a:t> </a:t>
            </a:r>
            <a:r>
              <a:rPr lang="nb-NO" b="1" dirty="0" err="1"/>
              <a:t>focus</a:t>
            </a:r>
            <a:r>
              <a:rPr lang="nb-NO" b="1" dirty="0"/>
              <a:t> </a:t>
            </a:r>
            <a:r>
              <a:rPr lang="nb-NO" b="1" dirty="0" err="1"/>
              <a:t>on</a:t>
            </a:r>
            <a:r>
              <a:rPr lang="nb-NO" b="1" dirty="0"/>
              <a:t> during </a:t>
            </a:r>
            <a:r>
              <a:rPr lang="nb-NO" b="1" dirty="0" err="1"/>
              <a:t>its</a:t>
            </a:r>
            <a:r>
              <a:rPr lang="nb-NO" b="1" dirty="0"/>
              <a:t> first </a:t>
            </a:r>
            <a:r>
              <a:rPr lang="nb-NO" b="1" dirty="0" err="1"/>
              <a:t>year</a:t>
            </a:r>
            <a:r>
              <a:rPr lang="nb-NO" b="1" dirty="0"/>
              <a:t>? </a:t>
            </a:r>
            <a:endParaRPr lang="en-GB" b="1" dirty="0"/>
          </a:p>
        </p:txBody>
      </p:sp>
      <p:pic>
        <p:nvPicPr>
          <p:cNvPr id="2050" name="Picture 2" descr="https://europa.eu/regions-and-cities/sites/default/files/styles/large/public/2022-02/EURegionsWeek_2022_themes.JPG?itok=80p7IdJ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70251" cy="39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086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MOVE21">
      <a:dk1>
        <a:srgbClr val="606060"/>
      </a:dk1>
      <a:lt1>
        <a:srgbClr val="FFFFFF"/>
      </a:lt1>
      <a:dk2>
        <a:srgbClr val="999999"/>
      </a:dk2>
      <a:lt2>
        <a:srgbClr val="E7E6E6"/>
      </a:lt2>
      <a:accent1>
        <a:srgbClr val="1B5674"/>
      </a:accent1>
      <a:accent2>
        <a:srgbClr val="915D9F"/>
      </a:accent2>
      <a:accent3>
        <a:srgbClr val="38AEC0"/>
      </a:accent3>
      <a:accent4>
        <a:srgbClr val="BAD35B"/>
      </a:accent4>
      <a:accent5>
        <a:srgbClr val="61348B"/>
      </a:accent5>
      <a:accent6>
        <a:srgbClr val="8DA94D"/>
      </a:accent6>
      <a:hlink>
        <a:srgbClr val="38ACE0"/>
      </a:hlink>
      <a:folHlink>
        <a:srgbClr val="BAD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F08B7-F56C-40CB-93BB-F26A7738E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a3a8e-7964-4418-ab96-7edc9afd578f"/>
    <ds:schemaRef ds:uri="07e80eab-9d26-4ae7-bd74-003410c92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00B17B-DED3-4497-A295-ADEB9F8099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B9D6B-7659-46C5-8D53-9FAAE0309073}">
  <ds:schemaRefs>
    <ds:schemaRef ds:uri="http://schemas.openxmlformats.org/package/2006/metadata/core-properties"/>
    <ds:schemaRef ds:uri="http://schemas.microsoft.com/office/2006/documentManagement/types"/>
    <ds:schemaRef ds:uri="07e80eab-9d26-4ae7-bd74-003410c928f3"/>
    <ds:schemaRef ds:uri="fb7a3a8e-7964-4418-ab96-7edc9afd578f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Systeemlettertype regulier</vt:lpstr>
      <vt:lpstr>Wingdings</vt:lpstr>
      <vt:lpstr>Kantoorthema</vt:lpstr>
      <vt:lpstr>What’s next for TEN-T  policy in the EU?  24 February 2022</vt:lpstr>
      <vt:lpstr>PowerPoint Presentation</vt:lpstr>
      <vt:lpstr>PowerPoint Presentation</vt:lpstr>
      <vt:lpstr>PowerPoint Presentation</vt:lpstr>
      <vt:lpstr>PowerPoint Presentation</vt:lpstr>
      <vt:lpstr>TEN-T corridor approach in MOVE21</vt:lpstr>
      <vt:lpstr>Scan-Med Observatory</vt:lpstr>
      <vt:lpstr>From 19 to 76 urban nodes on the Scan-Med </vt:lpstr>
      <vt:lpstr>Getting ready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Daniel Muller</dc:creator>
  <cp:lastModifiedBy>Ivo Cré</cp:lastModifiedBy>
  <cp:revision>116</cp:revision>
  <dcterms:created xsi:type="dcterms:W3CDTF">2021-07-26T14:19:50Z</dcterms:created>
  <dcterms:modified xsi:type="dcterms:W3CDTF">2022-02-24T10:52:32Z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0x01010099E8CB689BBF064F911E71EFFC1CB2A3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2022-02-16T20:29:10Z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3f28cd75-8714-44cd-92d4-eb93060ffb17</vt:lpwstr>
  </property>
  <property fmtid="{D5CDD505-2E9C-101B-9397-08002B2CF9AE}" pid="9" name="MSIP_Label_7a2396b7-5846-48ff-8468-5f49f8ad722a_ContentBits">
    <vt:lpwstr>0</vt:lpwstr>
  </property>
</Properties>
</file>