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8"/>
  </p:handoutMasterIdLst>
  <p:sldIdLst>
    <p:sldId id="397" r:id="rId2"/>
    <p:sldId id="392" r:id="rId3"/>
    <p:sldId id="393" r:id="rId4"/>
    <p:sldId id="391" r:id="rId5"/>
    <p:sldId id="394" r:id="rId6"/>
    <p:sldId id="27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6B4"/>
    <a:srgbClr val="7F6000"/>
    <a:srgbClr val="245BA7"/>
    <a:srgbClr val="00AF3D"/>
    <a:srgbClr val="E51935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442" autoAdjust="0"/>
    <p:restoredTop sz="94660"/>
  </p:normalViewPr>
  <p:slideViewPr>
    <p:cSldViewPr>
      <p:cViewPr varScale="1">
        <p:scale>
          <a:sx n="121" d="100"/>
          <a:sy n="121" d="100"/>
        </p:scale>
        <p:origin x="92" y="1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5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4000"/>
            <a:ext cx="9144000" cy="3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8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D2B784B9-809F-4BD0-9ECD-81ECF34BFCE9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C2C3EB1-E05D-4D58-A927-1F58F6CFC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1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314965-E039-6B41-9801-F9545D5437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9374" y="0"/>
            <a:ext cx="6724626" cy="5143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3CD9E2B-1CF7-2549-9859-EE34C1F611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000" y="4287483"/>
            <a:ext cx="1403832" cy="45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9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37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.anciaes@ucl.ac.uk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5CA44C6-F2E7-E54C-9695-E70E4606ECAD}"/>
              </a:ext>
            </a:extLst>
          </p:cNvPr>
          <p:cNvSpPr txBox="1">
            <a:spLocks/>
          </p:cNvSpPr>
          <p:nvPr/>
        </p:nvSpPr>
        <p:spPr>
          <a:xfrm>
            <a:off x="270000" y="555526"/>
            <a:ext cx="2501800" cy="1712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200" b="1" dirty="0">
                <a:latin typeface="+mj-lt"/>
                <a:ea typeface="Arial" charset="0"/>
                <a:cs typeface="Arial" charset="0"/>
              </a:rPr>
              <a:t>MORE Option Appraisal Tool</a:t>
            </a: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en-GB" sz="2200" b="1" dirty="0">
              <a:latin typeface="+mj-lt"/>
              <a:ea typeface="Arial" charset="0"/>
              <a:cs typeface="Arial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87615CF-5063-E344-8758-4C904D8CBEBC}"/>
              </a:ext>
            </a:extLst>
          </p:cNvPr>
          <p:cNvSpPr txBox="1">
            <a:spLocks/>
          </p:cNvSpPr>
          <p:nvPr/>
        </p:nvSpPr>
        <p:spPr>
          <a:xfrm>
            <a:off x="270000" y="2499742"/>
            <a:ext cx="2501800" cy="5040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Paulo Anciaes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UCL (University College London)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87615CF-5063-E344-8758-4C904D8CBEBC}"/>
              </a:ext>
            </a:extLst>
          </p:cNvPr>
          <p:cNvSpPr txBox="1">
            <a:spLocks/>
          </p:cNvSpPr>
          <p:nvPr/>
        </p:nvSpPr>
        <p:spPr>
          <a:xfrm>
            <a:off x="270000" y="3291830"/>
            <a:ext cx="2643939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spcAft>
                <a:spcPts val="500"/>
              </a:spcAft>
            </a:pPr>
            <a:r>
              <a:rPr lang="en-US" sz="13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Better streets for better cities</a:t>
            </a:r>
          </a:p>
          <a:p>
            <a:pPr>
              <a:spcAft>
                <a:spcPts val="200"/>
              </a:spcAft>
            </a:pPr>
            <a:r>
              <a:rPr lang="en-US" sz="13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Brussels, 17-02-2022</a:t>
            </a:r>
          </a:p>
        </p:txBody>
      </p:sp>
    </p:spTree>
    <p:extLst>
      <p:ext uri="{BB962C8B-B14F-4D97-AF65-F5344CB8AC3E}">
        <p14:creationId xmlns:p14="http://schemas.microsoft.com/office/powerpoint/2010/main" val="341467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CEF784-DA0C-43A6-BB3F-7964483831FE}"/>
              </a:ext>
            </a:extLst>
          </p:cNvPr>
          <p:cNvSpPr txBox="1"/>
          <p:nvPr/>
        </p:nvSpPr>
        <p:spPr>
          <a:xfrm>
            <a:off x="6684680" y="51470"/>
            <a:ext cx="2336491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100" b="1" dirty="0">
                <a:latin typeface="+mj-lt"/>
                <a:cs typeface="Arial" panose="020B0604020202020204" pitchFamily="34" charset="0"/>
              </a:rPr>
              <a:t>And also:</a:t>
            </a:r>
          </a:p>
          <a:p>
            <a:r>
              <a:rPr lang="en-GB" sz="1600" b="1" dirty="0">
                <a:latin typeface="+mj-lt"/>
                <a:cs typeface="Arial" panose="020B0604020202020204" pitchFamily="34" charset="0"/>
              </a:rPr>
              <a:t>Performance indicators</a:t>
            </a:r>
          </a:p>
        </p:txBody>
      </p:sp>
      <p:sp>
        <p:nvSpPr>
          <p:cNvPr id="3" name="Rounded Rectangle 9">
            <a:extLst>
              <a:ext uri="{FF2B5EF4-FFF2-40B4-BE49-F238E27FC236}">
                <a16:creationId xmlns:a16="http://schemas.microsoft.com/office/drawing/2014/main" id="{C7882F77-6950-4F1A-9AB1-66D696ABC9FD}"/>
              </a:ext>
            </a:extLst>
          </p:cNvPr>
          <p:cNvSpPr/>
          <p:nvPr/>
        </p:nvSpPr>
        <p:spPr>
          <a:xfrm>
            <a:off x="6647504" y="843558"/>
            <a:ext cx="2387315" cy="4195167"/>
          </a:xfrm>
          <a:prstGeom prst="roundRect">
            <a:avLst>
              <a:gd name="adj" fmla="val 448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anchor="ctr" anchorCtr="0">
            <a:prstTxWarp prst="textNoShape">
              <a:avLst/>
            </a:prstTxWarp>
            <a:spAutoFit/>
          </a:bodyPr>
          <a:lstStyle/>
          <a:p>
            <a:pPr defTabSz="685800"/>
            <a:r>
              <a:rPr lang="en-GB" sz="1500" b="1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Link (by travel mode)</a:t>
            </a: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: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Volume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Speed or travel time 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Delays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Reliability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Trip quality</a:t>
            </a:r>
          </a:p>
          <a:p>
            <a:pPr defTabSz="685800"/>
            <a:r>
              <a:rPr lang="en-GB" sz="1500" b="1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Place (vehicle or people-based activities, by type of activity)</a:t>
            </a:r>
            <a:endParaRPr lang="en-GB" sz="1500" dirty="0">
              <a:solidFill>
                <a:schemeClr val="tx1"/>
              </a:solidFill>
              <a:latin typeface="+mj-lt"/>
              <a:ea typeface="Arial" pitchFamily="-112" charset="0"/>
              <a:cs typeface="Arial" panose="020B0604020202020204" pitchFamily="34" charset="0"/>
            </a:endParaRP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Number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Duration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Quality</a:t>
            </a:r>
          </a:p>
          <a:p>
            <a:pPr defTabSz="685800"/>
            <a:r>
              <a:rPr lang="en-GB" sz="1500" b="1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Wider objectives</a:t>
            </a: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: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Property prices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Traffic safety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Health (physical activity)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Air pollution</a:t>
            </a:r>
          </a:p>
          <a:p>
            <a:pPr marL="180000" indent="-90000" defTabSz="68580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  <a:latin typeface="+mj-lt"/>
                <a:ea typeface="Arial" pitchFamily="-112" charset="0"/>
                <a:cs typeface="Arial" panose="020B0604020202020204" pitchFamily="34" charset="0"/>
              </a:rPr>
              <a:t>(…)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B2198-A44D-4607-A171-38D0C9807758}"/>
              </a:ext>
            </a:extLst>
          </p:cNvPr>
          <p:cNvPicPr>
            <a:picLocks/>
          </p:cNvPicPr>
          <p:nvPr/>
        </p:nvPicPr>
        <p:blipFill rotWithShape="1">
          <a:blip r:embed="rId2" cstate="print"/>
          <a:srcRect l="1258" t="24517" r="11971" b="1931"/>
          <a:stretch/>
        </p:blipFill>
        <p:spPr>
          <a:xfrm>
            <a:off x="74096" y="598121"/>
            <a:ext cx="6222621" cy="4320000"/>
          </a:xfrm>
          <a:prstGeom prst="rect">
            <a:avLst/>
          </a:prstGeom>
        </p:spPr>
      </p:pic>
      <p:sp>
        <p:nvSpPr>
          <p:cNvPr id="5" name="Rounded Rectangle 24">
            <a:extLst>
              <a:ext uri="{FF2B5EF4-FFF2-40B4-BE49-F238E27FC236}">
                <a16:creationId xmlns:a16="http://schemas.microsoft.com/office/drawing/2014/main" id="{8093E5A5-48FC-46E8-8F7B-494E1FD50D47}"/>
              </a:ext>
            </a:extLst>
          </p:cNvPr>
          <p:cNvSpPr/>
          <p:nvPr/>
        </p:nvSpPr>
        <p:spPr>
          <a:xfrm>
            <a:off x="1835696" y="22056"/>
            <a:ext cx="2376264" cy="451915"/>
          </a:xfrm>
          <a:prstGeom prst="roundRect">
            <a:avLst>
              <a:gd name="adj" fmla="val 448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algn="ctr" defTabSz="685800"/>
            <a:r>
              <a:rPr lang="en-GB" sz="3000" b="1" dirty="0">
                <a:solidFill>
                  <a:srgbClr val="004359"/>
                </a:solidFill>
              </a:rPr>
              <a:t>General inputs</a:t>
            </a:r>
          </a:p>
        </p:txBody>
      </p:sp>
    </p:spTree>
    <p:extLst>
      <p:ext uri="{BB962C8B-B14F-4D97-AF65-F5344CB8AC3E}">
        <p14:creationId xmlns:p14="http://schemas.microsoft.com/office/powerpoint/2010/main" val="64325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83518"/>
            <a:ext cx="5255989" cy="46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4">
            <a:extLst>
              <a:ext uri="{FF2B5EF4-FFF2-40B4-BE49-F238E27FC236}">
                <a16:creationId xmlns:a16="http://schemas.microsoft.com/office/drawing/2014/main" id="{D0010060-AE90-48C1-80D7-84877C628B78}"/>
              </a:ext>
            </a:extLst>
          </p:cNvPr>
          <p:cNvSpPr/>
          <p:nvPr/>
        </p:nvSpPr>
        <p:spPr>
          <a:xfrm>
            <a:off x="467544" y="51470"/>
            <a:ext cx="7992888" cy="451915"/>
          </a:xfrm>
          <a:prstGeom prst="roundRect">
            <a:avLst>
              <a:gd name="adj" fmla="val 448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algn="ctr" defTabSz="685800"/>
            <a:r>
              <a:rPr lang="en-GB" sz="3000" b="1" dirty="0">
                <a:solidFill>
                  <a:srgbClr val="004359"/>
                </a:solidFill>
              </a:rPr>
              <a:t>Technical and political assessment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88224" y="2211710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88224" y="3003798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92280" y="1851670"/>
            <a:ext cx="18722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Green highlights: best option, for a particular indicator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92280" y="2820873"/>
            <a:ext cx="187220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Red highlights: options that violate a design or environmental standard</a:t>
            </a:r>
          </a:p>
        </p:txBody>
      </p:sp>
    </p:spTree>
    <p:extLst>
      <p:ext uri="{BB962C8B-B14F-4D97-AF65-F5344CB8AC3E}">
        <p14:creationId xmlns:p14="http://schemas.microsoft.com/office/powerpoint/2010/main" val="161380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>
            <a:extLst>
              <a:ext uri="{FF2B5EF4-FFF2-40B4-BE49-F238E27FC236}">
                <a16:creationId xmlns:a16="http://schemas.microsoft.com/office/drawing/2014/main" id="{D0010060-AE90-48C1-80D7-84877C628B78}"/>
              </a:ext>
            </a:extLst>
          </p:cNvPr>
          <p:cNvSpPr/>
          <p:nvPr/>
        </p:nvSpPr>
        <p:spPr>
          <a:xfrm>
            <a:off x="467544" y="51470"/>
            <a:ext cx="7992888" cy="451915"/>
          </a:xfrm>
          <a:prstGeom prst="roundRect">
            <a:avLst>
              <a:gd name="adj" fmla="val 448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algn="ctr" defTabSz="685800"/>
            <a:r>
              <a:rPr lang="en-GB" sz="3000" b="1" dirty="0">
                <a:solidFill>
                  <a:srgbClr val="004359"/>
                </a:solidFill>
              </a:rPr>
              <a:t>Cost-benefit analysis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55526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4283968" y="987574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820472" y="1491630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771550"/>
            <a:ext cx="187220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Synthesis of all monetised 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71792" y="771550"/>
            <a:ext cx="18722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Monetized value of an indicator, for all options</a:t>
            </a:r>
          </a:p>
        </p:txBody>
      </p:sp>
    </p:spTree>
    <p:extLst>
      <p:ext uri="{BB962C8B-B14F-4D97-AF65-F5344CB8AC3E}">
        <p14:creationId xmlns:p14="http://schemas.microsoft.com/office/powerpoint/2010/main" val="395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7534"/>
            <a:ext cx="3719556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4">
            <a:extLst>
              <a:ext uri="{FF2B5EF4-FFF2-40B4-BE49-F238E27FC236}">
                <a16:creationId xmlns:a16="http://schemas.microsoft.com/office/drawing/2014/main" id="{D0010060-AE90-48C1-80D7-84877C628B78}"/>
              </a:ext>
            </a:extLst>
          </p:cNvPr>
          <p:cNvSpPr/>
          <p:nvPr/>
        </p:nvSpPr>
        <p:spPr>
          <a:xfrm>
            <a:off x="467544" y="51470"/>
            <a:ext cx="7992888" cy="451915"/>
          </a:xfrm>
          <a:prstGeom prst="roundRect">
            <a:avLst>
              <a:gd name="adj" fmla="val 4488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algn="ctr" defTabSz="685800"/>
            <a:r>
              <a:rPr lang="en-GB" sz="3000" b="1" dirty="0">
                <a:solidFill>
                  <a:srgbClr val="004359"/>
                </a:solidFill>
              </a:rPr>
              <a:t>Multi-criteria analysis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5940152" y="1419622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940152" y="2571750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44208" y="1275606"/>
            <a:ext cx="18722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Ranking of the options, for each assessor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4208" y="2427734"/>
            <a:ext cx="18722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 err="1"/>
              <a:t>Oveall</a:t>
            </a:r>
            <a:r>
              <a:rPr lang="en-GB" dirty="0"/>
              <a:t> score of the options, for each assessor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40152" y="3756977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44208" y="3612961"/>
            <a:ext cx="18722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dirty="0"/>
              <a:t>Partial score of the options, for each assessor</a:t>
            </a:r>
          </a:p>
        </p:txBody>
      </p:sp>
    </p:spTree>
    <p:extLst>
      <p:ext uri="{BB962C8B-B14F-4D97-AF65-F5344CB8AC3E}">
        <p14:creationId xmlns:p14="http://schemas.microsoft.com/office/powerpoint/2010/main" val="36055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CD9E2B-1CF7-2549-9859-EE34C1F611C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1056" y="4287483"/>
            <a:ext cx="1403832" cy="457771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58039F-505A-6849-87DC-E6F353006519}"/>
              </a:ext>
            </a:extLst>
          </p:cNvPr>
          <p:cNvSpPr txBox="1">
            <a:spLocks/>
          </p:cNvSpPr>
          <p:nvPr/>
        </p:nvSpPr>
        <p:spPr>
          <a:xfrm>
            <a:off x="251520" y="660633"/>
            <a:ext cx="3744416" cy="8309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Thank you for your attention!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73DC73-E011-4099-B9AF-FFF5E08353B5}"/>
              </a:ext>
            </a:extLst>
          </p:cNvPr>
          <p:cNvGrpSpPr/>
          <p:nvPr/>
        </p:nvGrpSpPr>
        <p:grpSpPr>
          <a:xfrm>
            <a:off x="415342" y="4182779"/>
            <a:ext cx="2628626" cy="646330"/>
            <a:chOff x="415342" y="4182779"/>
            <a:chExt cx="2628626" cy="646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23F11FF-3F14-46A2-B6F4-9B4420FC09A4}"/>
                </a:ext>
              </a:extLst>
            </p:cNvPr>
            <p:cNvGrpSpPr/>
            <p:nvPr/>
          </p:nvGrpSpPr>
          <p:grpSpPr>
            <a:xfrm>
              <a:off x="482778" y="4182779"/>
              <a:ext cx="502571" cy="340054"/>
              <a:chOff x="482778" y="4182779"/>
              <a:chExt cx="502571" cy="340054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0315FA2-F8F8-45CD-9217-00C2C65526EF}"/>
                  </a:ext>
                </a:extLst>
              </p:cNvPr>
              <p:cNvSpPr/>
              <p:nvPr/>
            </p:nvSpPr>
            <p:spPr>
              <a:xfrm>
                <a:off x="482778" y="4182779"/>
                <a:ext cx="502571" cy="34005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46B277C0-C94C-4D44-B8C2-FA9C221CB9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9909" y="4198148"/>
                <a:ext cx="468308" cy="309317"/>
              </a:xfrm>
              <a:prstGeom prst="rect">
                <a:avLst/>
              </a:prstGeom>
            </p:spPr>
          </p:pic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D2493-7E09-4540-AF45-315C75A465A5}"/>
                </a:ext>
              </a:extLst>
            </p:cNvPr>
            <p:cNvSpPr/>
            <p:nvPr/>
          </p:nvSpPr>
          <p:spPr>
            <a:xfrm>
              <a:off x="983098" y="4182779"/>
              <a:ext cx="20608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This project has received funding from the European Union’s Horizon 2020 research and innovation programme under grant agreement </a:t>
              </a:r>
              <a:r>
                <a:rPr kumimoji="0" lang="en-GB" sz="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No 769276.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4D9EFA-55C5-4595-8C6C-82A361C34157}"/>
                </a:ext>
              </a:extLst>
            </p:cNvPr>
            <p:cNvSpPr/>
            <p:nvPr/>
          </p:nvSpPr>
          <p:spPr>
            <a:xfrm>
              <a:off x="415342" y="4552110"/>
              <a:ext cx="26286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This document reflects only the author's view and that the Agency is not responsible for any use that may be made of the information it contains.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1520" y="3291830"/>
            <a:ext cx="208823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PT" i="1" dirty="0">
                <a:cs typeface="Times New Roman" panose="02020603050405020304" pitchFamily="18" charset="0"/>
                <a:hlinkClick r:id="rId5"/>
              </a:rPr>
              <a:t>p.anciaes@ucl.ac.uk</a:t>
            </a:r>
            <a:endParaRPr lang="pt-PT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8CB689BBF064F911E71EFFC1CB2A3" ma:contentTypeVersion="13" ma:contentTypeDescription="Create a new document." ma:contentTypeScope="" ma:versionID="3858b4c0a2009abb6d317c37f65f5eeb">
  <xsd:schema xmlns:xsd="http://www.w3.org/2001/XMLSchema" xmlns:xs="http://www.w3.org/2001/XMLSchema" xmlns:p="http://schemas.microsoft.com/office/2006/metadata/properties" xmlns:ns2="fb7a3a8e-7964-4418-ab96-7edc9afd578f" xmlns:ns3="07e80eab-9d26-4ae7-bd74-003410c928f3" targetNamespace="http://schemas.microsoft.com/office/2006/metadata/properties" ma:root="true" ma:fieldsID="862e075237805341c11d2ba2e9d255ae" ns2:_="" ns3:_="">
    <xsd:import namespace="fb7a3a8e-7964-4418-ab96-7edc9afd578f"/>
    <xsd:import namespace="07e80eab-9d26-4ae7-bd74-003410c92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a3a8e-7964-4418-ab96-7edc9afd5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80eab-9d26-4ae7-bd74-003410c92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0D8F39-BD29-42EE-A1B8-93564404805A}"/>
</file>

<file path=customXml/itemProps2.xml><?xml version="1.0" encoding="utf-8"?>
<ds:datastoreItem xmlns:ds="http://schemas.openxmlformats.org/officeDocument/2006/customXml" ds:itemID="{E7B83D4A-FCAC-4210-A842-057698C9328D}"/>
</file>

<file path=customXml/itemProps3.xml><?xml version="1.0" encoding="utf-8"?>
<ds:datastoreItem xmlns:ds="http://schemas.openxmlformats.org/officeDocument/2006/customXml" ds:itemID="{26EAF1E9-2B59-439E-B554-943A7D5610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204</Words>
  <Application>Microsoft Office PowerPoint</Application>
  <PresentationFormat>On-screen Show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 Civil, Environmental and Geomatic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Anciaes</dc:creator>
  <cp:lastModifiedBy>Anciaes, Paulo</cp:lastModifiedBy>
  <cp:revision>160</cp:revision>
  <dcterms:created xsi:type="dcterms:W3CDTF">2019-06-01T14:13:02Z</dcterms:created>
  <dcterms:modified xsi:type="dcterms:W3CDTF">2022-02-15T11:20:25Z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0x01010099E8CB689BBF064F911E71EFFC1CB2A3</vt:lpwstr>
  </property>
</Properties>
</file>