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18"/>
  </p:notesMasterIdLst>
  <p:sldIdLst>
    <p:sldId id="278" r:id="rId2"/>
    <p:sldId id="310" r:id="rId3"/>
    <p:sldId id="297" r:id="rId4"/>
    <p:sldId id="283" r:id="rId5"/>
    <p:sldId id="284" r:id="rId6"/>
    <p:sldId id="322" r:id="rId7"/>
    <p:sldId id="460" r:id="rId8"/>
    <p:sldId id="457" r:id="rId9"/>
    <p:sldId id="318" r:id="rId10"/>
    <p:sldId id="274" r:id="rId11"/>
    <p:sldId id="477" r:id="rId12"/>
    <p:sldId id="479" r:id="rId13"/>
    <p:sldId id="485" r:id="rId14"/>
    <p:sldId id="311" r:id="rId15"/>
    <p:sldId id="484" r:id="rId16"/>
    <p:sldId id="281" r:id="rId1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1935"/>
    <a:srgbClr val="245BA7"/>
    <a:srgbClr val="00A547"/>
    <a:srgbClr val="0D2648"/>
    <a:srgbClr val="1652A1"/>
    <a:srgbClr val="21A795"/>
    <a:srgbClr val="8AB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74009" autoAdjust="0"/>
  </p:normalViewPr>
  <p:slideViewPr>
    <p:cSldViewPr snapToGrid="0" snapToObjects="1">
      <p:cViewPr varScale="1">
        <p:scale>
          <a:sx n="101" d="100"/>
          <a:sy n="101" d="100"/>
        </p:scale>
        <p:origin x="55" y="2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E89E7-26B5-4AF4-B807-080D54537998}" type="datetimeFigureOut">
              <a:rPr lang="en-GB" smtClean="0"/>
              <a:t>13/02/2022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2B2AA-B0BC-4BD2-8F2E-05CAB290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73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38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08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72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2350C-CA24-1243-A65F-2B5583A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9C7C9-373D-9B44-979B-D8F86F302B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605642"/>
            <a:ext cx="5297029" cy="77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056" y="4287483"/>
            <a:ext cx="1403832" cy="4577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042FF-FA33-014E-BCBF-042F1638C3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1296323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68C4B-5580-CA48-90CD-FBFF778B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339" y="0"/>
            <a:ext cx="5920347" cy="51435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2281187"/>
            <a:ext cx="2643939" cy="159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58D8B-71E1-F44B-AF3B-FDAAA7B603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5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68C4B-5580-CA48-90CD-FBFF778B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338" y="0"/>
            <a:ext cx="5861787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C3A38-1C25-0A4F-9CC1-28B7B84DB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2281187"/>
            <a:ext cx="2643939" cy="159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9745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7C3A38-1C25-0A4F-9CC1-28B7B84DB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2281187"/>
            <a:ext cx="2643939" cy="159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1259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844655"/>
          </a:xfrm>
        </p:spPr>
        <p:txBody>
          <a:bodyPr/>
          <a:lstStyle>
            <a:lvl1pPr>
              <a:buClr>
                <a:srgbClr val="245BA7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245BA7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245BA7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245BA7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245BA7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FD4C7-F74E-AB42-9298-81A26BA55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807532" y="1930067"/>
            <a:ext cx="5521846" cy="651910"/>
          </a:xfrm>
        </p:spPr>
        <p:txBody>
          <a:bodyPr anchor="t">
            <a:normAutofit/>
          </a:bodyPr>
          <a:lstStyle>
            <a:lvl1pPr algn="ctr">
              <a:defRPr sz="27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89289" y="2413358"/>
            <a:ext cx="4956554" cy="44437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E3AE2-C8E8-D943-A9CE-774B0D1F5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10F16F-9F3D-BC47-82CD-F0877A747C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3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784640"/>
          </a:xfrm>
        </p:spPr>
        <p:txBody>
          <a:bodyPr/>
          <a:lstStyle>
            <a:lvl1pPr>
              <a:buClr>
                <a:srgbClr val="245BA7"/>
              </a:buClr>
              <a:defRPr/>
            </a:lvl1pPr>
            <a:lvl2pPr>
              <a:buClr>
                <a:srgbClr val="245BA7"/>
              </a:buClr>
              <a:defRPr/>
            </a:lvl2pPr>
            <a:lvl3pPr>
              <a:buClr>
                <a:srgbClr val="245BA7"/>
              </a:buClr>
              <a:defRPr/>
            </a:lvl3pPr>
            <a:lvl4pPr>
              <a:buClr>
                <a:srgbClr val="245BA7"/>
              </a:buClr>
              <a:defRPr/>
            </a:lvl4pPr>
            <a:lvl5pPr>
              <a:buClr>
                <a:srgbClr val="245B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2AC6AB-BBF0-4341-91FF-E431DD372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672922"/>
          </a:xfrm>
        </p:spPr>
        <p:txBody>
          <a:bodyPr/>
          <a:lstStyle>
            <a:lvl1pPr>
              <a:buClr>
                <a:srgbClr val="245BA7"/>
              </a:buClr>
              <a:defRPr/>
            </a:lvl1pPr>
            <a:lvl2pPr>
              <a:buClr>
                <a:srgbClr val="245BA7"/>
              </a:buClr>
              <a:defRPr/>
            </a:lvl2pPr>
            <a:lvl3pPr>
              <a:buClr>
                <a:srgbClr val="245BA7"/>
              </a:buClr>
              <a:defRPr/>
            </a:lvl3pPr>
            <a:lvl4pPr>
              <a:buClr>
                <a:srgbClr val="245BA7"/>
              </a:buClr>
              <a:defRPr/>
            </a:lvl4pPr>
            <a:lvl5pPr>
              <a:buClr>
                <a:srgbClr val="245B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3B8D95-9969-A84C-8A83-480ED8AED3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B371-BF5F-4058-A212-1A908E4D2674}" type="datetime1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2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01D2-CA6B-40B6-B1B0-8E545B3C5C04}" type="datetimeFigureOut">
              <a:rPr lang="en-GB" smtClean="0"/>
              <a:t>13/02/2022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3136-60D6-4C0A-91E9-3378D8570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65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C9C7C9-373D-9B44-979B-D8F86F302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757"/>
            <a:ext cx="9144000" cy="51435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605642"/>
            <a:ext cx="5297029" cy="77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056" y="4287483"/>
            <a:ext cx="1403832" cy="45777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4F5FA6-0DE1-974B-96CA-A6324E126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1296323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420365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279DA-B82E-9442-981D-3D83F4077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9C7C9-373D-9B44-979B-D8F86F302B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056" y="4287483"/>
            <a:ext cx="1403832" cy="45777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87615CF-5063-E344-8758-4C904D8CBEBC}"/>
              </a:ext>
            </a:extLst>
          </p:cNvPr>
          <p:cNvSpPr txBox="1">
            <a:spLocks/>
          </p:cNvSpPr>
          <p:nvPr userDrawn="1"/>
        </p:nvSpPr>
        <p:spPr>
          <a:xfrm>
            <a:off x="434593" y="1042861"/>
            <a:ext cx="2643939" cy="566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B58039F-505A-6849-87DC-E6F353006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605642"/>
            <a:ext cx="5297029" cy="77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20F6534-3E34-6D42-8411-97EB4C3C2A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1296323"/>
            <a:ext cx="2859087" cy="370841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D5BBAC1-4062-C940-99B4-FED90C8208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342" y="1608948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356669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A4F284-739F-9C45-8DDD-B558DE0C8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6"/>
          <a:stretch/>
        </p:blipFill>
        <p:spPr>
          <a:xfrm>
            <a:off x="3320714" y="-1"/>
            <a:ext cx="5830075" cy="5143501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2367829"/>
            <a:ext cx="2643939" cy="1162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C438ADD-178B-9B42-BDC2-B0AA2F0BA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3474108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218065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314965-E039-6B41-9801-F9545D5437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374" y="0"/>
            <a:ext cx="6724626" cy="51435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2367829"/>
            <a:ext cx="2643939" cy="1162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714EB52-6EAC-8E4C-86E6-18672C8147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3474108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425119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735984"/>
          </a:xfrm>
        </p:spPr>
        <p:txBody>
          <a:bodyPr/>
          <a:lstStyle>
            <a:lvl1pPr>
              <a:buClr>
                <a:srgbClr val="245BA7"/>
              </a:buClr>
              <a:defRPr/>
            </a:lvl1pPr>
            <a:lvl2pPr>
              <a:buClr>
                <a:srgbClr val="245BA7"/>
              </a:buClr>
              <a:defRPr/>
            </a:lvl2pPr>
            <a:lvl3pPr>
              <a:buClr>
                <a:srgbClr val="245BA7"/>
              </a:buClr>
              <a:defRPr/>
            </a:lvl3pPr>
            <a:lvl4pPr>
              <a:buClr>
                <a:srgbClr val="245BA7"/>
              </a:buClr>
              <a:defRPr/>
            </a:lvl4pPr>
            <a:lvl5pPr>
              <a:buClr>
                <a:srgbClr val="245B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18855E-9528-0E4F-8F05-AE2D6EA93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794B15-96D7-CB41-8439-2CC314472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78464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28650" y="40838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4A634E-FBBD-1C43-98A5-2B2340A238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68C4B-5580-CA48-90CD-FBFF778B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"/>
          <a:stretch/>
        </p:blipFill>
        <p:spPr>
          <a:xfrm>
            <a:off x="3320714" y="0"/>
            <a:ext cx="5920347" cy="51435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2281187"/>
            <a:ext cx="2643939" cy="159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CB5D68-EDC9-CD41-9246-E9EBE9552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0838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0375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DACA2-E333-C043-A3D7-7B6F457E726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18F48-0767-2B4D-8095-F42DCB730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5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2" r:id="rId2"/>
    <p:sldLayoutId id="2147483701" r:id="rId3"/>
    <p:sldLayoutId id="2147483700" r:id="rId4"/>
    <p:sldLayoutId id="2147483699" r:id="rId5"/>
    <p:sldLayoutId id="2147483682" r:id="rId6"/>
    <p:sldLayoutId id="2147483695" r:id="rId7"/>
    <p:sldLayoutId id="2147483696" r:id="rId8"/>
    <p:sldLayoutId id="2147483683" r:id="rId9"/>
    <p:sldLayoutId id="2147483697" r:id="rId10"/>
    <p:sldLayoutId id="2147483698" r:id="rId11"/>
    <p:sldLayoutId id="2147483704" r:id="rId12"/>
    <p:sldLayoutId id="2147483694" r:id="rId13"/>
    <p:sldLayoutId id="2147483661" r:id="rId14"/>
    <p:sldLayoutId id="2147483703" r:id="rId15"/>
    <p:sldLayoutId id="2147483662" r:id="rId16"/>
    <p:sldLayoutId id="2147483665" r:id="rId17"/>
    <p:sldLayoutId id="2147483705" r:id="rId18"/>
    <p:sldLayoutId id="2147483706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>
              <a:lumMod val="95000"/>
              <a:lumOff val="5000"/>
            </a:schemeClr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8ABD24"/>
        </a:buClr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ABD24"/>
        </a:buClr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ABD24"/>
        </a:buClr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ABD24"/>
        </a:buClr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ABD24"/>
        </a:buClr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44C6-F2E7-E54C-9695-E70E4606E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2" y="610307"/>
            <a:ext cx="7873893" cy="774764"/>
          </a:xfrm>
        </p:spPr>
        <p:txBody>
          <a:bodyPr/>
          <a:lstStyle/>
          <a:p>
            <a:r>
              <a:rPr lang="en-US" dirty="0"/>
              <a:t>MORE Final Conference, Brussels</a:t>
            </a:r>
            <a:br>
              <a:rPr lang="en-US" dirty="0"/>
            </a:br>
            <a:br>
              <a:rPr lang="en-US" dirty="0"/>
            </a:br>
            <a:r>
              <a:rPr lang="en-US" sz="1600" i="1" dirty="0"/>
              <a:t>17</a:t>
            </a:r>
            <a:r>
              <a:rPr lang="en-US" sz="1600" i="1" baseline="30000" dirty="0"/>
              <a:t>th</a:t>
            </a:r>
            <a:r>
              <a:rPr lang="en-US" sz="1600" i="1" dirty="0"/>
              <a:t> February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4F227-A145-7241-91CF-ACDA67643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368" y="1663664"/>
            <a:ext cx="5195171" cy="1617418"/>
          </a:xfrm>
        </p:spPr>
        <p:txBody>
          <a:bodyPr>
            <a:normAutofit/>
          </a:bodyPr>
          <a:lstStyle/>
          <a:p>
            <a:endParaRPr lang="en-US" sz="2100" dirty="0"/>
          </a:p>
          <a:p>
            <a:r>
              <a:rPr lang="en-US" sz="2000" dirty="0"/>
              <a:t>Concepts and Street Design Principles</a:t>
            </a:r>
          </a:p>
          <a:p>
            <a:endParaRPr lang="en-US" dirty="0"/>
          </a:p>
          <a:p>
            <a:r>
              <a:rPr lang="en-US" b="0" dirty="0"/>
              <a:t>Peter Jones, UCL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D04C81-D572-5041-82AA-A2598A7A796F}"/>
              </a:ext>
            </a:extLst>
          </p:cNvPr>
          <p:cNvGrpSpPr/>
          <p:nvPr/>
        </p:nvGrpSpPr>
        <p:grpSpPr>
          <a:xfrm>
            <a:off x="415342" y="4182779"/>
            <a:ext cx="2628626" cy="646330"/>
            <a:chOff x="415342" y="4182779"/>
            <a:chExt cx="2628626" cy="6463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4E02B74-92A2-BB43-A909-E85B47EDD26C}"/>
                </a:ext>
              </a:extLst>
            </p:cNvPr>
            <p:cNvGrpSpPr/>
            <p:nvPr/>
          </p:nvGrpSpPr>
          <p:grpSpPr>
            <a:xfrm>
              <a:off x="482778" y="4182779"/>
              <a:ext cx="502571" cy="340054"/>
              <a:chOff x="482778" y="4182779"/>
              <a:chExt cx="502571" cy="34005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66D1B9-58BC-AE44-A5E6-80297E4434CE}"/>
                  </a:ext>
                </a:extLst>
              </p:cNvPr>
              <p:cNvSpPr/>
              <p:nvPr/>
            </p:nvSpPr>
            <p:spPr>
              <a:xfrm>
                <a:off x="482778" y="4182779"/>
                <a:ext cx="502571" cy="34005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4149E1E-C018-9D43-9F3D-3B75FB225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9909" y="4198148"/>
                <a:ext cx="468308" cy="309317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2B1743-FD45-8A4E-BB8C-A25983FF42B2}"/>
                </a:ext>
              </a:extLst>
            </p:cNvPr>
            <p:cNvSpPr/>
            <p:nvPr/>
          </p:nvSpPr>
          <p:spPr>
            <a:xfrm>
              <a:off x="983098" y="4182779"/>
              <a:ext cx="20608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b="0" i="0" kern="1200" dirty="0">
                  <a:solidFill>
                    <a:schemeClr val="bg1"/>
                  </a:solidFill>
                  <a:effectLst/>
                  <a:latin typeface="+mn-lt"/>
                </a:rPr>
                <a:t>This project has received funding from the European Union’s Horizon 2020 research and innovation programme under grant agreement No </a:t>
              </a:r>
              <a:r>
                <a:rPr lang="en-GB" sz="600" dirty="0">
                  <a:solidFill>
                    <a:schemeClr val="bg1"/>
                  </a:solidFill>
                </a:rPr>
                <a:t>769276.</a:t>
              </a:r>
              <a:endParaRPr lang="en-US" sz="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E07A56-7170-004C-9EF3-DFB3DECD42E4}"/>
                </a:ext>
              </a:extLst>
            </p:cNvPr>
            <p:cNvSpPr/>
            <p:nvPr/>
          </p:nvSpPr>
          <p:spPr>
            <a:xfrm>
              <a:off x="415342" y="4552110"/>
              <a:ext cx="26286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dirty="0">
                  <a:solidFill>
                    <a:schemeClr val="bg1"/>
                  </a:solidFill>
                </a:rPr>
                <a:t>This document reflects only the author's view and that the Agency is not responsible for any use that may be made of the information it contains.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703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D5A64D0-7990-4B44-97D4-7E89D510018B}"/>
              </a:ext>
            </a:extLst>
          </p:cNvPr>
          <p:cNvSpPr/>
          <p:nvPr/>
        </p:nvSpPr>
        <p:spPr>
          <a:xfrm>
            <a:off x="2613153" y="3451900"/>
            <a:ext cx="4384943" cy="939014"/>
          </a:xfrm>
          <a:prstGeom prst="rect">
            <a:avLst/>
          </a:prstGeom>
          <a:solidFill>
            <a:schemeClr val="accent4">
              <a:lumMod val="40000"/>
              <a:lumOff val="60000"/>
              <a:alpha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0856B-248E-1B4D-ABBF-75F950502E91}"/>
              </a:ext>
            </a:extLst>
          </p:cNvPr>
          <p:cNvSpPr txBox="1"/>
          <p:nvPr/>
        </p:nvSpPr>
        <p:spPr>
          <a:xfrm>
            <a:off x="3229366" y="896320"/>
            <a:ext cx="247204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Traffic monitoring &amp; management </a:t>
            </a:r>
          </a:p>
          <a:p>
            <a:r>
              <a:rPr lang="en-US" sz="1200" b="1" dirty="0">
                <a:solidFill>
                  <a:srgbClr val="002060"/>
                </a:solidFill>
              </a:rPr>
              <a:t>Navigation </a:t>
            </a:r>
          </a:p>
          <a:p>
            <a:r>
              <a:rPr lang="en-US" sz="1200" b="1" dirty="0">
                <a:solidFill>
                  <a:srgbClr val="002060"/>
                </a:solidFill>
              </a:rPr>
              <a:t>Surveillance </a:t>
            </a:r>
          </a:p>
          <a:p>
            <a:r>
              <a:rPr lang="en-US" sz="1200" b="1" dirty="0">
                <a:solidFill>
                  <a:srgbClr val="002060"/>
                </a:solidFill>
              </a:rPr>
              <a:t>Information and data transfer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D8A4F7-56D8-CB4F-824F-257BF016826D}"/>
              </a:ext>
            </a:extLst>
          </p:cNvPr>
          <p:cNvSpPr txBox="1"/>
          <p:nvPr/>
        </p:nvSpPr>
        <p:spPr>
          <a:xfrm>
            <a:off x="-442373" y="2733472"/>
            <a:ext cx="206070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r"/>
            <a:r>
              <a:rPr lang="en-US" sz="1200" b="1" dirty="0">
                <a:solidFill>
                  <a:srgbClr val="002060"/>
                </a:solidFill>
              </a:rPr>
              <a:t>Delivery of goods </a:t>
            </a:r>
          </a:p>
          <a:p>
            <a:pPr algn="r"/>
            <a:r>
              <a:rPr lang="en-US" sz="1200" b="1" dirty="0">
                <a:solidFill>
                  <a:srgbClr val="002060"/>
                </a:solidFill>
              </a:rPr>
              <a:t>Trade and commerce</a:t>
            </a:r>
          </a:p>
          <a:p>
            <a:pPr algn="r"/>
            <a:r>
              <a:rPr lang="en-US" sz="1200" b="1" dirty="0">
                <a:solidFill>
                  <a:srgbClr val="002060"/>
                </a:solidFill>
              </a:rPr>
              <a:t>Provision of 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9C7662-EDC2-9A42-B2D4-32B2612B14EC}"/>
              </a:ext>
            </a:extLst>
          </p:cNvPr>
          <p:cNvSpPr txBox="1"/>
          <p:nvPr/>
        </p:nvSpPr>
        <p:spPr>
          <a:xfrm>
            <a:off x="7271939" y="3742293"/>
            <a:ext cx="159458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sz="1200" b="1" dirty="0">
                <a:solidFill>
                  <a:srgbClr val="002060"/>
                </a:solidFill>
              </a:rPr>
              <a:t>Dead load and live load on sub-surface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D8A4F7-56D8-CB4F-824F-257BF016826D}"/>
              </a:ext>
            </a:extLst>
          </p:cNvPr>
          <p:cNvSpPr txBox="1"/>
          <p:nvPr/>
        </p:nvSpPr>
        <p:spPr>
          <a:xfrm>
            <a:off x="7246804" y="2459929"/>
            <a:ext cx="19022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sz="1200" b="1" dirty="0">
                <a:solidFill>
                  <a:srgbClr val="002060"/>
                </a:solidFill>
              </a:rPr>
              <a:t>Arrivals/departures:</a:t>
            </a:r>
          </a:p>
          <a:p>
            <a:pPr algn="l"/>
            <a:r>
              <a:rPr lang="en-US" sz="1200" b="1" dirty="0">
                <a:solidFill>
                  <a:srgbClr val="002060"/>
                </a:solidFill>
              </a:rPr>
              <a:t>Customers, Employees, vendors, service provider etc. </a:t>
            </a:r>
          </a:p>
          <a:p>
            <a:pPr algn="l"/>
            <a:r>
              <a:rPr lang="en-US" sz="1200" b="1" dirty="0">
                <a:solidFill>
                  <a:srgbClr val="002060"/>
                </a:solidFill>
              </a:rPr>
              <a:t>Social Interaction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9C7662-EDC2-9A42-B2D4-32B2612B14EC}"/>
              </a:ext>
            </a:extLst>
          </p:cNvPr>
          <p:cNvSpPr txBox="1"/>
          <p:nvPr/>
        </p:nvSpPr>
        <p:spPr>
          <a:xfrm>
            <a:off x="658783" y="3614473"/>
            <a:ext cx="173385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sz="1200" b="1" dirty="0">
                <a:solidFill>
                  <a:srgbClr val="002060"/>
                </a:solidFill>
              </a:rPr>
              <a:t>Utility Failure – disruption of street activity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EAEC1E1D-BD3E-EA4F-8DD8-3642916D41E4}"/>
              </a:ext>
            </a:extLst>
          </p:cNvPr>
          <p:cNvSpPr/>
          <p:nvPr/>
        </p:nvSpPr>
        <p:spPr>
          <a:xfrm>
            <a:off x="1787896" y="3022141"/>
            <a:ext cx="1219937" cy="133277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46226EA5-16FE-184F-A8DE-4375D9226952}"/>
              </a:ext>
            </a:extLst>
          </p:cNvPr>
          <p:cNvSpPr/>
          <p:nvPr/>
        </p:nvSpPr>
        <p:spPr>
          <a:xfrm>
            <a:off x="1499630" y="2754078"/>
            <a:ext cx="237401" cy="66940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169EAE48-7B4E-BB4B-AB99-B7003445514F}"/>
              </a:ext>
            </a:extLst>
          </p:cNvPr>
          <p:cNvSpPr/>
          <p:nvPr/>
        </p:nvSpPr>
        <p:spPr>
          <a:xfrm>
            <a:off x="6995297" y="2545336"/>
            <a:ext cx="163727" cy="86438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7B93C27F-170D-B64D-A114-85EB41B53F77}"/>
              </a:ext>
            </a:extLst>
          </p:cNvPr>
          <p:cNvSpPr/>
          <p:nvPr/>
        </p:nvSpPr>
        <p:spPr>
          <a:xfrm>
            <a:off x="5674116" y="2921433"/>
            <a:ext cx="1219937" cy="133277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69C3553D-34CD-7840-8D5A-8DFDF0B12E8D}"/>
              </a:ext>
            </a:extLst>
          </p:cNvPr>
          <p:cNvSpPr/>
          <p:nvPr/>
        </p:nvSpPr>
        <p:spPr>
          <a:xfrm rot="19858924">
            <a:off x="2050939" y="1614411"/>
            <a:ext cx="1219937" cy="133277"/>
          </a:xfrm>
          <a:prstGeom prst="leftRightArrow">
            <a:avLst/>
          </a:prstGeom>
          <a:solidFill>
            <a:srgbClr val="00B050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5F84B5FB-C91F-2F48-BFEF-44ECA90D519C}"/>
              </a:ext>
            </a:extLst>
          </p:cNvPr>
          <p:cNvSpPr/>
          <p:nvPr/>
        </p:nvSpPr>
        <p:spPr>
          <a:xfrm rot="5400000">
            <a:off x="3920394" y="2802535"/>
            <a:ext cx="1007269" cy="115262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0" name="Double Brace 19">
            <a:extLst>
              <a:ext uri="{FF2B5EF4-FFF2-40B4-BE49-F238E27FC236}">
                <a16:creationId xmlns:a16="http://schemas.microsoft.com/office/drawing/2014/main" id="{E07B6BD5-6245-0240-AFCD-F81EB261FB84}"/>
              </a:ext>
            </a:extLst>
          </p:cNvPr>
          <p:cNvSpPr/>
          <p:nvPr/>
        </p:nvSpPr>
        <p:spPr>
          <a:xfrm>
            <a:off x="3155661" y="756025"/>
            <a:ext cx="2472046" cy="1227881"/>
          </a:xfrm>
          <a:prstGeom prst="bracePair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10988382-FCA6-134C-8E42-DBDB9BF49828}"/>
              </a:ext>
            </a:extLst>
          </p:cNvPr>
          <p:cNvSpPr/>
          <p:nvPr/>
        </p:nvSpPr>
        <p:spPr>
          <a:xfrm rot="5400000">
            <a:off x="4114960" y="1082449"/>
            <a:ext cx="601709" cy="218111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B02F5DD8-2D50-B24E-B3C9-3238CD95D6E6}"/>
              </a:ext>
            </a:extLst>
          </p:cNvPr>
          <p:cNvSpPr/>
          <p:nvPr/>
        </p:nvSpPr>
        <p:spPr>
          <a:xfrm>
            <a:off x="2405827" y="3495977"/>
            <a:ext cx="148534" cy="969185"/>
          </a:xfrm>
          <a:prstGeom prst="upArrow">
            <a:avLst/>
          </a:prstGeom>
          <a:solidFill>
            <a:schemeClr val="accent4">
              <a:lumMod val="75000"/>
            </a:schemeClr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F8C2C2A1-5390-294F-93FA-8C2906C2498B}"/>
              </a:ext>
            </a:extLst>
          </p:cNvPr>
          <p:cNvSpPr/>
          <p:nvPr/>
        </p:nvSpPr>
        <p:spPr>
          <a:xfrm rot="10800000">
            <a:off x="7066759" y="3456810"/>
            <a:ext cx="121409" cy="949720"/>
          </a:xfrm>
          <a:prstGeom prst="upArrow">
            <a:avLst/>
          </a:prstGeom>
          <a:solidFill>
            <a:schemeClr val="accent4">
              <a:lumMod val="75000"/>
            </a:schemeClr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5100B0DF-4B50-DC4E-934F-E3FF8CCCB026}"/>
              </a:ext>
            </a:extLst>
          </p:cNvPr>
          <p:cNvSpPr/>
          <p:nvPr/>
        </p:nvSpPr>
        <p:spPr>
          <a:xfrm rot="1766743">
            <a:off x="5581671" y="1611049"/>
            <a:ext cx="1219937" cy="133277"/>
          </a:xfrm>
          <a:prstGeom prst="leftRightArrow">
            <a:avLst/>
          </a:prstGeom>
          <a:solidFill>
            <a:srgbClr val="00B050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789D232-6FCE-F64F-8391-3A1DED137A40}"/>
              </a:ext>
            </a:extLst>
          </p:cNvPr>
          <p:cNvSpPr/>
          <p:nvPr/>
        </p:nvSpPr>
        <p:spPr>
          <a:xfrm>
            <a:off x="5311042" y="3495977"/>
            <a:ext cx="293915" cy="313913"/>
          </a:xfrm>
          <a:prstGeom prst="ellipse">
            <a:avLst/>
          </a:prstGeom>
          <a:solidFill>
            <a:schemeClr val="bg1">
              <a:lumMod val="75000"/>
              <a:alpha val="80000"/>
            </a:schemeClr>
          </a:solidFill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BCC47F5-B3A0-C742-924E-6BDB12B7E894}"/>
              </a:ext>
            </a:extLst>
          </p:cNvPr>
          <p:cNvSpPr/>
          <p:nvPr/>
        </p:nvSpPr>
        <p:spPr>
          <a:xfrm>
            <a:off x="4860509" y="3727511"/>
            <a:ext cx="293915" cy="313913"/>
          </a:xfrm>
          <a:prstGeom prst="ellipse">
            <a:avLst/>
          </a:prstGeom>
          <a:solidFill>
            <a:schemeClr val="bg1">
              <a:lumMod val="75000"/>
              <a:alpha val="80000"/>
            </a:schemeClr>
          </a:solidFill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88129A7-5D26-B849-BEC0-F6647425C414}"/>
              </a:ext>
            </a:extLst>
          </p:cNvPr>
          <p:cNvSpPr/>
          <p:nvPr/>
        </p:nvSpPr>
        <p:spPr>
          <a:xfrm>
            <a:off x="3709015" y="3632607"/>
            <a:ext cx="293915" cy="313913"/>
          </a:xfrm>
          <a:prstGeom prst="ellipse">
            <a:avLst/>
          </a:prstGeom>
          <a:solidFill>
            <a:schemeClr val="bg1">
              <a:lumMod val="75000"/>
              <a:alpha val="80000"/>
            </a:schemeClr>
          </a:solidFill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5C952C6-6E3E-B44E-A35D-DDD4CEB1A46D}"/>
              </a:ext>
            </a:extLst>
          </p:cNvPr>
          <p:cNvSpPr/>
          <p:nvPr/>
        </p:nvSpPr>
        <p:spPr>
          <a:xfrm>
            <a:off x="3536680" y="3632608"/>
            <a:ext cx="113543" cy="121268"/>
          </a:xfrm>
          <a:prstGeom prst="ellipse">
            <a:avLst/>
          </a:prstGeom>
          <a:solidFill>
            <a:schemeClr val="bg1">
              <a:lumMod val="75000"/>
              <a:alpha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997DC8-0A45-224D-8CFE-6D805B973F23}"/>
              </a:ext>
            </a:extLst>
          </p:cNvPr>
          <p:cNvSpPr/>
          <p:nvPr/>
        </p:nvSpPr>
        <p:spPr>
          <a:xfrm>
            <a:off x="3249817" y="3495978"/>
            <a:ext cx="251873" cy="13663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937A2B-3D2A-3A4F-B7E6-E7DFA90E4F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65" y="1692708"/>
            <a:ext cx="5890949" cy="17508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5E6375-4986-7A4F-8644-3F1B44754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97" y="3538744"/>
            <a:ext cx="852170" cy="85217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8EF3E329-D48E-0544-9991-607DD729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2" y="26372"/>
            <a:ext cx="7742582" cy="442208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Interactions within components</a:t>
            </a:r>
          </a:p>
        </p:txBody>
      </p:sp>
    </p:spTree>
    <p:extLst>
      <p:ext uri="{BB962C8B-B14F-4D97-AF65-F5344CB8AC3E}">
        <p14:creationId xmlns:p14="http://schemas.microsoft.com/office/powerpoint/2010/main" val="3513897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ADB58-6455-466B-B02D-F3AAB0E66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6" y="142503"/>
            <a:ext cx="9020908" cy="33240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dirty="0"/>
              <a:t>5. Categories of policy measures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901CA-BDF4-4159-8CFD-1FBE753DCE5B}"/>
              </a:ext>
            </a:extLst>
          </p:cNvPr>
          <p:cNvSpPr/>
          <p:nvPr/>
        </p:nvSpPr>
        <p:spPr>
          <a:xfrm>
            <a:off x="566777" y="829606"/>
            <a:ext cx="8225821" cy="323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measures:  determine amount of provision for a particular street use, if any.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Regulatory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measures: control access, by determining when, where and what activities can take place in a given location, at what times and for how long. Access may be granted by regulating: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1" indent="-342900" algn="just">
              <a:lnSpc>
                <a:spcPct val="108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type of 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can use a parking bay (e.g. resident, disabled person)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1" indent="-342900" algn="just">
              <a:lnSpc>
                <a:spcPct val="108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activity 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permitted (e.g. ‘no access, except for loading’)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1" indent="-342900" algn="just">
              <a:lnSpc>
                <a:spcPct val="108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type of 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vehicle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permitted (e.g. buses only)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</a:rPr>
              <a:t>Pricing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 measures: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used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 to regulate levels of demand (e.g. traffic) or encourage compliance (e.g. ULEZ)</a:t>
            </a:r>
          </a:p>
          <a:p>
            <a:pPr marL="285750" indent="-28575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</a:rPr>
              <a:t>These may be used in combination (e.g. parking)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87999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ADB58-6455-466B-B02D-F3AAB0E66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6" y="111608"/>
            <a:ext cx="9020908" cy="33240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dirty="0"/>
              <a:t>6. Street design zones and elements</a:t>
            </a:r>
            <a:endParaRPr lang="en-GB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33FE035-5E45-4548-8EA0-35DB23A80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2" y="832611"/>
            <a:ext cx="8332751" cy="36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938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ADB58-6455-466B-B02D-F3AAB0E66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6" y="111608"/>
            <a:ext cx="9020908" cy="33240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dirty="0"/>
              <a:t>Elements by function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18D21-734D-43A6-91A9-EE11D87FF3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94" y="665018"/>
            <a:ext cx="6544384" cy="379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8876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BD6D6D-44B1-497D-A137-F3456F982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33" y="686029"/>
            <a:ext cx="5560417" cy="1735557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A419F017-B8C3-4E94-82AD-9942CE63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39" y="2625478"/>
            <a:ext cx="4789829" cy="188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2EE3FE-F158-4E91-B04D-B60014BF84C6}"/>
              </a:ext>
            </a:extLst>
          </p:cNvPr>
          <p:cNvSpPr txBox="1"/>
          <p:nvPr/>
        </p:nvSpPr>
        <p:spPr>
          <a:xfrm>
            <a:off x="6662574" y="2611282"/>
            <a:ext cx="1298986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/>
              <a:t>RESIDENTIAL</a:t>
            </a:r>
          </a:p>
          <a:p>
            <a:endParaRPr lang="en-GB" sz="1013" b="1" dirty="0"/>
          </a:p>
          <a:p>
            <a:endParaRPr lang="en-GB" sz="1013" b="1" dirty="0"/>
          </a:p>
          <a:p>
            <a:endParaRPr lang="en-GB" sz="1013" b="1" dirty="0"/>
          </a:p>
          <a:p>
            <a:endParaRPr lang="en-GB" sz="1013" b="1" dirty="0"/>
          </a:p>
          <a:p>
            <a:endParaRPr lang="en-GB" sz="1013" b="1" dirty="0"/>
          </a:p>
          <a:p>
            <a:r>
              <a:rPr lang="en-GB" sz="1013" b="1" dirty="0"/>
              <a:t>RETAIL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C91B6A-C3B0-48B5-AD80-91F270A61B4D}"/>
              </a:ext>
            </a:extLst>
          </p:cNvPr>
          <p:cNvCxnSpPr>
            <a:cxnSpLocks/>
          </p:cNvCxnSpPr>
          <p:nvPr/>
        </p:nvCxnSpPr>
        <p:spPr>
          <a:xfrm flipV="1">
            <a:off x="6759393" y="2423699"/>
            <a:ext cx="0" cy="227928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A7E724-082E-4B19-853A-A44BAB78181E}"/>
              </a:ext>
            </a:extLst>
          </p:cNvPr>
          <p:cNvCxnSpPr>
            <a:cxnSpLocks/>
          </p:cNvCxnSpPr>
          <p:nvPr/>
        </p:nvCxnSpPr>
        <p:spPr>
          <a:xfrm flipH="1">
            <a:off x="6506573" y="3647434"/>
            <a:ext cx="180207" cy="0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E6DD0B82-42CB-448C-A5D3-98A2CF58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84" y="103292"/>
            <a:ext cx="9020908" cy="33240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dirty="0"/>
              <a:t>7. Design ‘Principles’: context sensitive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749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ADB58-6455-466B-B02D-F3AAB0E66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6" y="70710"/>
            <a:ext cx="9020908" cy="33240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dirty="0"/>
              <a:t>8. Flexibility in space allocation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A091F-D805-4069-82B0-FF8CC34E8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9" y="498763"/>
            <a:ext cx="8319322" cy="395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2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0D9B5-9523-D04D-A6B2-AF4E7C91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3" y="323359"/>
            <a:ext cx="5297029" cy="774764"/>
          </a:xfrm>
          <a:ln>
            <a:noFill/>
          </a:ln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47840-5B69-6844-8CE7-8B0CE13F3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342" y="1242833"/>
            <a:ext cx="2859087" cy="37436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Peter Jones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294E6-906E-084C-B449-F58C4FD578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5342" y="2256504"/>
            <a:ext cx="2859087" cy="374364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peter.jones@ucl.ac.uk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5ED31E-79FE-D649-9D32-67FF8FCDC18A}"/>
              </a:ext>
            </a:extLst>
          </p:cNvPr>
          <p:cNvGrpSpPr/>
          <p:nvPr/>
        </p:nvGrpSpPr>
        <p:grpSpPr>
          <a:xfrm>
            <a:off x="415342" y="4182779"/>
            <a:ext cx="2628626" cy="646330"/>
            <a:chOff x="415342" y="4182779"/>
            <a:chExt cx="2628626" cy="64633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1BDF57-00B2-824F-B86A-417EA40355CA}"/>
                </a:ext>
              </a:extLst>
            </p:cNvPr>
            <p:cNvGrpSpPr/>
            <p:nvPr/>
          </p:nvGrpSpPr>
          <p:grpSpPr>
            <a:xfrm>
              <a:off x="482778" y="4182779"/>
              <a:ext cx="502571" cy="340054"/>
              <a:chOff x="482778" y="4182779"/>
              <a:chExt cx="502571" cy="34005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69CA0FA-4E88-784A-AF35-D9BC0CB10891}"/>
                  </a:ext>
                </a:extLst>
              </p:cNvPr>
              <p:cNvSpPr/>
              <p:nvPr/>
            </p:nvSpPr>
            <p:spPr>
              <a:xfrm>
                <a:off x="482778" y="4182779"/>
                <a:ext cx="502571" cy="34005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702B300-9814-D34F-8BA6-84DB207B3B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9909" y="4198148"/>
                <a:ext cx="468308" cy="309317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7FCC7F-CA98-6644-8D49-3E26317A7830}"/>
                </a:ext>
              </a:extLst>
            </p:cNvPr>
            <p:cNvSpPr/>
            <p:nvPr/>
          </p:nvSpPr>
          <p:spPr>
            <a:xfrm>
              <a:off x="983098" y="4182779"/>
              <a:ext cx="20608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b="0" i="0" kern="1200" dirty="0">
                  <a:solidFill>
                    <a:schemeClr val="bg1"/>
                  </a:solidFill>
                  <a:effectLst/>
                  <a:latin typeface="+mn-lt"/>
                </a:rPr>
                <a:t>This project has received funding from the European Union’s Horizon 2020 research and innovation programme under grant agreement </a:t>
              </a:r>
              <a:r>
                <a:rPr lang="en-GB" sz="600" b="0" i="0" kern="1200">
                  <a:solidFill>
                    <a:schemeClr val="bg1"/>
                  </a:solidFill>
                  <a:effectLst/>
                  <a:latin typeface="+mn-lt"/>
                </a:rPr>
                <a:t>No </a:t>
              </a:r>
              <a:r>
                <a:rPr lang="en-GB" sz="600">
                  <a:solidFill>
                    <a:schemeClr val="bg1"/>
                  </a:solidFill>
                </a:rPr>
                <a:t>769276.</a:t>
              </a:r>
              <a:endParaRPr lang="en-US" sz="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001A13-4769-9D40-990C-B63D3EB3D107}"/>
                </a:ext>
              </a:extLst>
            </p:cNvPr>
            <p:cNvSpPr/>
            <p:nvPr/>
          </p:nvSpPr>
          <p:spPr>
            <a:xfrm>
              <a:off x="415342" y="4552110"/>
              <a:ext cx="26286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dirty="0">
                  <a:solidFill>
                    <a:schemeClr val="bg1"/>
                  </a:solidFill>
                </a:rPr>
                <a:t>This document reflects only the author's view and that the Agency is not responsible for any use that may be made of the information it contains.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83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9C05C0-B12F-4620-9D20-382906EEE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49729"/>
            <a:ext cx="7886700" cy="4093771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07000"/>
              </a:lnSpc>
              <a:buFont typeface="+mj-lt"/>
              <a:buAutoNum type="arabicPeriod"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‘Roads’ vs ‘streets’</a:t>
            </a:r>
          </a:p>
          <a:p>
            <a:pPr marL="457200" indent="-457200" algn="just">
              <a:lnSpc>
                <a:spcPct val="107000"/>
              </a:lnSpc>
              <a:buFont typeface="+mj-lt"/>
              <a:buAutoNum type="arabicPeriod"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Policy priorities and street design</a:t>
            </a:r>
          </a:p>
          <a:p>
            <a:pPr marL="457200" indent="-457200" algn="just">
              <a:lnSpc>
                <a:spcPct val="107000"/>
              </a:lnSpc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‘Movement’ and ‘Place’ street functions</a:t>
            </a:r>
          </a:p>
          <a:p>
            <a:pPr marL="457200" indent="-457200" algn="just">
              <a:lnSpc>
                <a:spcPct val="107000"/>
              </a:lnSpc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Streets as ‘eco-systems’ </a:t>
            </a:r>
          </a:p>
          <a:p>
            <a:pPr marL="457200" indent="-457200" algn="just">
              <a:lnSpc>
                <a:spcPct val="107000"/>
              </a:lnSpc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Categories of policy measures </a:t>
            </a:r>
          </a:p>
          <a:p>
            <a:pPr marL="457200" indent="-457200" algn="just">
              <a:lnSpc>
                <a:spcPct val="107000"/>
              </a:lnSpc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Street design zones and elements</a:t>
            </a:r>
          </a:p>
          <a:p>
            <a:pPr marL="457200" indent="-457200" algn="just">
              <a:lnSpc>
                <a:spcPct val="107000"/>
              </a:lnSpc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 ‘principles’</a:t>
            </a:r>
          </a:p>
          <a:p>
            <a:pPr marL="457200" indent="-457200" algn="just">
              <a:lnSpc>
                <a:spcPct val="107000"/>
              </a:lnSpc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Flexibility in space allocation</a:t>
            </a:r>
          </a:p>
          <a:p>
            <a:pPr marL="400050" indent="-28575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600" dirty="0"/>
          </a:p>
          <a:p>
            <a:pPr marL="0" indent="0">
              <a:lnSpc>
                <a:spcPct val="120000"/>
              </a:lnSpc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A4AE7B-16A3-4185-A798-F978FF63D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23" y="55557"/>
            <a:ext cx="8624047" cy="994172"/>
          </a:xfrm>
        </p:spPr>
        <p:txBody>
          <a:bodyPr>
            <a:normAutofit/>
          </a:bodyPr>
          <a:lstStyle/>
          <a:p>
            <a:r>
              <a:rPr lang="en-GB" sz="2800" dirty="0"/>
              <a:t>Concepts &amp; street design principles</a:t>
            </a:r>
          </a:p>
        </p:txBody>
      </p:sp>
    </p:spTree>
    <p:extLst>
      <p:ext uri="{BB962C8B-B14F-4D97-AF65-F5344CB8AC3E}">
        <p14:creationId xmlns:p14="http://schemas.microsoft.com/office/powerpoint/2010/main" val="413968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4548" y="2859361"/>
            <a:ext cx="3220328" cy="2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10446"/>
          <a:stretch/>
        </p:blipFill>
        <p:spPr bwMode="auto">
          <a:xfrm>
            <a:off x="4694548" y="500753"/>
            <a:ext cx="3271107" cy="2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9566" y="2859361"/>
            <a:ext cx="3327678" cy="2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567" y="474016"/>
            <a:ext cx="3334604" cy="222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08C85-9D02-4199-B846-165CD23A0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69" y="69634"/>
            <a:ext cx="8748346" cy="324238"/>
          </a:xfrm>
        </p:spPr>
        <p:txBody>
          <a:bodyPr>
            <a:noAutofit/>
          </a:bodyPr>
          <a:lstStyle/>
          <a:p>
            <a:pPr algn="ctr"/>
            <a:r>
              <a:rPr lang="en-GB" sz="2400" dirty="0"/>
              <a:t>1. ‘Roads’ vs ‘Streets</a:t>
            </a:r>
            <a:r>
              <a:rPr lang="en-GB" sz="2800" dirty="0"/>
              <a:t>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7B10A-E063-48E3-8CB8-0BE86316D772}"/>
              </a:ext>
            </a:extLst>
          </p:cNvPr>
          <p:cNvSpPr txBox="1"/>
          <p:nvPr/>
        </p:nvSpPr>
        <p:spPr>
          <a:xfrm>
            <a:off x="1502548" y="845691"/>
            <a:ext cx="1398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83D6E-AC61-405C-8405-3DC78C6A0C1D}"/>
              </a:ext>
            </a:extLst>
          </p:cNvPr>
          <p:cNvSpPr txBox="1"/>
          <p:nvPr/>
        </p:nvSpPr>
        <p:spPr>
          <a:xfrm>
            <a:off x="1534885" y="2984310"/>
            <a:ext cx="1398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STREETS</a:t>
            </a:r>
          </a:p>
        </p:txBody>
      </p:sp>
    </p:spTree>
    <p:extLst>
      <p:ext uri="{BB962C8B-B14F-4D97-AF65-F5344CB8AC3E}">
        <p14:creationId xmlns:p14="http://schemas.microsoft.com/office/powerpoint/2010/main" val="5156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C87B-796C-494D-8F20-D4250E12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452"/>
            <a:ext cx="9144000" cy="469277"/>
          </a:xfrm>
        </p:spPr>
        <p:txBody>
          <a:bodyPr>
            <a:noAutofit/>
          </a:bodyPr>
          <a:lstStyle/>
          <a:p>
            <a:pPr algn="ctr"/>
            <a:r>
              <a:rPr lang="en-GB" sz="2400" dirty="0"/>
              <a:t>2. Policy priorities and street design elements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B5A3B-0D58-479E-97AB-CF1C6EEFF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01" t="41388" r="29529" b="16070"/>
          <a:stretch/>
        </p:blipFill>
        <p:spPr>
          <a:xfrm>
            <a:off x="608217" y="720852"/>
            <a:ext cx="7917597" cy="3727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256852-8339-4717-A8DB-2601C1B43231}"/>
              </a:ext>
            </a:extLst>
          </p:cNvPr>
          <p:cNvSpPr txBox="1"/>
          <p:nvPr/>
        </p:nvSpPr>
        <p:spPr>
          <a:xfrm>
            <a:off x="3477295" y="4597758"/>
            <a:ext cx="25500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EU ‘CREATE’ Project</a:t>
            </a:r>
          </a:p>
        </p:txBody>
      </p:sp>
    </p:spTree>
    <p:extLst>
      <p:ext uri="{BB962C8B-B14F-4D97-AF65-F5344CB8AC3E}">
        <p14:creationId xmlns:p14="http://schemas.microsoft.com/office/powerpoint/2010/main" val="427031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C87B-796C-494D-8F20-D4250E12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4" y="65874"/>
            <a:ext cx="8403772" cy="387251"/>
          </a:xfrm>
        </p:spPr>
        <p:txBody>
          <a:bodyPr>
            <a:noAutofit/>
          </a:bodyPr>
          <a:lstStyle/>
          <a:p>
            <a:pPr algn="ctr"/>
            <a:r>
              <a:rPr lang="en-GB" sz="2400" dirty="0"/>
              <a:t>Contrast in space use: C -&gt; 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279F83F-43EA-45A2-A80F-08D68E233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22041" r="19083" b="13429"/>
          <a:stretch/>
        </p:blipFill>
        <p:spPr bwMode="auto">
          <a:xfrm>
            <a:off x="654796" y="600889"/>
            <a:ext cx="7050104" cy="437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907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C87B-796C-494D-8F20-D4250E12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6" y="14360"/>
            <a:ext cx="8976947" cy="387251"/>
          </a:xfrm>
        </p:spPr>
        <p:txBody>
          <a:bodyPr>
            <a:noAutofit/>
          </a:bodyPr>
          <a:lstStyle/>
          <a:p>
            <a:pPr algn="ctr"/>
            <a:r>
              <a:rPr lang="en-GB" sz="2400" dirty="0"/>
              <a:t>3. ‘Movement’ and ‘Place’ street functions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C61C05-A6C1-4225-B1CE-50D138AB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342" y="488325"/>
            <a:ext cx="5101809" cy="4401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E6BE35-5612-46DF-B892-FC4D4495F685}"/>
              </a:ext>
            </a:extLst>
          </p:cNvPr>
          <p:cNvSpPr txBox="1"/>
          <p:nvPr/>
        </p:nvSpPr>
        <p:spPr>
          <a:xfrm>
            <a:off x="48100" y="1140589"/>
            <a:ext cx="2532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Street classification applied by TfL as recommended by the Roads Task Force.</a:t>
            </a:r>
          </a:p>
          <a:p>
            <a:endParaRPr lang="en-GB" sz="1600" dirty="0"/>
          </a:p>
          <a:p>
            <a:r>
              <a:rPr lang="en-GB" sz="1600" dirty="0"/>
              <a:t>With three levels of ‘Movement’ (of people) and three levels of ‘Place’.</a:t>
            </a:r>
          </a:p>
        </p:txBody>
      </p:sp>
    </p:spTree>
    <p:extLst>
      <p:ext uri="{BB962C8B-B14F-4D97-AF65-F5344CB8AC3E}">
        <p14:creationId xmlns:p14="http://schemas.microsoft.com/office/powerpoint/2010/main" val="2994439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72560-3C83-4F90-8364-6BACA63D5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7" y="135082"/>
            <a:ext cx="8032172" cy="49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1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14AA93A-52D6-405F-A805-ED077FD0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5" r="17224" b="31372"/>
          <a:stretch>
            <a:fillRect/>
          </a:stretch>
        </p:blipFill>
        <p:spPr bwMode="auto">
          <a:xfrm>
            <a:off x="1223964" y="141517"/>
            <a:ext cx="2307431" cy="156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FDFA98E1-8C48-41CA-BC13-F5B3E0DCF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t="31496" r="5669"/>
          <a:stretch>
            <a:fillRect/>
          </a:stretch>
        </p:blipFill>
        <p:spPr bwMode="auto">
          <a:xfrm>
            <a:off x="1253730" y="3456218"/>
            <a:ext cx="2082403" cy="156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IMG_28292">
            <a:extLst>
              <a:ext uri="{FF2B5EF4-FFF2-40B4-BE49-F238E27FC236}">
                <a16:creationId xmlns:a16="http://schemas.microsoft.com/office/drawing/2014/main" id="{27984393-6EAE-4072-A629-BCB9B6603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55" y="868989"/>
            <a:ext cx="1878806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IMG_2823">
            <a:extLst>
              <a:ext uri="{FF2B5EF4-FFF2-40B4-BE49-F238E27FC236}">
                <a16:creationId xmlns:a16="http://schemas.microsoft.com/office/drawing/2014/main" id="{B0453550-3B85-47AF-AAE8-DB9C5CC7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7086"/>
          <a:stretch>
            <a:fillRect/>
          </a:stretch>
        </p:blipFill>
        <p:spPr bwMode="auto">
          <a:xfrm>
            <a:off x="5757862" y="3421689"/>
            <a:ext cx="2243138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id="{AEB71CFB-AB37-4CD4-ABCA-9E51E093C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4" b="11964"/>
          <a:stretch>
            <a:fillRect/>
          </a:stretch>
        </p:blipFill>
        <p:spPr bwMode="auto">
          <a:xfrm>
            <a:off x="3600451" y="1856018"/>
            <a:ext cx="2307431" cy="14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950CDE7D-EE5E-44B3-9B69-7A64E10C6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14764"/>
          <a:stretch>
            <a:fillRect/>
          </a:stretch>
        </p:blipFill>
        <p:spPr bwMode="auto">
          <a:xfrm>
            <a:off x="1223964" y="1856018"/>
            <a:ext cx="2280047" cy="148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>
            <a:extLst>
              <a:ext uri="{FF2B5EF4-FFF2-40B4-BE49-F238E27FC236}">
                <a16:creationId xmlns:a16="http://schemas.microsoft.com/office/drawing/2014/main" id="{33CF5822-5276-47B2-A139-688EF8B6C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21161" r="3691" b="984"/>
          <a:stretch>
            <a:fillRect/>
          </a:stretch>
        </p:blipFill>
        <p:spPr bwMode="auto">
          <a:xfrm>
            <a:off x="3371850" y="3456217"/>
            <a:ext cx="2333625" cy="155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>
            <a:extLst>
              <a:ext uri="{FF2B5EF4-FFF2-40B4-BE49-F238E27FC236}">
                <a16:creationId xmlns:a16="http://schemas.microsoft.com/office/drawing/2014/main" id="{0904216A-9D46-46F3-A601-818FB5D21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7" r="22145"/>
          <a:stretch>
            <a:fillRect/>
          </a:stretch>
        </p:blipFill>
        <p:spPr bwMode="auto">
          <a:xfrm>
            <a:off x="3600450" y="129612"/>
            <a:ext cx="2334816" cy="15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0">
            <a:extLst>
              <a:ext uri="{FF2B5EF4-FFF2-40B4-BE49-F238E27FC236}">
                <a16:creationId xmlns:a16="http://schemas.microsoft.com/office/drawing/2014/main" id="{2EE85D3E-4A51-46CD-A2C4-42D6EA2F5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749" y="54602"/>
            <a:ext cx="178236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GB" sz="2400" b="1" cap="al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Street</a:t>
            </a:r>
          </a:p>
          <a:p>
            <a:pPr marL="257175" indent="-257175" algn="ctr">
              <a:defRPr/>
            </a:pPr>
            <a:r>
              <a:rPr lang="en-GB" sz="2400" b="1" cap="al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Activities</a:t>
            </a:r>
            <a:endParaRPr lang="en-US" sz="2400" b="1" cap="all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763F48-4485-4172-B271-D640746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17" y="575271"/>
            <a:ext cx="7013294" cy="3944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CADB58-6455-466B-B02D-F3AAB0E66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6" y="111608"/>
            <a:ext cx="9020908" cy="332402"/>
          </a:xfrm>
        </p:spPr>
        <p:txBody>
          <a:bodyPr>
            <a:noAutofit/>
          </a:bodyPr>
          <a:lstStyle/>
          <a:p>
            <a:pPr algn="ctr"/>
            <a:r>
              <a:rPr lang="en-GB" sz="2400" dirty="0"/>
              <a:t>4. Streets as ‘Eco-Systems’: Key components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6585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8CB689BBF064F911E71EFFC1CB2A3" ma:contentTypeVersion="13" ma:contentTypeDescription="Create a new document." ma:contentTypeScope="" ma:versionID="3858b4c0a2009abb6d317c37f65f5eeb">
  <xsd:schema xmlns:xsd="http://www.w3.org/2001/XMLSchema" xmlns:xs="http://www.w3.org/2001/XMLSchema" xmlns:p="http://schemas.microsoft.com/office/2006/metadata/properties" xmlns:ns2="fb7a3a8e-7964-4418-ab96-7edc9afd578f" xmlns:ns3="07e80eab-9d26-4ae7-bd74-003410c928f3" targetNamespace="http://schemas.microsoft.com/office/2006/metadata/properties" ma:root="true" ma:fieldsID="862e075237805341c11d2ba2e9d255ae" ns2:_="" ns3:_="">
    <xsd:import namespace="fb7a3a8e-7964-4418-ab96-7edc9afd578f"/>
    <xsd:import namespace="07e80eab-9d26-4ae7-bd74-003410c928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a3a8e-7964-4418-ab96-7edc9afd57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80eab-9d26-4ae7-bd74-003410c928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11D1AE3-A410-428E-8DCD-9C3B8B8CC85A}"/>
</file>

<file path=customXml/itemProps2.xml><?xml version="1.0" encoding="utf-8"?>
<ds:datastoreItem xmlns:ds="http://schemas.openxmlformats.org/officeDocument/2006/customXml" ds:itemID="{895D72B9-202C-40A3-8411-FE77029E8CBD}"/>
</file>

<file path=customXml/itemProps3.xml><?xml version="1.0" encoding="utf-8"?>
<ds:datastoreItem xmlns:ds="http://schemas.openxmlformats.org/officeDocument/2006/customXml" ds:itemID="{A81B1522-A11D-4A9A-A893-6587D142AC7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14110</TotalTime>
  <Words>493</Words>
  <Application>Microsoft Office PowerPoint</Application>
  <PresentationFormat>On-screen Show (16:9)</PresentationFormat>
  <Paragraphs>72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Wingdings</vt:lpstr>
      <vt:lpstr>Office Theme</vt:lpstr>
      <vt:lpstr>MORE Final Conference, Brussels  17th February 2022</vt:lpstr>
      <vt:lpstr>Concepts &amp; street design principles</vt:lpstr>
      <vt:lpstr>1. ‘Roads’ vs ‘Streets’</vt:lpstr>
      <vt:lpstr>2. Policy priorities and street design elements</vt:lpstr>
      <vt:lpstr>Contrast in space use: C -&gt; P</vt:lpstr>
      <vt:lpstr>3. ‘Movement’ and ‘Place’ street functions</vt:lpstr>
      <vt:lpstr>PowerPoint Presentation</vt:lpstr>
      <vt:lpstr>PowerPoint Presentation</vt:lpstr>
      <vt:lpstr>4. Streets as ‘Eco-Systems’: Key components</vt:lpstr>
      <vt:lpstr>Interactions within components</vt:lpstr>
      <vt:lpstr>5. Categories of policy measures</vt:lpstr>
      <vt:lpstr>6. Street design zones and elements</vt:lpstr>
      <vt:lpstr>Elements by function</vt:lpstr>
      <vt:lpstr>7. Design ‘Principles’: context sensitive</vt:lpstr>
      <vt:lpstr>8. Flexibility in space allocation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Mareks Krisjanis</dc:creator>
  <cp:lastModifiedBy>Jones, Peter</cp:lastModifiedBy>
  <cp:revision>132</cp:revision>
  <dcterms:created xsi:type="dcterms:W3CDTF">2017-12-12T12:58:57Z</dcterms:created>
  <dcterms:modified xsi:type="dcterms:W3CDTF">2022-02-13T15:15:47Z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0x01010099E8CB689BBF064F911E71EFFC1CB2A3</vt:lpwstr>
  </property>
</Properties>
</file>