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89" r:id="rId4"/>
    <p:sldId id="290" r:id="rId5"/>
    <p:sldId id="29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3" r:id="rId14"/>
    <p:sldId id="294" r:id="rId15"/>
  </p:sldIdLst>
  <p:sldSz cx="9144000" cy="5143500" type="screen16x9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" userDrawn="1">
          <p15:clr>
            <a:srgbClr val="A4A3A4"/>
          </p15:clr>
        </p15:guide>
        <p15:guide id="2" pos="2449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571" userDrawn="1">
          <p15:clr>
            <a:srgbClr val="A4A3A4"/>
          </p15:clr>
        </p15:guide>
        <p15:guide id="5" orient="horz" pos="3049" userDrawn="1">
          <p15:clr>
            <a:srgbClr val="A4A3A4"/>
          </p15:clr>
        </p15:guide>
        <p15:guide id="6" orient="horz" pos="2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842"/>
    <a:srgbClr val="F9ADB8"/>
    <a:srgbClr val="F68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98" autoAdjust="0"/>
  </p:normalViewPr>
  <p:slideViewPr>
    <p:cSldViewPr snapToGrid="0">
      <p:cViewPr varScale="1">
        <p:scale>
          <a:sx n="131" d="100"/>
          <a:sy n="131" d="100"/>
        </p:scale>
        <p:origin x="966" y="96"/>
      </p:cViewPr>
      <p:guideLst>
        <p:guide orient="horz" pos="509"/>
        <p:guide pos="2449"/>
        <p:guide pos="158"/>
        <p:guide pos="5571"/>
        <p:guide orient="horz" pos="3049"/>
        <p:guide orient="horz" pos="26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13E21-22BE-47BF-9F52-236F80DAD2D0}" type="datetimeFigureOut">
              <a:rPr lang="de-DE" smtClean="0"/>
              <a:t>14.02.2022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B4F44-CE22-4303-9D3F-184C5C3A6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9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66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02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5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21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92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02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81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AM Peak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778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B4F44-CE22-4303-9D3F-184C5C3A67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6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2858760" cy="1764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15440" y="1490040"/>
            <a:ext cx="2858760" cy="1764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154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8806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382040" y="129636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2348640" y="129636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15440" y="149004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1382040" y="149004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2348640" y="149004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15440" y="1025640"/>
            <a:ext cx="285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2858760" cy="37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15440" y="605520"/>
            <a:ext cx="5296680" cy="359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154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15440" y="1025640"/>
            <a:ext cx="285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18806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15440" y="1490040"/>
            <a:ext cx="2858760" cy="1764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2858760" cy="1764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15440" y="1490040"/>
            <a:ext cx="2858760" cy="1764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154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18806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382040" y="129636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2348640" y="129636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15440" y="149004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1382040" y="149004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2348640" y="1490040"/>
            <a:ext cx="920160" cy="1764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2858760" cy="37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15440" y="605520"/>
            <a:ext cx="5296680" cy="3590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154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370440"/>
          </a:xfrm>
          <a:prstGeom prst="rect">
            <a:avLst/>
          </a:prstGeom>
        </p:spPr>
        <p:txBody>
          <a:bodyPr lIns="0" tIns="0" rIns="0" bIns="0">
            <a:normAutofit fontScale="30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880640" y="149004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880640" y="1296360"/>
            <a:ext cx="1395000" cy="176400"/>
          </a:xfrm>
          <a:prstGeom prst="rect">
            <a:avLst/>
          </a:prstGeom>
        </p:spPr>
        <p:txBody>
          <a:bodyPr lIns="0" tIns="0" rIns="0" bIns="0">
            <a:normAutofit fontScale="9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15440" y="1490040"/>
            <a:ext cx="2858760" cy="176400"/>
          </a:xfrm>
          <a:prstGeom prst="rect">
            <a:avLst/>
          </a:prstGeom>
        </p:spPr>
        <p:txBody>
          <a:bodyPr lIns="0" tIns="0" rIns="0" bIns="0">
            <a:normAutofit fontScale="52000"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14"/>
          <a:stretch/>
        </p:blipFill>
        <p:spPr>
          <a:xfrm>
            <a:off x="0" y="7092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15440" y="605520"/>
            <a:ext cx="5296680" cy="774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Arial"/>
              </a:rPr>
              <a:t>Presentation Title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Picture 14"/>
          <p:cNvPicPr/>
          <p:nvPr/>
        </p:nvPicPr>
        <p:blipFill>
          <a:blip r:embed="rId15"/>
          <a:stretch/>
        </p:blipFill>
        <p:spPr>
          <a:xfrm>
            <a:off x="7211160" y="4287600"/>
            <a:ext cx="1403640" cy="45756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15440" y="1296360"/>
            <a:ext cx="2858760" cy="8697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Arial"/>
              </a:rPr>
              <a:t>Name Surname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628560" y="1720440"/>
            <a:ext cx="7886520" cy="2735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245BA7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  <a:p>
            <a:pPr marL="514440" lvl="1" indent="-171000">
              <a:lnSpc>
                <a:spcPct val="90000"/>
              </a:lnSpc>
              <a:spcBef>
                <a:spcPts val="374"/>
              </a:spcBef>
              <a:buClr>
                <a:srgbClr val="245BA7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57160" lvl="2" indent="-171000">
              <a:lnSpc>
                <a:spcPct val="90000"/>
              </a:lnSpc>
              <a:spcBef>
                <a:spcPts val="374"/>
              </a:spcBef>
              <a:buClr>
                <a:srgbClr val="245BA7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  <a:p>
            <a:pPr marL="1200240" lvl="3" indent="-171000">
              <a:lnSpc>
                <a:spcPct val="90000"/>
              </a:lnSpc>
              <a:spcBef>
                <a:spcPts val="374"/>
              </a:spcBef>
              <a:buClr>
                <a:srgbClr val="245BA7"/>
              </a:buClr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  <a:p>
            <a:pPr marL="1542960" lvl="4" indent="-171000">
              <a:lnSpc>
                <a:spcPct val="90000"/>
              </a:lnSpc>
              <a:spcBef>
                <a:spcPts val="374"/>
              </a:spcBef>
              <a:buClr>
                <a:srgbClr val="245BA7"/>
              </a:buClr>
              <a:buFont typeface="Arial"/>
              <a:buChar char="•"/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lang="en-US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28560" y="501120"/>
            <a:ext cx="7886520" cy="9939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strike="noStrike" spc="-1">
                <a:solidFill>
                  <a:srgbClr val="0D0D0D"/>
                </a:solidFill>
                <a:latin typeface="Arial"/>
                <a:ea typeface="Arial"/>
              </a:rPr>
              <a:t>Click to edit Master title style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Picture 12"/>
          <p:cNvPicPr/>
          <p:nvPr/>
        </p:nvPicPr>
        <p:blipFill>
          <a:blip r:embed="rId15"/>
          <a:stretch/>
        </p:blipFill>
        <p:spPr>
          <a:xfrm>
            <a:off x="7828200" y="4565160"/>
            <a:ext cx="927000" cy="302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15440" y="610200"/>
            <a:ext cx="7873560" cy="77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pc="-1" dirty="0">
                <a:solidFill>
                  <a:srgbClr val="000000"/>
                </a:solidFill>
                <a:ea typeface="Arial"/>
              </a:rPr>
              <a:t>Better streets for better </a:t>
            </a:r>
            <a:r>
              <a:rPr lang="en-US" sz="2800" b="1" spc="-1" dirty="0" smtClean="0">
                <a:solidFill>
                  <a:srgbClr val="000000"/>
                </a:solidFill>
                <a:ea typeface="Arial"/>
              </a:rPr>
              <a:t>cities</a:t>
            </a:r>
            <a:br>
              <a:rPr lang="en-US" sz="2800" b="1" spc="-1" dirty="0" smtClean="0">
                <a:solidFill>
                  <a:srgbClr val="000000"/>
                </a:solidFill>
                <a:ea typeface="Arial"/>
              </a:rPr>
            </a:br>
            <a:r>
              <a:rPr lang="en-US" sz="2800" b="1" spc="-1" dirty="0" smtClean="0">
                <a:solidFill>
                  <a:srgbClr val="000000"/>
                </a:solidFill>
                <a:ea typeface="Arial"/>
              </a:rPr>
              <a:t>MORE </a:t>
            </a:r>
            <a:r>
              <a:rPr lang="en-US" sz="2800" b="1" spc="-1" dirty="0">
                <a:solidFill>
                  <a:srgbClr val="000000"/>
                </a:solidFill>
                <a:ea typeface="Arial"/>
              </a:rPr>
              <a:t>Final </a:t>
            </a:r>
            <a:r>
              <a:rPr lang="en-US" sz="2800" b="1" spc="-1" dirty="0" smtClean="0">
                <a:solidFill>
                  <a:srgbClr val="000000"/>
                </a:solidFill>
                <a:ea typeface="Arial"/>
              </a:rPr>
              <a:t>Event</a:t>
            </a:r>
          </a:p>
          <a:p>
            <a:pPr>
              <a:lnSpc>
                <a:spcPct val="90000"/>
              </a:lnSpc>
            </a:pPr>
            <a:r>
              <a:rPr lang="en-US" sz="1600" i="1" dirty="0"/>
              <a:t>Brussels, 17 February 2022</a:t>
            </a:r>
            <a:endParaRPr lang="en-US" sz="1600" i="1" strike="noStrike" spc="-1" dirty="0">
              <a:solidFill>
                <a:srgbClr val="000000"/>
              </a:solidFill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442439" y="1663559"/>
            <a:ext cx="7930595" cy="196138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500" b="1" spc="-1" dirty="0" smtClean="0">
              <a:solidFill>
                <a:srgbClr val="000000"/>
              </a:solidFill>
              <a:ea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pc="-1" dirty="0">
                <a:solidFill>
                  <a:srgbClr val="000000"/>
                </a:solidFill>
                <a:ea typeface="Arial"/>
              </a:rPr>
              <a:t>Current user groups and patterns of street use 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500" b="1" spc="-1" dirty="0">
              <a:solidFill>
                <a:srgbClr val="000000"/>
              </a:solidFill>
              <a:ea typeface="Arial"/>
            </a:endParaRPr>
          </a:p>
          <a:p>
            <a:pPr>
              <a:lnSpc>
                <a:spcPct val="110000"/>
              </a:lnSpc>
              <a:spcBef>
                <a:spcPts val="751"/>
              </a:spcBef>
            </a:pP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Regine 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Gerike, Caroline Koszowski, Bettina </a:t>
            </a:r>
            <a:r>
              <a:rPr lang="en-US" sz="1500" b="1" spc="-1" dirty="0" err="1">
                <a:solidFill>
                  <a:srgbClr val="000000"/>
                </a:solidFill>
                <a:ea typeface="Arial"/>
              </a:rPr>
              <a:t>Schröter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, Rico </a:t>
            </a: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Wittwer</a:t>
            </a:r>
            <a:br>
              <a:rPr lang="en-US" sz="1500" b="1" spc="-1" dirty="0" smtClean="0">
                <a:solidFill>
                  <a:srgbClr val="000000"/>
                </a:solidFill>
                <a:ea typeface="Arial"/>
              </a:rPr>
            </a:b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TU 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Dresden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With 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Valuable Contributions from </a:t>
            </a: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Partners</a:t>
            </a:r>
            <a:endParaRPr lang="en-US" sz="1500" b="1" spc="-1" dirty="0">
              <a:solidFill>
                <a:srgbClr val="000000"/>
              </a:solidFill>
              <a:ea typeface="Arial"/>
            </a:endParaRPr>
          </a:p>
        </p:txBody>
      </p:sp>
      <p:grpSp>
        <p:nvGrpSpPr>
          <p:cNvPr id="322" name="Group 3"/>
          <p:cNvGrpSpPr/>
          <p:nvPr/>
        </p:nvGrpSpPr>
        <p:grpSpPr>
          <a:xfrm>
            <a:off x="415440" y="4182840"/>
            <a:ext cx="2628360" cy="642600"/>
            <a:chOff x="415440" y="4182840"/>
            <a:chExt cx="2628360" cy="642600"/>
          </a:xfrm>
        </p:grpSpPr>
        <p:grpSp>
          <p:nvGrpSpPr>
            <p:cNvPr id="323" name="Group 4"/>
            <p:cNvGrpSpPr/>
            <p:nvPr/>
          </p:nvGrpSpPr>
          <p:grpSpPr>
            <a:xfrm>
              <a:off x="482760" y="4182840"/>
              <a:ext cx="502200" cy="339840"/>
              <a:chOff x="482760" y="4182840"/>
              <a:chExt cx="502200" cy="339840"/>
            </a:xfrm>
          </p:grpSpPr>
          <p:sp>
            <p:nvSpPr>
              <p:cNvPr id="324" name="CustomShape 5"/>
              <p:cNvSpPr/>
              <p:nvPr/>
            </p:nvSpPr>
            <p:spPr>
              <a:xfrm>
                <a:off x="482760" y="4182840"/>
                <a:ext cx="502200" cy="339840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25" name="Picture 4"/>
              <p:cNvPicPr/>
              <p:nvPr/>
            </p:nvPicPr>
            <p:blipFill>
              <a:blip r:embed="rId2"/>
              <a:stretch/>
            </p:blipFill>
            <p:spPr>
              <a:xfrm>
                <a:off x="500040" y="4198320"/>
                <a:ext cx="468000" cy="30888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26" name="CustomShape 6"/>
            <p:cNvSpPr/>
            <p:nvPr/>
          </p:nvSpPr>
          <p:spPr>
            <a:xfrm>
              <a:off x="983160" y="4182840"/>
              <a:ext cx="2060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600" b="0" strike="noStrike" spc="-1">
                  <a:solidFill>
                    <a:srgbClr val="FFFFFF"/>
                  </a:solidFill>
                  <a:latin typeface="Calibri"/>
                </a:rPr>
                <a:t>This project has received funding from the European Union’s Horizon 2020 research and innovation programme under grant agreement No 769276.</a:t>
              </a:r>
              <a:endParaRPr lang="en-GB" sz="600" b="0" strike="noStrike" spc="-1">
                <a:latin typeface="Arial"/>
              </a:endParaRPr>
            </a:p>
          </p:txBody>
        </p:sp>
        <p:sp>
          <p:nvSpPr>
            <p:cNvPr id="327" name="CustomShape 7"/>
            <p:cNvSpPr/>
            <p:nvPr/>
          </p:nvSpPr>
          <p:spPr>
            <a:xfrm>
              <a:off x="415440" y="4552200"/>
              <a:ext cx="2628360" cy="273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600" b="0" strike="noStrike" spc="-1">
                  <a:solidFill>
                    <a:srgbClr val="FFFFFF"/>
                  </a:solidFill>
                  <a:latin typeface="Calibri"/>
                </a:rPr>
                <a:t>This document reflects only the author's view and that the Agency is not responsible for any use that may be made of the information it contains.</a:t>
              </a:r>
              <a:endParaRPr lang="en-GB" sz="6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380673" y="-124453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2600" b="1" dirty="0"/>
          </a:p>
        </p:txBody>
      </p:sp>
      <p:sp>
        <p:nvSpPr>
          <p:cNvPr id="19" name="Titel 2"/>
          <p:cNvSpPr txBox="1">
            <a:spLocks/>
          </p:cNvSpPr>
          <p:nvPr/>
        </p:nvSpPr>
        <p:spPr>
          <a:xfrm>
            <a:off x="2378956" y="1856293"/>
            <a:ext cx="960894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Constanta</a:t>
            </a:r>
            <a:endParaRPr lang="de-DE" sz="1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2705" b="1"/>
          <a:stretch/>
        </p:blipFill>
        <p:spPr>
          <a:xfrm>
            <a:off x="3810039" y="1004206"/>
            <a:ext cx="5033924" cy="18536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68" y="3092501"/>
            <a:ext cx="1282738" cy="1741160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(2021);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: TU Dresden; Gerike, R.; Koszowski, C.; Schröter, B. (2022):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Factsheet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Current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Condition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at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Stress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Section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London</a:t>
            </a:r>
            <a:endParaRPr lang="de-DE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itel 2"/>
          <p:cNvSpPr txBox="1">
            <a:spLocks/>
          </p:cNvSpPr>
          <p:nvPr/>
        </p:nvSpPr>
        <p:spPr>
          <a:xfrm>
            <a:off x="3831890" y="755499"/>
            <a:ext cx="5500653" cy="599959"/>
          </a:xfrm>
          <a:prstGeom prst="rect">
            <a:avLst/>
          </a:prstGeom>
          <a:noFill/>
        </p:spPr>
        <p:txBody>
          <a:bodyPr lIns="36000" tIns="36000" rIns="3600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London: People Moved AM Peak</a:t>
            </a:r>
            <a:endParaRPr lang="de-DE" sz="1200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2808552"/>
            <a:ext cx="2088000" cy="964373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31" y="2231294"/>
            <a:ext cx="2087140" cy="44734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32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33" name="Titel 2"/>
          <p:cNvSpPr txBox="1">
            <a:spLocks/>
          </p:cNvSpPr>
          <p:nvPr/>
        </p:nvSpPr>
        <p:spPr>
          <a:xfrm>
            <a:off x="2378060" y="2409732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34" name="Titel 2"/>
          <p:cNvSpPr txBox="1">
            <a:spLocks/>
          </p:cNvSpPr>
          <p:nvPr/>
        </p:nvSpPr>
        <p:spPr>
          <a:xfrm>
            <a:off x="2378060" y="349936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35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173638" y="2783186"/>
            <a:ext cx="3166211" cy="210773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73638" y="784483"/>
            <a:ext cx="3166211" cy="13866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 – People Moved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1833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808552"/>
            <a:ext cx="2088000" cy="964373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1" y="2231294"/>
            <a:ext cx="2087140" cy="44734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31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32" name="Titel 2"/>
          <p:cNvSpPr txBox="1">
            <a:spLocks/>
          </p:cNvSpPr>
          <p:nvPr/>
        </p:nvSpPr>
        <p:spPr>
          <a:xfrm>
            <a:off x="2378060" y="2409732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33" name="Titel 2"/>
          <p:cNvSpPr txBox="1">
            <a:spLocks/>
          </p:cNvSpPr>
          <p:nvPr/>
        </p:nvSpPr>
        <p:spPr>
          <a:xfrm>
            <a:off x="2378060" y="349936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34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/>
          <a:srcRect l="1" r="468" b="3039"/>
          <a:stretch/>
        </p:blipFill>
        <p:spPr>
          <a:xfrm>
            <a:off x="7062015" y="996548"/>
            <a:ext cx="1462253" cy="1496000"/>
          </a:xfrm>
          <a:prstGeom prst="rect">
            <a:avLst/>
          </a:prstGeom>
        </p:spPr>
      </p:pic>
      <p:sp>
        <p:nvSpPr>
          <p:cNvPr id="2" name="Titel 2"/>
          <p:cNvSpPr txBox="1">
            <a:spLocks/>
          </p:cNvSpPr>
          <p:nvPr/>
        </p:nvSpPr>
        <p:spPr>
          <a:xfrm>
            <a:off x="587709" y="-981681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2600" b="1" dirty="0"/>
          </a:p>
        </p:txBody>
      </p:sp>
      <p:sp>
        <p:nvSpPr>
          <p:cNvPr id="15" name="Rechteck 14"/>
          <p:cNvSpPr/>
          <p:nvPr/>
        </p:nvSpPr>
        <p:spPr>
          <a:xfrm>
            <a:off x="173638" y="784483"/>
            <a:ext cx="3166211" cy="307731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964" y="996548"/>
            <a:ext cx="3060000" cy="1496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0"/>
          <a:srcRect t="31689" b="2253"/>
          <a:stretch/>
        </p:blipFill>
        <p:spPr>
          <a:xfrm>
            <a:off x="3887788" y="3039438"/>
            <a:ext cx="3060000" cy="1808029"/>
          </a:xfrm>
          <a:prstGeom prst="rect">
            <a:avLst/>
          </a:prstGeom>
        </p:spPr>
      </p:pic>
      <p:sp>
        <p:nvSpPr>
          <p:cNvPr id="23" name="Titel 2"/>
          <p:cNvSpPr txBox="1">
            <a:spLocks/>
          </p:cNvSpPr>
          <p:nvPr/>
        </p:nvSpPr>
        <p:spPr>
          <a:xfrm>
            <a:off x="3843087" y="2755210"/>
            <a:ext cx="5500653" cy="204185"/>
          </a:xfrm>
          <a:prstGeom prst="rect">
            <a:avLst/>
          </a:prstGeom>
          <a:noFill/>
        </p:spPr>
        <p:txBody>
          <a:bodyPr lIns="36000" tIns="36000" rIns="3600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Malmö: Number of Stationary Activities </a:t>
            </a:r>
            <a:r>
              <a:rPr lang="en-US" sz="1200" dirty="0" smtClean="0"/>
              <a:t>from </a:t>
            </a:r>
            <a:r>
              <a:rPr lang="en-US" sz="1200" dirty="0"/>
              <a:t>00:00 am to 23:59 </a:t>
            </a:r>
            <a:r>
              <a:rPr lang="en-US" sz="1200" dirty="0" smtClean="0"/>
              <a:t>pm</a:t>
            </a:r>
            <a:endParaRPr lang="de-DE" sz="1200" dirty="0"/>
          </a:p>
        </p:txBody>
      </p:sp>
      <p:sp>
        <p:nvSpPr>
          <p:cNvPr id="25" name="Titel 2"/>
          <p:cNvSpPr txBox="1">
            <a:spLocks/>
          </p:cNvSpPr>
          <p:nvPr/>
        </p:nvSpPr>
        <p:spPr>
          <a:xfrm>
            <a:off x="3843898" y="755499"/>
            <a:ext cx="5500653" cy="599959"/>
          </a:xfrm>
          <a:prstGeom prst="rect">
            <a:avLst/>
          </a:prstGeom>
          <a:noFill/>
        </p:spPr>
        <p:txBody>
          <a:bodyPr lIns="36000" tIns="36000" rIns="3600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Malmö: </a:t>
            </a:r>
            <a:r>
              <a:rPr lang="en-US" sz="1200" dirty="0" err="1" smtClean="0"/>
              <a:t>Heatmap</a:t>
            </a:r>
            <a:r>
              <a:rPr lang="en-US" sz="1200" dirty="0" smtClean="0"/>
              <a:t> </a:t>
            </a:r>
            <a:r>
              <a:rPr lang="en-US" sz="1200" dirty="0"/>
              <a:t>on Stationary </a:t>
            </a:r>
            <a:r>
              <a:rPr lang="en-US" sz="1200" dirty="0" smtClean="0"/>
              <a:t>Activities from </a:t>
            </a:r>
            <a:r>
              <a:rPr lang="en-US" sz="1200" dirty="0"/>
              <a:t>00:00 am to 23:59 pm</a:t>
            </a:r>
            <a:endParaRPr lang="de-DE" sz="1200" dirty="0"/>
          </a:p>
        </p:txBody>
      </p:sp>
      <p:sp>
        <p:nvSpPr>
          <p:cNvPr id="26" name="Rechteck 25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(2021);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Figure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: TU Dresden; Gerike, R.; Koszowski, C.; Schröter, B. (2022):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Factsheet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Current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Condition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at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Reference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Streets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Malmö</a:t>
            </a:r>
            <a:endParaRPr lang="de-DE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 – Stationary Activities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39648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126"/>
          <a:stretch/>
        </p:blipFill>
        <p:spPr>
          <a:xfrm>
            <a:off x="250825" y="814811"/>
            <a:ext cx="6099546" cy="3459352"/>
          </a:xfrm>
          <a:prstGeom prst="rect">
            <a:avLst/>
          </a:prstGeom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2600" b="1" dirty="0" err="1"/>
              <a:t>Conclusion</a:t>
            </a:r>
            <a:endParaRPr lang="de-DE" sz="2600" b="1" dirty="0"/>
          </a:p>
        </p:txBody>
      </p:sp>
      <p:sp>
        <p:nvSpPr>
          <p:cNvPr id="25" name="Rechteck 24"/>
          <p:cNvSpPr/>
          <p:nvPr/>
        </p:nvSpPr>
        <p:spPr>
          <a:xfrm>
            <a:off x="4663348" y="3818017"/>
            <a:ext cx="275968" cy="57965"/>
          </a:xfrm>
          <a:prstGeom prst="rect">
            <a:avLst/>
          </a:prstGeom>
          <a:solidFill>
            <a:schemeClr val="bg1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987776" y="4060169"/>
            <a:ext cx="284936" cy="93111"/>
          </a:xfrm>
          <a:prstGeom prst="rect">
            <a:avLst/>
          </a:prstGeom>
          <a:solidFill>
            <a:schemeClr val="bg1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490864" y="814811"/>
            <a:ext cx="2353099" cy="2330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err="1">
                <a:solidFill>
                  <a:schemeClr val="bg1"/>
                </a:solidFill>
              </a:rPr>
              <a:t>There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is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no </a:t>
            </a:r>
            <a:endParaRPr lang="de-DE" sz="2200" b="1" dirty="0">
              <a:solidFill>
                <a:schemeClr val="bg1"/>
              </a:solidFill>
            </a:endParaRPr>
          </a:p>
          <a:p>
            <a:r>
              <a:rPr lang="de-DE" sz="2200" b="1" dirty="0" err="1">
                <a:solidFill>
                  <a:schemeClr val="bg1"/>
                </a:solidFill>
              </a:rPr>
              <a:t>right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and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>
                <a:solidFill>
                  <a:schemeClr val="bg1"/>
                </a:solidFill>
              </a:rPr>
              <a:t>wrong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endParaRPr lang="de-DE" sz="2200" b="1" dirty="0" smtClean="0">
              <a:solidFill>
                <a:schemeClr val="bg1"/>
              </a:solidFill>
            </a:endParaRPr>
          </a:p>
          <a:p>
            <a:r>
              <a:rPr lang="de-DE" sz="2200" b="1" dirty="0" smtClean="0">
                <a:solidFill>
                  <a:schemeClr val="bg1"/>
                </a:solidFill>
              </a:rPr>
              <a:t>in </a:t>
            </a:r>
            <a:r>
              <a:rPr lang="de-DE" sz="2200" b="1" dirty="0">
                <a:solidFill>
                  <a:schemeClr val="bg1"/>
                </a:solidFill>
              </a:rPr>
              <a:t>urban </a:t>
            </a:r>
            <a:r>
              <a:rPr lang="de-DE" sz="2200" b="1" dirty="0" err="1">
                <a:solidFill>
                  <a:schemeClr val="bg1"/>
                </a:solidFill>
              </a:rPr>
              <a:t>street</a:t>
            </a:r>
            <a:r>
              <a:rPr lang="de-DE" sz="2200" b="1" dirty="0">
                <a:solidFill>
                  <a:schemeClr val="bg1"/>
                </a:solidFill>
              </a:rPr>
              <a:t> design!</a:t>
            </a:r>
          </a:p>
        </p:txBody>
      </p:sp>
      <p:sp>
        <p:nvSpPr>
          <p:cNvPr id="26" name="Rechteck 25"/>
          <p:cNvSpPr/>
          <p:nvPr/>
        </p:nvSpPr>
        <p:spPr>
          <a:xfrm>
            <a:off x="3283507" y="4060169"/>
            <a:ext cx="166792" cy="93111"/>
          </a:xfrm>
          <a:prstGeom prst="rect">
            <a:avLst/>
          </a:prstGeom>
          <a:solidFill>
            <a:schemeClr val="bg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173638" y="4927510"/>
            <a:ext cx="8827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Picture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City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Lisbon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490863" y="3373487"/>
            <a:ext cx="2353100" cy="890538"/>
          </a:xfrm>
          <a:prstGeom prst="rect">
            <a:avLst/>
          </a:prstGeom>
          <a:solidFill>
            <a:srgbClr val="EE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err="1" smtClean="0">
                <a:solidFill>
                  <a:schemeClr val="bg1"/>
                </a:solidFill>
              </a:rPr>
              <a:t>Thank</a:t>
            </a:r>
            <a:r>
              <a:rPr lang="de-DE" sz="2200" b="1" dirty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you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for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2200" b="1" dirty="0" err="1" smtClean="0">
                <a:solidFill>
                  <a:schemeClr val="bg1"/>
                </a:solidFill>
              </a:rPr>
              <a:t>your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attention</a:t>
            </a:r>
            <a:r>
              <a:rPr lang="de-DE" sz="2200" b="1" dirty="0" smtClean="0">
                <a:solidFill>
                  <a:schemeClr val="bg1"/>
                </a:solidFill>
              </a:rPr>
              <a:t>!</a:t>
            </a:r>
            <a:endParaRPr lang="de-DE" sz="2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15440" y="610200"/>
            <a:ext cx="7873560" cy="774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spc="-1" dirty="0">
                <a:solidFill>
                  <a:srgbClr val="000000"/>
                </a:solidFill>
                <a:ea typeface="Arial"/>
              </a:rPr>
              <a:t>Better streets for better </a:t>
            </a:r>
            <a:r>
              <a:rPr lang="en-US" sz="2800" b="1" spc="-1" dirty="0" smtClean="0">
                <a:solidFill>
                  <a:srgbClr val="000000"/>
                </a:solidFill>
                <a:ea typeface="Arial"/>
              </a:rPr>
              <a:t>cities</a:t>
            </a:r>
            <a:br>
              <a:rPr lang="en-US" sz="2800" b="1" spc="-1" dirty="0" smtClean="0">
                <a:solidFill>
                  <a:srgbClr val="000000"/>
                </a:solidFill>
                <a:ea typeface="Arial"/>
              </a:rPr>
            </a:br>
            <a:r>
              <a:rPr lang="en-US" sz="2800" b="1" spc="-1" dirty="0" smtClean="0">
                <a:solidFill>
                  <a:srgbClr val="000000"/>
                </a:solidFill>
                <a:ea typeface="Arial"/>
              </a:rPr>
              <a:t>MORE </a:t>
            </a:r>
            <a:r>
              <a:rPr lang="en-US" sz="2800" b="1" spc="-1" dirty="0">
                <a:solidFill>
                  <a:srgbClr val="000000"/>
                </a:solidFill>
                <a:ea typeface="Arial"/>
              </a:rPr>
              <a:t>Final </a:t>
            </a:r>
            <a:r>
              <a:rPr lang="en-US" sz="2800" b="1" spc="-1" dirty="0" smtClean="0">
                <a:solidFill>
                  <a:srgbClr val="000000"/>
                </a:solidFill>
                <a:ea typeface="Arial"/>
              </a:rPr>
              <a:t>Event</a:t>
            </a:r>
          </a:p>
          <a:p>
            <a:pPr>
              <a:lnSpc>
                <a:spcPct val="90000"/>
              </a:lnSpc>
            </a:pPr>
            <a:r>
              <a:rPr lang="en-US" sz="1600" i="1" dirty="0"/>
              <a:t>Brussels, 17 February 2022</a:t>
            </a:r>
            <a:endParaRPr lang="en-US" sz="1600" i="1" strike="noStrike" spc="-1" dirty="0">
              <a:solidFill>
                <a:srgbClr val="000000"/>
              </a:solidFill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442439" y="1663559"/>
            <a:ext cx="7930595" cy="196138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500" b="1" spc="-1" dirty="0" smtClean="0">
              <a:solidFill>
                <a:srgbClr val="000000"/>
              </a:solidFill>
              <a:ea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2400" b="1" spc="-1" dirty="0">
                <a:solidFill>
                  <a:srgbClr val="000000"/>
                </a:solidFill>
                <a:ea typeface="Arial"/>
              </a:rPr>
              <a:t>Current user groups and patterns of street use 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en-US" sz="1500" b="1" spc="-1" dirty="0">
              <a:solidFill>
                <a:srgbClr val="000000"/>
              </a:solidFill>
              <a:ea typeface="Arial"/>
            </a:endParaRPr>
          </a:p>
          <a:p>
            <a:pPr>
              <a:lnSpc>
                <a:spcPct val="110000"/>
              </a:lnSpc>
              <a:spcBef>
                <a:spcPts val="751"/>
              </a:spcBef>
            </a:pP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Regine 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Gerike, Caroline Koszowski, Bettina </a:t>
            </a:r>
            <a:r>
              <a:rPr lang="en-US" sz="1500" b="1" spc="-1" dirty="0" err="1">
                <a:solidFill>
                  <a:srgbClr val="000000"/>
                </a:solidFill>
                <a:ea typeface="Arial"/>
              </a:rPr>
              <a:t>Schröter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, Rico </a:t>
            </a: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Wittwer</a:t>
            </a:r>
            <a:br>
              <a:rPr lang="en-US" sz="1500" b="1" spc="-1" dirty="0" smtClean="0">
                <a:solidFill>
                  <a:srgbClr val="000000"/>
                </a:solidFill>
                <a:ea typeface="Arial"/>
              </a:rPr>
            </a:b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TU 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Dresden</a:t>
            </a: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With </a:t>
            </a:r>
            <a:r>
              <a:rPr lang="en-US" sz="1500" b="1" spc="-1" dirty="0">
                <a:solidFill>
                  <a:srgbClr val="000000"/>
                </a:solidFill>
                <a:ea typeface="Arial"/>
              </a:rPr>
              <a:t>Valuable Contributions from </a:t>
            </a:r>
            <a:r>
              <a:rPr lang="en-US" sz="1500" b="1" spc="-1" dirty="0" smtClean="0">
                <a:solidFill>
                  <a:srgbClr val="000000"/>
                </a:solidFill>
                <a:ea typeface="Arial"/>
              </a:rPr>
              <a:t>Partners</a:t>
            </a:r>
            <a:endParaRPr lang="en-US" sz="1500" b="1" spc="-1" dirty="0">
              <a:solidFill>
                <a:srgbClr val="000000"/>
              </a:solidFill>
              <a:ea typeface="Arial"/>
            </a:endParaRPr>
          </a:p>
        </p:txBody>
      </p:sp>
      <p:grpSp>
        <p:nvGrpSpPr>
          <p:cNvPr id="322" name="Group 3"/>
          <p:cNvGrpSpPr/>
          <p:nvPr/>
        </p:nvGrpSpPr>
        <p:grpSpPr>
          <a:xfrm>
            <a:off x="415440" y="4182840"/>
            <a:ext cx="2628360" cy="642600"/>
            <a:chOff x="415440" y="4182840"/>
            <a:chExt cx="2628360" cy="642600"/>
          </a:xfrm>
        </p:grpSpPr>
        <p:grpSp>
          <p:nvGrpSpPr>
            <p:cNvPr id="323" name="Group 4"/>
            <p:cNvGrpSpPr/>
            <p:nvPr/>
          </p:nvGrpSpPr>
          <p:grpSpPr>
            <a:xfrm>
              <a:off x="482760" y="4182840"/>
              <a:ext cx="502200" cy="339840"/>
              <a:chOff x="482760" y="4182840"/>
              <a:chExt cx="502200" cy="339840"/>
            </a:xfrm>
          </p:grpSpPr>
          <p:sp>
            <p:nvSpPr>
              <p:cNvPr id="324" name="CustomShape 5"/>
              <p:cNvSpPr/>
              <p:nvPr/>
            </p:nvSpPr>
            <p:spPr>
              <a:xfrm>
                <a:off x="482760" y="4182840"/>
                <a:ext cx="502200" cy="339840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325" name="Picture 4"/>
              <p:cNvPicPr/>
              <p:nvPr/>
            </p:nvPicPr>
            <p:blipFill>
              <a:blip r:embed="rId2"/>
              <a:stretch/>
            </p:blipFill>
            <p:spPr>
              <a:xfrm>
                <a:off x="500040" y="4198320"/>
                <a:ext cx="468000" cy="30888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26" name="CustomShape 6"/>
            <p:cNvSpPr/>
            <p:nvPr/>
          </p:nvSpPr>
          <p:spPr>
            <a:xfrm>
              <a:off x="983160" y="4182840"/>
              <a:ext cx="206064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600" b="0" strike="noStrike" spc="-1">
                  <a:solidFill>
                    <a:srgbClr val="FFFFFF"/>
                  </a:solidFill>
                  <a:latin typeface="Calibri"/>
                </a:rPr>
                <a:t>This project has received funding from the European Union’s Horizon 2020 research and innovation programme under grant agreement No 769276.</a:t>
              </a:r>
              <a:endParaRPr lang="en-GB" sz="600" b="0" strike="noStrike" spc="-1">
                <a:latin typeface="Arial"/>
              </a:endParaRPr>
            </a:p>
          </p:txBody>
        </p:sp>
        <p:sp>
          <p:nvSpPr>
            <p:cNvPr id="327" name="CustomShape 7"/>
            <p:cNvSpPr/>
            <p:nvPr/>
          </p:nvSpPr>
          <p:spPr>
            <a:xfrm>
              <a:off x="415440" y="4552200"/>
              <a:ext cx="2628360" cy="273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600" b="0" strike="noStrike" spc="-1">
                  <a:solidFill>
                    <a:srgbClr val="FFFFFF"/>
                  </a:solidFill>
                  <a:latin typeface="Calibri"/>
                </a:rPr>
                <a:t>This document reflects only the author's view and that the Agency is not responsible for any use that may be made of the information it contains.</a:t>
              </a:r>
              <a:endParaRPr lang="en-GB" sz="600" b="0" strike="noStrike" spc="-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7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1126"/>
          <a:stretch/>
        </p:blipFill>
        <p:spPr>
          <a:xfrm>
            <a:off x="250825" y="822126"/>
            <a:ext cx="6099546" cy="345935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50825" y="800100"/>
            <a:ext cx="6099546" cy="348137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68874" r="72184"/>
          <a:stretch/>
        </p:blipFill>
        <p:spPr>
          <a:xfrm>
            <a:off x="746710" y="3185945"/>
            <a:ext cx="1117600" cy="1089026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9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 smtClean="0"/>
              <a:t>Current Street User Groups</a:t>
            </a:r>
            <a:endParaRPr lang="de-DE" sz="2600" b="1" dirty="0"/>
          </a:p>
        </p:txBody>
      </p:sp>
      <p:sp>
        <p:nvSpPr>
          <p:cNvPr id="25" name="Rechteck 24"/>
          <p:cNvSpPr/>
          <p:nvPr/>
        </p:nvSpPr>
        <p:spPr>
          <a:xfrm>
            <a:off x="4663348" y="3832647"/>
            <a:ext cx="275968" cy="57965"/>
          </a:xfrm>
          <a:prstGeom prst="rect">
            <a:avLst/>
          </a:prstGeom>
          <a:solidFill>
            <a:schemeClr val="bg1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987776" y="4060169"/>
            <a:ext cx="284936" cy="93111"/>
          </a:xfrm>
          <a:prstGeom prst="rect">
            <a:avLst/>
          </a:prstGeom>
          <a:solidFill>
            <a:schemeClr val="bg1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490864" y="800100"/>
            <a:ext cx="2353099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Movement</a:t>
            </a:r>
            <a:endParaRPr lang="de-DE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490864" y="1172600"/>
            <a:ext cx="2353099" cy="149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Pedestrians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Cyclists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Micro Vehicles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PT: Busses, Trams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Taxis, Hired Vehicles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Motorcycles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Cars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Light Vans, HGV</a:t>
            </a:r>
          </a:p>
        </p:txBody>
      </p:sp>
      <p:sp>
        <p:nvSpPr>
          <p:cNvPr id="22" name="Rechteck 21"/>
          <p:cNvSpPr/>
          <p:nvPr/>
        </p:nvSpPr>
        <p:spPr>
          <a:xfrm>
            <a:off x="6487684" y="2749788"/>
            <a:ext cx="2356280" cy="304800"/>
          </a:xfrm>
          <a:prstGeom prst="rect">
            <a:avLst/>
          </a:prstGeom>
          <a:solidFill>
            <a:srgbClr val="EE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Place</a:t>
            </a:r>
            <a:endParaRPr lang="de-DE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487684" y="3122288"/>
            <a:ext cx="2356280" cy="1159190"/>
          </a:xfrm>
          <a:prstGeom prst="rect">
            <a:avLst/>
          </a:prstGeom>
          <a:solidFill>
            <a:srgbClr val="F9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Activities</a:t>
            </a:r>
            <a:r>
              <a:rPr lang="de-DE" sz="1100" dirty="0">
                <a:solidFill>
                  <a:schemeClr val="tx1"/>
                </a:solidFill>
              </a:rPr>
              <a:t>: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Waiting, </a:t>
            </a:r>
            <a:r>
              <a:rPr lang="de-DE" sz="1100" dirty="0" err="1">
                <a:solidFill>
                  <a:schemeClr val="tx1"/>
                </a:solidFill>
              </a:rPr>
              <a:t>Eating</a:t>
            </a:r>
            <a:r>
              <a:rPr lang="de-DE" sz="1100" dirty="0">
                <a:solidFill>
                  <a:schemeClr val="tx1"/>
                </a:solidFill>
              </a:rPr>
              <a:t>, </a:t>
            </a:r>
            <a:r>
              <a:rPr lang="de-DE" sz="1100" dirty="0" err="1">
                <a:solidFill>
                  <a:schemeClr val="tx1"/>
                </a:solidFill>
              </a:rPr>
              <a:t>Watching</a:t>
            </a:r>
            <a:r>
              <a:rPr lang="de-DE" sz="1100" dirty="0">
                <a:solidFill>
                  <a:schemeClr val="tx1"/>
                </a:solidFill>
              </a:rPr>
              <a:t>, Relaxing, </a:t>
            </a:r>
            <a:r>
              <a:rPr lang="de-DE" sz="1100" dirty="0" err="1">
                <a:solidFill>
                  <a:schemeClr val="tx1"/>
                </a:solidFill>
              </a:rPr>
              <a:t>Chatting</a:t>
            </a:r>
            <a:r>
              <a:rPr lang="de-DE" sz="1100" dirty="0">
                <a:solidFill>
                  <a:schemeClr val="tx1"/>
                </a:solidFill>
              </a:rPr>
              <a:t>,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Access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</a:rPr>
              <a:t>Parking</a:t>
            </a:r>
            <a:r>
              <a:rPr lang="de-DE" sz="1100" dirty="0">
                <a:solidFill>
                  <a:schemeClr val="tx1"/>
                </a:solidFill>
              </a:rPr>
              <a:t>, </a:t>
            </a:r>
            <a:r>
              <a:rPr lang="de-DE" sz="1100" dirty="0" err="1">
                <a:solidFill>
                  <a:schemeClr val="tx1"/>
                </a:solidFill>
              </a:rPr>
              <a:t>Stopping</a:t>
            </a:r>
            <a:endParaRPr lang="de-DE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</a:rPr>
              <a:t>Services</a:t>
            </a: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46023" r="60557" b="30383"/>
          <a:stretch/>
        </p:blipFill>
        <p:spPr>
          <a:xfrm>
            <a:off x="1769001" y="2390127"/>
            <a:ext cx="812800" cy="82550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1" t="45690" r="46361" b="40879"/>
          <a:stretch/>
        </p:blipFill>
        <p:spPr>
          <a:xfrm>
            <a:off x="2959922" y="2385358"/>
            <a:ext cx="508000" cy="46990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1" t="62367" r="42369"/>
          <a:stretch/>
        </p:blipFill>
        <p:spPr>
          <a:xfrm>
            <a:off x="2840013" y="2964801"/>
            <a:ext cx="876300" cy="1316677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3" name="Grafik 4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9" t="28081" r="24473" b="42880"/>
          <a:stretch/>
        </p:blipFill>
        <p:spPr>
          <a:xfrm>
            <a:off x="3860562" y="1794272"/>
            <a:ext cx="972000" cy="97200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56031" r="55844" b="22916"/>
          <a:stretch/>
        </p:blipFill>
        <p:spPr>
          <a:xfrm>
            <a:off x="2131214" y="2749788"/>
            <a:ext cx="749300" cy="736600"/>
          </a:xfrm>
          <a:prstGeom prst="ellipse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35318" r="58965" b="49437"/>
          <a:stretch/>
        </p:blipFill>
        <p:spPr>
          <a:xfrm>
            <a:off x="2128594" y="2023165"/>
            <a:ext cx="558800" cy="533400"/>
          </a:xfrm>
          <a:prstGeom prst="ellipse">
            <a:avLst/>
          </a:prstGeom>
          <a:ln w="19050">
            <a:solidFill>
              <a:srgbClr val="EE2842"/>
            </a:solidFill>
          </a:ln>
        </p:spPr>
      </p:pic>
      <p:sp>
        <p:nvSpPr>
          <p:cNvPr id="26" name="Rechteck 25"/>
          <p:cNvSpPr/>
          <p:nvPr/>
        </p:nvSpPr>
        <p:spPr>
          <a:xfrm>
            <a:off x="3283507" y="4060169"/>
            <a:ext cx="166792" cy="93111"/>
          </a:xfrm>
          <a:prstGeom prst="rect">
            <a:avLst/>
          </a:prstGeom>
          <a:solidFill>
            <a:schemeClr val="bg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1" t="33137" r="27174" b="47935"/>
          <a:stretch/>
        </p:blipFill>
        <p:spPr>
          <a:xfrm>
            <a:off x="4029776" y="1963486"/>
            <a:ext cx="633572" cy="633572"/>
          </a:xfrm>
          <a:prstGeom prst="ellipse">
            <a:avLst/>
          </a:prstGeom>
          <a:ln w="19050">
            <a:solidFill>
              <a:srgbClr val="EE2842"/>
            </a:solidFill>
          </a:ln>
        </p:spPr>
      </p:pic>
      <p:sp>
        <p:nvSpPr>
          <p:cNvPr id="48" name="Rechteck 47"/>
          <p:cNvSpPr/>
          <p:nvPr/>
        </p:nvSpPr>
        <p:spPr>
          <a:xfrm>
            <a:off x="173638" y="4927510"/>
            <a:ext cx="88270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Picture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City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</a:rPr>
              <a:t>Lisbon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0825" y="800100"/>
            <a:ext cx="2682875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Movement </a:t>
            </a:r>
            <a:r>
              <a:rPr lang="en-GB" sz="1400" b="1" dirty="0" smtClean="0"/>
              <a:t>Function</a:t>
            </a:r>
            <a:endParaRPr lang="de-DE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05955" y="800100"/>
            <a:ext cx="2682875" cy="304800"/>
          </a:xfrm>
          <a:prstGeom prst="rect">
            <a:avLst/>
          </a:prstGeom>
          <a:solidFill>
            <a:srgbClr val="EE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Movement </a:t>
            </a:r>
            <a:r>
              <a:rPr lang="en-GB" sz="1400" b="1" dirty="0" smtClean="0"/>
              <a:t>Function</a:t>
            </a:r>
            <a:endParaRPr lang="de-DE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161088" y="800100"/>
            <a:ext cx="2682875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Wider </a:t>
            </a:r>
            <a:r>
              <a:rPr lang="en-GB" sz="1400" b="1" dirty="0" smtClean="0"/>
              <a:t>Impacts</a:t>
            </a:r>
            <a:endParaRPr lang="en-GB" sz="1400" b="1" dirty="0"/>
          </a:p>
        </p:txBody>
      </p:sp>
      <p:sp>
        <p:nvSpPr>
          <p:cNvPr id="7" name="Rechteck 6"/>
          <p:cNvSpPr/>
          <p:nvPr/>
        </p:nvSpPr>
        <p:spPr>
          <a:xfrm>
            <a:off x="250825" y="1172599"/>
            <a:ext cx="2682875" cy="32089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b="1" u="sng" dirty="0">
                <a:solidFill>
                  <a:schemeClr val="tx1"/>
                </a:solidFill>
              </a:rPr>
              <a:t>Indicators on quality of movement</a:t>
            </a:r>
            <a:r>
              <a:rPr lang="en-GB" sz="1100" b="1" dirty="0">
                <a:solidFill>
                  <a:schemeClr val="tx1"/>
                </a:solidFill>
              </a:rPr>
              <a:t>:</a:t>
            </a:r>
            <a:endParaRPr lang="de-DE" sz="1100" b="1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Travel time, delay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Reliability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Waiting times at junctions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Number of vehicles per </a:t>
            </a:r>
            <a:r>
              <a:rPr lang="en-GB" sz="1100" dirty="0" err="1">
                <a:solidFill>
                  <a:schemeClr val="tx1"/>
                </a:solidFill>
              </a:rPr>
              <a:t>kilometer</a:t>
            </a:r>
            <a:r>
              <a:rPr lang="en-GB" sz="1100" dirty="0">
                <a:solidFill>
                  <a:schemeClr val="tx1"/>
                </a:solidFill>
              </a:rPr>
              <a:t> at street sections</a:t>
            </a:r>
            <a:endParaRPr lang="de-DE" sz="11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b="1" u="sng" dirty="0">
                <a:solidFill>
                  <a:schemeClr val="tx1"/>
                </a:solidFill>
              </a:rPr>
              <a:t>Volumes, number of movement users</a:t>
            </a:r>
            <a:r>
              <a:rPr lang="en-GB" sz="1100" b="1" dirty="0">
                <a:solidFill>
                  <a:schemeClr val="tx1"/>
                </a:solidFill>
              </a:rPr>
              <a:t>:</a:t>
            </a:r>
            <a:endParaRPr lang="de-DE" sz="1100" b="1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Motorized vehicles (cars, LGV, HGV, motorcycles, bicycles, micro vehicles such as scooters), buses, trams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Pedestrians walking along the footway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Pedestrian crossing volumes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Public transport passengers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05955" y="1172600"/>
            <a:ext cx="2682875" cy="3208900"/>
          </a:xfrm>
          <a:prstGeom prst="rect">
            <a:avLst/>
          </a:prstGeom>
          <a:solidFill>
            <a:srgbClr val="F9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b="1" u="sng" dirty="0">
                <a:solidFill>
                  <a:schemeClr val="tx1"/>
                </a:solidFill>
              </a:rPr>
              <a:t>Volumes, number of place users</a:t>
            </a:r>
            <a:r>
              <a:rPr lang="en-GB" sz="1100" dirty="0">
                <a:solidFill>
                  <a:schemeClr val="tx1"/>
                </a:solidFill>
              </a:rPr>
              <a:t>: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Distinguished e.g. by location, person group, activity type</a:t>
            </a:r>
            <a:endParaRPr lang="de-DE" sz="11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100" b="1" u="sng" dirty="0">
                <a:solidFill>
                  <a:schemeClr val="tx1"/>
                </a:solidFill>
              </a:rPr>
              <a:t>Duration of stationary activities</a:t>
            </a:r>
            <a:r>
              <a:rPr lang="en-GB" sz="1100" b="1" dirty="0">
                <a:solidFill>
                  <a:schemeClr val="tx1"/>
                </a:solidFill>
              </a:rPr>
              <a:t>:</a:t>
            </a:r>
            <a:endParaRPr lang="de-DE" sz="1100" b="1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Distinguished e.g. by location, person group, activity type</a:t>
            </a:r>
            <a:endParaRPr lang="de-DE" sz="1100" dirty="0">
              <a:solidFill>
                <a:schemeClr val="tx1"/>
              </a:solidFill>
            </a:endParaRPr>
          </a:p>
          <a:p>
            <a:pPr marL="15875" indent="-15875">
              <a:spcBef>
                <a:spcPts val="300"/>
              </a:spcBef>
              <a:spcAft>
                <a:spcPts val="300"/>
              </a:spcAft>
              <a:tabLst>
                <a:tab pos="0" algn="l"/>
                <a:tab pos="228600" algn="l"/>
                <a:tab pos="449263" algn="l"/>
              </a:tabLst>
            </a:pPr>
            <a:r>
              <a:rPr lang="en-GB" sz="1100" b="1" u="sng" dirty="0">
                <a:solidFill>
                  <a:schemeClr val="tx1"/>
                </a:solidFill>
              </a:rPr>
              <a:t>Number and duration of </a:t>
            </a:r>
            <a:r>
              <a:rPr lang="en-GB" sz="1100" b="1" u="sng" dirty="0" smtClean="0">
                <a:solidFill>
                  <a:schemeClr val="tx1"/>
                </a:solidFill>
              </a:rPr>
              <a:t>kerbside activities</a:t>
            </a:r>
            <a:endParaRPr lang="de-DE" sz="1100" b="1" dirty="0">
              <a:solidFill>
                <a:schemeClr val="tx1"/>
              </a:solidFill>
            </a:endParaRPr>
          </a:p>
          <a:p>
            <a:pPr marL="109220" indent="-109220">
              <a:spcBef>
                <a:spcPts val="300"/>
              </a:spcBef>
              <a:spcAft>
                <a:spcPts val="300"/>
              </a:spcAft>
              <a:tabLst>
                <a:tab pos="228600" algn="l"/>
                <a:tab pos="449580" algn="l"/>
              </a:tabLst>
            </a:pPr>
            <a:r>
              <a:rPr lang="en-GB" sz="1100" b="1" u="sng" dirty="0">
                <a:solidFill>
                  <a:schemeClr val="tx1"/>
                </a:solidFill>
              </a:rPr>
              <a:t>User perception</a:t>
            </a:r>
            <a:endParaRPr lang="de-DE" sz="11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161088" y="1172600"/>
            <a:ext cx="2682875" cy="3208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Traffic accidents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Noise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Air quality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Carbon emissions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On-street crime (Security)</a:t>
            </a:r>
            <a:endParaRPr lang="de-DE" sz="1100" dirty="0">
              <a:solidFill>
                <a:schemeClr val="tx1"/>
              </a:solidFill>
            </a:endParaRPr>
          </a:p>
          <a:p>
            <a:pPr marL="180000" lvl="0" indent="-1800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228600" algn="l"/>
                <a:tab pos="449580" algn="l"/>
              </a:tabLst>
            </a:pPr>
            <a:r>
              <a:rPr lang="en-GB" sz="1100" dirty="0">
                <a:solidFill>
                  <a:schemeClr val="tx1"/>
                </a:solidFill>
              </a:rPr>
              <a:t>Public health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Indicators for Measuring Street Performance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17062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 txBox="1">
            <a:spLocks/>
          </p:cNvSpPr>
          <p:nvPr/>
        </p:nvSpPr>
        <p:spPr>
          <a:xfrm>
            <a:off x="4491074" y="1348860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e-DE" sz="2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800100"/>
            <a:ext cx="5755595" cy="3739152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0589" y="4539252"/>
            <a:ext cx="8278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capacity of a single 10-foot lane </a:t>
            </a:r>
            <a:r>
              <a:rPr lang="en-US" sz="1200" dirty="0" smtClean="0"/>
              <a:t>(</a:t>
            </a:r>
            <a:r>
              <a:rPr lang="en-US" sz="1200" dirty="0" err="1" smtClean="0"/>
              <a:t>appr</a:t>
            </a:r>
            <a:r>
              <a:rPr lang="en-US" sz="1200" dirty="0" smtClean="0"/>
              <a:t>. 3m) </a:t>
            </a:r>
            <a:r>
              <a:rPr lang="en-US" sz="1200" dirty="0"/>
              <a:t>by mode at peak conditions with normal operations.</a:t>
            </a:r>
            <a:endParaRPr 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NACTO (2016) Transit Street Design Guide. https://nacto.org/publication/transit-street-design-guide/introduction/why/designing-move-people/</a:t>
            </a: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Space Efficiency of Street User Groups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34127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255122"/>
            <a:ext cx="2088000" cy="96437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1" y="3343190"/>
            <a:ext cx="2087140" cy="44734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14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19" name="Titel 2"/>
          <p:cNvSpPr txBox="1">
            <a:spLocks/>
          </p:cNvSpPr>
          <p:nvPr/>
        </p:nvSpPr>
        <p:spPr>
          <a:xfrm>
            <a:off x="2378956" y="1834068"/>
            <a:ext cx="960894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Constanta</a:t>
            </a:r>
            <a:endParaRPr lang="de-DE" sz="1400" b="1" dirty="0"/>
          </a:p>
        </p:txBody>
      </p:sp>
      <p:sp>
        <p:nvSpPr>
          <p:cNvPr id="20" name="Titel 2"/>
          <p:cNvSpPr txBox="1">
            <a:spLocks/>
          </p:cNvSpPr>
          <p:nvPr/>
        </p:nvSpPr>
        <p:spPr>
          <a:xfrm>
            <a:off x="2378060" y="3521628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21" name="Titel 2"/>
          <p:cNvSpPr txBox="1">
            <a:spLocks/>
          </p:cNvSpPr>
          <p:nvPr/>
        </p:nvSpPr>
        <p:spPr>
          <a:xfrm>
            <a:off x="2378060" y="294593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22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35" y="802491"/>
            <a:ext cx="4951928" cy="3713947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(2021);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Own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picture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MORE-Meeting in Budapest (28.02.2020)</a:t>
            </a:r>
          </a:p>
        </p:txBody>
      </p:sp>
      <p:sp>
        <p:nvSpPr>
          <p:cNvPr id="23" name="Rechteck 22"/>
          <p:cNvSpPr/>
          <p:nvPr/>
        </p:nvSpPr>
        <p:spPr>
          <a:xfrm flipH="1">
            <a:off x="173638" y="1464185"/>
            <a:ext cx="3166212" cy="346863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39563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255122"/>
            <a:ext cx="2088000" cy="964373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1" y="3343190"/>
            <a:ext cx="2087140" cy="447349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49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50" name="Titel 2"/>
          <p:cNvSpPr txBox="1">
            <a:spLocks/>
          </p:cNvSpPr>
          <p:nvPr/>
        </p:nvSpPr>
        <p:spPr>
          <a:xfrm>
            <a:off x="2378956" y="1834068"/>
            <a:ext cx="960894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Constanta</a:t>
            </a:r>
            <a:endParaRPr lang="de-DE" sz="1400" b="1" dirty="0"/>
          </a:p>
        </p:txBody>
      </p:sp>
      <p:sp>
        <p:nvSpPr>
          <p:cNvPr id="51" name="Titel 2"/>
          <p:cNvSpPr txBox="1">
            <a:spLocks/>
          </p:cNvSpPr>
          <p:nvPr/>
        </p:nvSpPr>
        <p:spPr>
          <a:xfrm>
            <a:off x="2378060" y="3521628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52" name="Titel 2"/>
          <p:cNvSpPr txBox="1">
            <a:spLocks/>
          </p:cNvSpPr>
          <p:nvPr/>
        </p:nvSpPr>
        <p:spPr>
          <a:xfrm>
            <a:off x="2378060" y="294593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53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886200" y="802491"/>
            <a:ext cx="4946848" cy="3735630"/>
            <a:chOff x="3886200" y="802491"/>
            <a:chExt cx="4946848" cy="373563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9"/>
            <a:stretch/>
          </p:blipFill>
          <p:spPr>
            <a:xfrm>
              <a:off x="3886200" y="802491"/>
              <a:ext cx="4946848" cy="3735630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>
              <a:off x="4136881" y="4017904"/>
              <a:ext cx="450261" cy="126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185003" y="3421467"/>
              <a:ext cx="203608" cy="62167"/>
            </a:xfrm>
            <a:prstGeom prst="rect">
              <a:avLst/>
            </a:prstGeom>
            <a:solidFill>
              <a:schemeClr val="tx1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Rechteck 32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(2021); 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Picture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City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Constanta</a:t>
            </a:r>
            <a:endParaRPr lang="de-DE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73638" y="2220787"/>
            <a:ext cx="3165202" cy="272691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73638" y="784483"/>
            <a:ext cx="3165202" cy="68422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25414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255122"/>
            <a:ext cx="2088000" cy="964373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1" y="3343190"/>
            <a:ext cx="2087140" cy="447349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57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58" name="Titel 2"/>
          <p:cNvSpPr txBox="1">
            <a:spLocks/>
          </p:cNvSpPr>
          <p:nvPr/>
        </p:nvSpPr>
        <p:spPr>
          <a:xfrm>
            <a:off x="2378956" y="1834068"/>
            <a:ext cx="960894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Constanta</a:t>
            </a:r>
            <a:endParaRPr lang="de-DE" sz="1400" b="1" dirty="0"/>
          </a:p>
        </p:txBody>
      </p:sp>
      <p:sp>
        <p:nvSpPr>
          <p:cNvPr id="59" name="Titel 2"/>
          <p:cNvSpPr txBox="1">
            <a:spLocks/>
          </p:cNvSpPr>
          <p:nvPr/>
        </p:nvSpPr>
        <p:spPr>
          <a:xfrm>
            <a:off x="2378060" y="3521628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60" name="Titel 2"/>
          <p:cNvSpPr txBox="1">
            <a:spLocks/>
          </p:cNvSpPr>
          <p:nvPr/>
        </p:nvSpPr>
        <p:spPr>
          <a:xfrm>
            <a:off x="2378060" y="294593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61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pic>
        <p:nvPicPr>
          <p:cNvPr id="66" name="Grafik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7" y="808038"/>
            <a:ext cx="4954599" cy="2786962"/>
          </a:xfrm>
          <a:prstGeom prst="rect">
            <a:avLst/>
          </a:prstGeom>
        </p:spPr>
      </p:pic>
      <p:sp>
        <p:nvSpPr>
          <p:cNvPr id="67" name="Rechteck 66"/>
          <p:cNvSpPr/>
          <p:nvPr/>
        </p:nvSpPr>
        <p:spPr>
          <a:xfrm>
            <a:off x="7482834" y="3227335"/>
            <a:ext cx="263708" cy="55390"/>
          </a:xfrm>
          <a:prstGeom prst="rect">
            <a:avLst/>
          </a:prstGeom>
          <a:solidFill>
            <a:schemeClr val="bg1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6365087" y="3415106"/>
            <a:ext cx="159383" cy="88975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 68"/>
          <p:cNvSpPr/>
          <p:nvPr/>
        </p:nvSpPr>
        <p:spPr>
          <a:xfrm>
            <a:off x="4548205" y="3415106"/>
            <a:ext cx="272278" cy="88975"/>
          </a:xfrm>
          <a:prstGeom prst="rect">
            <a:avLst/>
          </a:prstGeom>
          <a:solidFill>
            <a:schemeClr val="bg1">
              <a:lumMod val="50000"/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173638" y="3282724"/>
            <a:ext cx="3166212" cy="159966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73638" y="768155"/>
            <a:ext cx="3166212" cy="142271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69"/>
          <p:cNvSpPr/>
          <p:nvPr/>
        </p:nvSpPr>
        <p:spPr>
          <a:xfrm>
            <a:off x="173638" y="4928543"/>
            <a:ext cx="39697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(2021); 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Picture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City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Lisbon</a:t>
            </a:r>
            <a:endParaRPr lang="de-DE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22716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255122"/>
            <a:ext cx="2088000" cy="96437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1" y="3343190"/>
            <a:ext cx="2087140" cy="447349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50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51" name="Titel 2"/>
          <p:cNvSpPr txBox="1">
            <a:spLocks/>
          </p:cNvSpPr>
          <p:nvPr/>
        </p:nvSpPr>
        <p:spPr>
          <a:xfrm>
            <a:off x="2378956" y="1834068"/>
            <a:ext cx="960894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Constanta</a:t>
            </a:r>
            <a:endParaRPr lang="de-DE" sz="1400" b="1" dirty="0"/>
          </a:p>
        </p:txBody>
      </p:sp>
      <p:sp>
        <p:nvSpPr>
          <p:cNvPr id="52" name="Titel 2"/>
          <p:cNvSpPr txBox="1">
            <a:spLocks/>
          </p:cNvSpPr>
          <p:nvPr/>
        </p:nvSpPr>
        <p:spPr>
          <a:xfrm>
            <a:off x="2378060" y="3521628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53" name="Titel 2"/>
          <p:cNvSpPr txBox="1">
            <a:spLocks/>
          </p:cNvSpPr>
          <p:nvPr/>
        </p:nvSpPr>
        <p:spPr>
          <a:xfrm>
            <a:off x="2378060" y="294593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54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sp>
        <p:nvSpPr>
          <p:cNvPr id="23" name="Rechteck 22"/>
          <p:cNvSpPr/>
          <p:nvPr/>
        </p:nvSpPr>
        <p:spPr>
          <a:xfrm>
            <a:off x="173638" y="3861800"/>
            <a:ext cx="3210913" cy="108590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73638" y="784483"/>
            <a:ext cx="3210913" cy="248744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6" name="Grafik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" b="6526"/>
          <a:stretch/>
        </p:blipFill>
        <p:spPr>
          <a:xfrm>
            <a:off x="3887788" y="810259"/>
            <a:ext cx="4962673" cy="2741585"/>
          </a:xfrm>
          <a:prstGeom prst="rect">
            <a:avLst/>
          </a:prstGeom>
        </p:spPr>
      </p:pic>
      <p:sp>
        <p:nvSpPr>
          <p:cNvPr id="57" name="Rechteck 56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(2021); Picture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© Street 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Behaviour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Ltd (2019):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Video-Surveys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at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</a:rPr>
              <a:t>Stress Section,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31.Oct.2019</a:t>
            </a:r>
            <a:endParaRPr lang="de-DE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11115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1" y="1543863"/>
            <a:ext cx="2088000" cy="55563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11" y="3896054"/>
            <a:ext cx="2088000" cy="95141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255122"/>
            <a:ext cx="2088000" cy="964373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31" y="3343190"/>
            <a:ext cx="2087140" cy="447349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6" y="801560"/>
            <a:ext cx="2088000" cy="621009"/>
          </a:xfrm>
          <a:prstGeom prst="rect">
            <a:avLst/>
          </a:prstGeom>
        </p:spPr>
      </p:pic>
      <p:sp>
        <p:nvSpPr>
          <p:cNvPr id="46" name="Titel 2"/>
          <p:cNvSpPr txBox="1">
            <a:spLocks/>
          </p:cNvSpPr>
          <p:nvPr/>
        </p:nvSpPr>
        <p:spPr>
          <a:xfrm>
            <a:off x="2378060" y="1149375"/>
            <a:ext cx="891152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Budapest</a:t>
            </a:r>
            <a:endParaRPr lang="de-DE" sz="1400" b="1" dirty="0"/>
          </a:p>
        </p:txBody>
      </p:sp>
      <p:sp>
        <p:nvSpPr>
          <p:cNvPr id="47" name="Titel 2"/>
          <p:cNvSpPr txBox="1">
            <a:spLocks/>
          </p:cNvSpPr>
          <p:nvPr/>
        </p:nvSpPr>
        <p:spPr>
          <a:xfrm>
            <a:off x="2378956" y="1834068"/>
            <a:ext cx="960894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Constanta</a:t>
            </a:r>
            <a:endParaRPr lang="de-DE" sz="1400" b="1" dirty="0"/>
          </a:p>
        </p:txBody>
      </p:sp>
      <p:sp>
        <p:nvSpPr>
          <p:cNvPr id="48" name="Titel 2"/>
          <p:cNvSpPr txBox="1">
            <a:spLocks/>
          </p:cNvSpPr>
          <p:nvPr/>
        </p:nvSpPr>
        <p:spPr>
          <a:xfrm>
            <a:off x="2378060" y="3521628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London</a:t>
            </a:r>
            <a:endParaRPr lang="de-DE" sz="1400" b="1" dirty="0"/>
          </a:p>
        </p:txBody>
      </p:sp>
      <p:sp>
        <p:nvSpPr>
          <p:cNvPr id="49" name="Titel 2"/>
          <p:cNvSpPr txBox="1">
            <a:spLocks/>
          </p:cNvSpPr>
          <p:nvPr/>
        </p:nvSpPr>
        <p:spPr>
          <a:xfrm>
            <a:off x="2378060" y="2945936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Lisbon</a:t>
            </a:r>
            <a:endParaRPr lang="de-DE" sz="1400" b="1" dirty="0"/>
          </a:p>
        </p:txBody>
      </p:sp>
      <p:sp>
        <p:nvSpPr>
          <p:cNvPr id="50" name="Titel 2"/>
          <p:cNvSpPr txBox="1">
            <a:spLocks/>
          </p:cNvSpPr>
          <p:nvPr/>
        </p:nvSpPr>
        <p:spPr>
          <a:xfrm>
            <a:off x="2378060" y="4572679"/>
            <a:ext cx="720670" cy="314810"/>
          </a:xfrm>
          <a:prstGeom prst="rect">
            <a:avLst/>
          </a:prstGeom>
          <a:noFill/>
        </p:spPr>
        <p:txBody>
          <a:bodyPr lIns="36000" tIns="36000" rIns="3600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dirty="0" smtClean="0"/>
              <a:t>Malmö</a:t>
            </a:r>
            <a:endParaRPr lang="de-DE" sz="14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811518"/>
            <a:ext cx="4954598" cy="330631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73638" y="784483"/>
            <a:ext cx="3166212" cy="307731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173638" y="4927510"/>
            <a:ext cx="882700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Maps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created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basis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©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OpenStreetMap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err="1">
                <a:solidFill>
                  <a:schemeClr val="bg1">
                    <a:lumMod val="50000"/>
                  </a:schemeClr>
                </a:solidFill>
              </a:rPr>
              <a:t>Contributors</a:t>
            </a:r>
            <a:r>
              <a:rPr lang="de-DE" sz="700" dirty="0">
                <a:solidFill>
                  <a:schemeClr val="bg1">
                    <a:lumMod val="50000"/>
                  </a:schemeClr>
                </a:solidFill>
              </a:rPr>
              <a:t> (2021); 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Picture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City </a:t>
            </a:r>
            <a:r>
              <a:rPr lang="de-DE" sz="7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700" dirty="0" smtClean="0">
                <a:solidFill>
                  <a:schemeClr val="bg1">
                    <a:lumMod val="50000"/>
                  </a:schemeClr>
                </a:solidFill>
              </a:rPr>
              <a:t> Malmö</a:t>
            </a:r>
            <a:endParaRPr lang="de-DE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Titel 2"/>
          <p:cNvSpPr txBox="1">
            <a:spLocks/>
          </p:cNvSpPr>
          <p:nvPr/>
        </p:nvSpPr>
        <p:spPr>
          <a:xfrm>
            <a:off x="140093" y="178428"/>
            <a:ext cx="841293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600" b="1" dirty="0"/>
              <a:t>MORE-Cities: Stress Sections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40254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3" ma:contentTypeDescription="Create a new document." ma:contentTypeScope="" ma:versionID="3858b4c0a2009abb6d317c37f65f5eeb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862e075237805341c11d2ba2e9d255ae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806304-8492-49F7-A843-82AC18AC0EB9}"/>
</file>

<file path=customXml/itemProps2.xml><?xml version="1.0" encoding="utf-8"?>
<ds:datastoreItem xmlns:ds="http://schemas.openxmlformats.org/officeDocument/2006/customXml" ds:itemID="{15CE5A25-C0D6-40F2-A0EF-97E8A49584D9}"/>
</file>

<file path=customXml/itemProps3.xml><?xml version="1.0" encoding="utf-8"?>
<ds:datastoreItem xmlns:ds="http://schemas.openxmlformats.org/officeDocument/2006/customXml" ds:itemID="{8A2DA055-9A08-4571-8405-A4E172070A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715</Words>
  <Application>Microsoft Office PowerPoint</Application>
  <PresentationFormat>Bildschirmpräsentation (16:9)</PresentationFormat>
  <Paragraphs>132</Paragraphs>
  <Slides>13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DejaVu Sans</vt:lpstr>
      <vt:lpstr>Symbol</vt:lpstr>
      <vt:lpstr>Times New Roman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Mareks Krisjanis</dc:creator>
  <dc:description/>
  <cp:lastModifiedBy>Caroline Koszowski</cp:lastModifiedBy>
  <cp:revision>272</cp:revision>
  <dcterms:created xsi:type="dcterms:W3CDTF">2017-12-12T12:58:57Z</dcterms:created>
  <dcterms:modified xsi:type="dcterms:W3CDTF">2022-02-14T13:01:27Z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  <property fmtid="{D5CDD505-2E9C-101B-9397-08002B2CF9AE}" pid="12" name="ContentTypeId">
    <vt:lpwstr>0x01010099E8CB689BBF064F911E71EFFC1CB2A3</vt:lpwstr>
  </property>
</Properties>
</file>