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viewProps" Target="viewProps.xml"/><Relationship Id="rId21" Type="http://schemas.openxmlformats.org/officeDocument/2006/relationships/customXml" Target="../customXml/item2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5BA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5BA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85533" y="1095792"/>
            <a:ext cx="2296795" cy="2735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5BA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100839"/>
            <a:ext cx="9144000" cy="426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28788" y="4564379"/>
            <a:ext cx="926592" cy="3032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52167" y="228727"/>
            <a:ext cx="443966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35BA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5569" y="1759932"/>
            <a:ext cx="3978910" cy="153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Relationship Id="rId3" Type="http://schemas.openxmlformats.org/officeDocument/2006/relationships/image" Target="../media/image5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Relationship Id="rId3" Type="http://schemas.openxmlformats.org/officeDocument/2006/relationships/image" Target="../media/image5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4.png"/><Relationship Id="rId4" Type="http://schemas.openxmlformats.org/officeDocument/2006/relationships/hyperlink" Target="mailto:george.lupascu@primaria-constanta.ro" TargetMode="External"/><Relationship Id="rId5" Type="http://schemas.openxmlformats.org/officeDocument/2006/relationships/image" Target="../media/image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5" Type="http://schemas.openxmlformats.org/officeDocument/2006/relationships/image" Target="../media/image44.png"/><Relationship Id="rId16" Type="http://schemas.openxmlformats.org/officeDocument/2006/relationships/image" Target="../media/image45.png"/><Relationship Id="rId17" Type="http://schemas.openxmlformats.org/officeDocument/2006/relationships/image" Target="../media/image46.png"/><Relationship Id="rId18" Type="http://schemas.openxmlformats.org/officeDocument/2006/relationships/image" Target="../media/image47.png"/><Relationship Id="rId19" Type="http://schemas.openxmlformats.org/officeDocument/2006/relationships/image" Target="../media/image48.png"/><Relationship Id="rId20" Type="http://schemas.openxmlformats.org/officeDocument/2006/relationships/image" Target="../media/image49.png"/><Relationship Id="rId21" Type="http://schemas.openxmlformats.org/officeDocument/2006/relationships/image" Target="../media/image5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Relationship Id="rId3" Type="http://schemas.openxmlformats.org/officeDocument/2006/relationships/image" Target="../media/image54.png"/><Relationship Id="rId4" Type="http://schemas.openxmlformats.org/officeDocument/2006/relationships/image" Target="../media/image5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39635"/>
            <a:ext cx="9144000" cy="4604385"/>
            <a:chOff x="0" y="539635"/>
            <a:chExt cx="9144000" cy="46043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39635"/>
              <a:ext cx="9144000" cy="46038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11568" y="4287012"/>
              <a:ext cx="1403603" cy="45872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4182" y="217678"/>
            <a:ext cx="4279900" cy="1162050"/>
          </a:xfrm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pc="-5">
                <a:solidFill>
                  <a:srgbClr val="000000"/>
                </a:solidFill>
              </a:rPr>
              <a:t>Better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streets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for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better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cities </a:t>
            </a:r>
            <a:r>
              <a:rPr dirty="0" spc="-65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MORE</a:t>
            </a:r>
            <a:r>
              <a:rPr dirty="0" spc="-1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final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event</a:t>
            </a:r>
          </a:p>
          <a:p>
            <a:pPr marL="12700" marR="2543810">
              <a:lnSpc>
                <a:spcPts val="1730"/>
              </a:lnSpc>
              <a:spcBef>
                <a:spcPts val="10"/>
              </a:spcBef>
            </a:pPr>
            <a:r>
              <a:rPr dirty="0" sz="1600" spc="-5">
                <a:solidFill>
                  <a:srgbClr val="000000"/>
                </a:solidFill>
              </a:rPr>
              <a:t>17</a:t>
            </a:r>
            <a:r>
              <a:rPr dirty="0" sz="1600" spc="-35">
                <a:solidFill>
                  <a:srgbClr val="000000"/>
                </a:solidFill>
              </a:rPr>
              <a:t> </a:t>
            </a:r>
            <a:r>
              <a:rPr dirty="0" sz="1600" spc="-5">
                <a:solidFill>
                  <a:srgbClr val="000000"/>
                </a:solidFill>
              </a:rPr>
              <a:t>Februarie</a:t>
            </a:r>
            <a:r>
              <a:rPr dirty="0" sz="1600" spc="-10">
                <a:solidFill>
                  <a:srgbClr val="000000"/>
                </a:solidFill>
              </a:rPr>
              <a:t> </a:t>
            </a:r>
            <a:r>
              <a:rPr dirty="0" sz="1600" spc="-5">
                <a:solidFill>
                  <a:srgbClr val="000000"/>
                </a:solidFill>
              </a:rPr>
              <a:t>2022 </a:t>
            </a:r>
            <a:r>
              <a:rPr dirty="0" sz="1600" spc="-430">
                <a:solidFill>
                  <a:srgbClr val="000000"/>
                </a:solidFill>
              </a:rPr>
              <a:t> </a:t>
            </a:r>
            <a:r>
              <a:rPr dirty="0" sz="1600" spc="-10">
                <a:solidFill>
                  <a:srgbClr val="000000"/>
                </a:solidFill>
              </a:rPr>
              <a:t>Online</a:t>
            </a:r>
            <a:endParaRPr sz="1600"/>
          </a:p>
        </p:txBody>
      </p:sp>
      <p:sp>
        <p:nvSpPr>
          <p:cNvPr id="6" name="object 6"/>
          <p:cNvSpPr txBox="1"/>
          <p:nvPr/>
        </p:nvSpPr>
        <p:spPr>
          <a:xfrm>
            <a:off x="521309" y="1589427"/>
            <a:ext cx="2529840" cy="1071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7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George </a:t>
            </a:r>
            <a:r>
              <a:rPr dirty="0" sz="1800" spc="-5" b="1">
                <a:latin typeface="Arial"/>
                <a:cs typeface="Arial"/>
              </a:rPr>
              <a:t>Lupașcu 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Constanța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Municipality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MORE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Constanța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7012" y="4177284"/>
            <a:ext cx="515112" cy="35204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94182" y="4212437"/>
            <a:ext cx="2466340" cy="577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0390" marR="5080">
              <a:lnSpc>
                <a:spcPct val="100000"/>
              </a:lnSpc>
              <a:spcBef>
                <a:spcPts val="100"/>
              </a:spcBef>
            </a:pP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project has received</a:t>
            </a:r>
            <a:r>
              <a:rPr dirty="0" sz="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funding</a:t>
            </a:r>
            <a:r>
              <a:rPr dirty="0" sz="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6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European Union’s </a:t>
            </a:r>
            <a:r>
              <a:rPr dirty="0" sz="600" spc="-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Horizon</a:t>
            </a:r>
            <a:r>
              <a:rPr dirty="0" sz="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dirty="0" sz="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innovation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programme</a:t>
            </a:r>
            <a:r>
              <a:rPr dirty="0" sz="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under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grant</a:t>
            </a:r>
            <a:r>
              <a:rPr dirty="0" sz="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agreement No</a:t>
            </a:r>
            <a:r>
              <a:rPr dirty="0" sz="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769276.</a:t>
            </a: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00">
              <a:latin typeface="Calibri"/>
              <a:cs typeface="Calibri"/>
            </a:endParaRPr>
          </a:p>
          <a:p>
            <a:pPr marL="12700" marR="202565">
              <a:lnSpc>
                <a:spcPct val="100000"/>
              </a:lnSpc>
            </a:pP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document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reflects</a:t>
            </a:r>
            <a:r>
              <a:rPr dirty="0" sz="6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dirty="0" sz="6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author's</a:t>
            </a:r>
            <a:r>
              <a:rPr dirty="0" sz="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view</a:t>
            </a:r>
            <a:r>
              <a:rPr dirty="0" sz="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6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responsible</a:t>
            </a:r>
            <a:r>
              <a:rPr dirty="0" sz="6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use that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made of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the information</a:t>
            </a:r>
            <a:r>
              <a:rPr dirty="0" sz="6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contains.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569" y="920876"/>
            <a:ext cx="5668010" cy="34855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24154" indent="-212090">
              <a:lnSpc>
                <a:spcPts val="1430"/>
              </a:lnSpc>
              <a:spcBef>
                <a:spcPts val="105"/>
              </a:spcBef>
              <a:buClr>
                <a:srgbClr val="235BA7"/>
              </a:buClr>
              <a:buSzPct val="78571"/>
              <a:buFont typeface="Wingdings"/>
              <a:buChar char=""/>
              <a:tabLst>
                <a:tab pos="224790" algn="l"/>
                <a:tab pos="463550" algn="l"/>
                <a:tab pos="1341755" algn="l"/>
                <a:tab pos="2303145" algn="l"/>
                <a:tab pos="3524250" algn="l"/>
                <a:tab pos="4729480" algn="l"/>
                <a:tab pos="4975225" algn="l"/>
              </a:tabLst>
            </a:pPr>
            <a:r>
              <a:rPr dirty="0" sz="1400" b="1">
                <a:latin typeface="Arial"/>
                <a:cs typeface="Arial"/>
              </a:rPr>
              <a:t>2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 spc="-10" b="1">
                <a:latin typeface="Arial"/>
                <a:cs typeface="Arial"/>
              </a:rPr>
              <a:t>in</a:t>
            </a: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10" b="1">
                <a:latin typeface="Arial"/>
                <a:cs typeface="Arial"/>
              </a:rPr>
              <a:t>h</a:t>
            </a:r>
            <a:r>
              <a:rPr dirty="0" sz="1400" spc="-20" b="1">
                <a:latin typeface="Arial"/>
                <a:cs typeface="Arial"/>
              </a:rPr>
              <a:t>o</a:t>
            </a:r>
            <a:r>
              <a:rPr dirty="0" sz="1400" spc="-10" b="1">
                <a:latin typeface="Arial"/>
                <a:cs typeface="Arial"/>
              </a:rPr>
              <a:t>u</a:t>
            </a:r>
            <a:r>
              <a:rPr dirty="0" sz="1400" b="1">
                <a:latin typeface="Arial"/>
                <a:cs typeface="Arial"/>
              </a:rPr>
              <a:t>se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 b="1">
                <a:latin typeface="Arial"/>
                <a:cs typeface="Arial"/>
              </a:rPr>
              <a:t>me</a:t>
            </a:r>
            <a:r>
              <a:rPr dirty="0" sz="1400" spc="-15" b="1">
                <a:latin typeface="Arial"/>
                <a:cs typeface="Arial"/>
              </a:rPr>
              <a:t>e</a:t>
            </a:r>
            <a:r>
              <a:rPr dirty="0" sz="1400" b="1">
                <a:latin typeface="Arial"/>
                <a:cs typeface="Arial"/>
              </a:rPr>
              <a:t>ti</a:t>
            </a:r>
            <a:r>
              <a:rPr dirty="0" sz="1400" spc="-20" b="1">
                <a:latin typeface="Arial"/>
                <a:cs typeface="Arial"/>
              </a:rPr>
              <a:t>n</a:t>
            </a:r>
            <a:r>
              <a:rPr dirty="0" sz="1400" b="1">
                <a:latin typeface="Arial"/>
                <a:cs typeface="Arial"/>
              </a:rPr>
              <a:t>g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 spc="-15" b="1">
                <a:latin typeface="Arial"/>
                <a:cs typeface="Arial"/>
              </a:rPr>
              <a:t>(</a:t>
            </a:r>
            <a:r>
              <a:rPr dirty="0" sz="1400" spc="5" b="1">
                <a:latin typeface="Arial"/>
                <a:cs typeface="Arial"/>
              </a:rPr>
              <a:t>M</a:t>
            </a:r>
            <a:r>
              <a:rPr dirty="0" sz="1400" spc="-10" b="1">
                <a:latin typeface="Arial"/>
                <a:cs typeface="Arial"/>
              </a:rPr>
              <a:t>u</a:t>
            </a:r>
            <a:r>
              <a:rPr dirty="0" sz="1400" spc="-20" b="1">
                <a:latin typeface="Arial"/>
                <a:cs typeface="Arial"/>
              </a:rPr>
              <a:t>n</a:t>
            </a:r>
            <a:r>
              <a:rPr dirty="0" sz="1400" b="1">
                <a:latin typeface="Arial"/>
                <a:cs typeface="Arial"/>
              </a:rPr>
              <a:t>i</a:t>
            </a:r>
            <a:r>
              <a:rPr dirty="0" sz="1400" spc="-15" b="1">
                <a:latin typeface="Arial"/>
                <a:cs typeface="Arial"/>
              </a:rPr>
              <a:t>c</a:t>
            </a:r>
            <a:r>
              <a:rPr dirty="0" sz="1400" b="1">
                <a:latin typeface="Arial"/>
                <a:cs typeface="Arial"/>
              </a:rPr>
              <a:t>i</a:t>
            </a:r>
            <a:r>
              <a:rPr dirty="0" sz="1400" spc="-10" b="1">
                <a:latin typeface="Arial"/>
                <a:cs typeface="Arial"/>
              </a:rPr>
              <a:t>p</a:t>
            </a:r>
            <a:r>
              <a:rPr dirty="0" sz="1400" spc="-15" b="1">
                <a:latin typeface="Arial"/>
                <a:cs typeface="Arial"/>
              </a:rPr>
              <a:t>a</a:t>
            </a:r>
            <a:r>
              <a:rPr dirty="0" sz="1400" spc="-10" b="1">
                <a:latin typeface="Arial"/>
                <a:cs typeface="Arial"/>
              </a:rPr>
              <a:t>li</a:t>
            </a:r>
            <a:r>
              <a:rPr dirty="0" sz="1400" spc="10" b="1">
                <a:latin typeface="Arial"/>
                <a:cs typeface="Arial"/>
              </a:rPr>
              <a:t>t</a:t>
            </a:r>
            <a:r>
              <a:rPr dirty="0" sz="1400" b="1">
                <a:latin typeface="Arial"/>
                <a:cs typeface="Arial"/>
              </a:rPr>
              <a:t>y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 spc="-10" b="1">
                <a:latin typeface="Arial"/>
                <a:cs typeface="Arial"/>
              </a:rPr>
              <a:t>d</a:t>
            </a:r>
            <a:r>
              <a:rPr dirty="0" sz="1400" b="1">
                <a:latin typeface="Arial"/>
                <a:cs typeface="Arial"/>
              </a:rPr>
              <a:t>e</a:t>
            </a:r>
            <a:r>
              <a:rPr dirty="0" sz="1400" spc="-10" b="1">
                <a:latin typeface="Arial"/>
                <a:cs typeface="Arial"/>
              </a:rPr>
              <a:t>p</a:t>
            </a:r>
            <a:r>
              <a:rPr dirty="0" sz="1400" b="1">
                <a:latin typeface="Arial"/>
                <a:cs typeface="Arial"/>
              </a:rPr>
              <a:t>ar</a:t>
            </a:r>
            <a:r>
              <a:rPr dirty="0" sz="1400" b="1">
                <a:latin typeface="Arial"/>
                <a:cs typeface="Arial"/>
              </a:rPr>
              <a:t>tme</a:t>
            </a:r>
            <a:r>
              <a:rPr dirty="0" sz="1400" spc="-20" b="1">
                <a:latin typeface="Arial"/>
                <a:cs typeface="Arial"/>
              </a:rPr>
              <a:t>n</a:t>
            </a:r>
            <a:r>
              <a:rPr dirty="0" sz="1400" b="1">
                <a:latin typeface="Arial"/>
                <a:cs typeface="Arial"/>
              </a:rPr>
              <a:t>ts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 b="1">
                <a:latin typeface="Arial"/>
                <a:cs typeface="Arial"/>
              </a:rPr>
              <a:t>+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 b="1">
                <a:latin typeface="Arial"/>
                <a:cs typeface="Arial"/>
              </a:rPr>
              <a:t>e</a:t>
            </a:r>
            <a:r>
              <a:rPr dirty="0" sz="1400" spc="-15" b="1">
                <a:latin typeface="Arial"/>
                <a:cs typeface="Arial"/>
              </a:rPr>
              <a:t>x</a:t>
            </a:r>
            <a:r>
              <a:rPr dirty="0" sz="1400" b="1">
                <a:latin typeface="Arial"/>
                <a:cs typeface="Arial"/>
              </a:rPr>
              <a:t>te</a:t>
            </a:r>
            <a:r>
              <a:rPr dirty="0" sz="1400" spc="-10" b="1">
                <a:latin typeface="Arial"/>
                <a:cs typeface="Arial"/>
              </a:rPr>
              <a:t>r</a:t>
            </a:r>
            <a:r>
              <a:rPr dirty="0" sz="1400" spc="-10" b="1">
                <a:latin typeface="Arial"/>
                <a:cs typeface="Arial"/>
              </a:rPr>
              <a:t>n</a:t>
            </a:r>
            <a:r>
              <a:rPr dirty="0" sz="1400" spc="-15" b="1">
                <a:latin typeface="Arial"/>
                <a:cs typeface="Arial"/>
              </a:rPr>
              <a:t>a</a:t>
            </a:r>
            <a:r>
              <a:rPr dirty="0" sz="1400" b="1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  <a:p>
            <a:pPr marL="184785">
              <a:lnSpc>
                <a:spcPts val="1430"/>
              </a:lnSpc>
            </a:pPr>
            <a:r>
              <a:rPr dirty="0" sz="1400" b="1">
                <a:latin typeface="Arial"/>
                <a:cs typeface="Arial"/>
              </a:rPr>
              <a:t>modelling</a:t>
            </a:r>
            <a:r>
              <a:rPr dirty="0" sz="1400" spc="-8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expert)</a:t>
            </a:r>
            <a:endParaRPr sz="1400">
              <a:latin typeface="Arial"/>
              <a:cs typeface="Arial"/>
            </a:endParaRPr>
          </a:p>
          <a:p>
            <a:pPr lvl="1" marL="370840" marR="5715">
              <a:lnSpc>
                <a:spcPct val="70000"/>
              </a:lnSpc>
              <a:spcBef>
                <a:spcPts val="795"/>
              </a:spcBef>
              <a:buAutoNum type="arabicPeriod"/>
              <a:tabLst>
                <a:tab pos="574040" algn="l"/>
              </a:tabLst>
            </a:pPr>
            <a:r>
              <a:rPr dirty="0" sz="1300">
                <a:latin typeface="Arial"/>
                <a:cs typeface="Arial"/>
              </a:rPr>
              <a:t>Introduction</a:t>
            </a:r>
            <a:r>
              <a:rPr dirty="0" sz="1300" spc="15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1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dedicate</a:t>
            </a:r>
            <a:r>
              <a:rPr dirty="0" sz="1300" spc="15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bus</a:t>
            </a:r>
            <a:r>
              <a:rPr dirty="0" sz="1300" spc="1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lanes</a:t>
            </a:r>
            <a:r>
              <a:rPr dirty="0" sz="1300" spc="16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along</a:t>
            </a:r>
            <a:r>
              <a:rPr dirty="0" sz="1300" spc="15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16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hole</a:t>
            </a:r>
            <a:r>
              <a:rPr dirty="0" sz="1300" spc="16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Feeder</a:t>
            </a:r>
            <a:r>
              <a:rPr dirty="0" sz="1300" spc="17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route</a:t>
            </a:r>
            <a:r>
              <a:rPr dirty="0" sz="1300" spc="16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and </a:t>
            </a:r>
            <a:r>
              <a:rPr dirty="0" sz="1300" spc="-3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the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elimination</a:t>
            </a:r>
            <a:r>
              <a:rPr dirty="0" sz="1300" spc="3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of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all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parking</a:t>
            </a:r>
            <a:r>
              <a:rPr dirty="0" sz="1300" spc="2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spaces.</a:t>
            </a:r>
            <a:endParaRPr sz="1300">
              <a:latin typeface="Arial"/>
              <a:cs typeface="Arial"/>
            </a:endParaRPr>
          </a:p>
          <a:p>
            <a:pPr lvl="1" marL="370840" marR="7620">
              <a:lnSpc>
                <a:spcPct val="70000"/>
              </a:lnSpc>
              <a:spcBef>
                <a:spcPts val="805"/>
              </a:spcBef>
              <a:buAutoNum type="arabicPeriod"/>
              <a:tabLst>
                <a:tab pos="576580" algn="l"/>
              </a:tabLst>
            </a:pPr>
            <a:r>
              <a:rPr dirty="0" sz="1300">
                <a:latin typeface="Arial"/>
                <a:cs typeface="Arial"/>
              </a:rPr>
              <a:t>Increasing</a:t>
            </a:r>
            <a:r>
              <a:rPr dirty="0" sz="1300" spc="19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the</a:t>
            </a:r>
            <a:r>
              <a:rPr dirty="0" sz="1300" spc="17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frequency</a:t>
            </a:r>
            <a:r>
              <a:rPr dirty="0" sz="1300" spc="17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of</a:t>
            </a:r>
            <a:r>
              <a:rPr dirty="0" sz="1300" spc="17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18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PT</a:t>
            </a:r>
            <a:r>
              <a:rPr dirty="0" sz="1300" spc="16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service</a:t>
            </a:r>
            <a:r>
              <a:rPr dirty="0" sz="1300" spc="19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with</a:t>
            </a:r>
            <a:r>
              <a:rPr dirty="0" sz="1300" spc="17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100%,</a:t>
            </a:r>
            <a:r>
              <a:rPr dirty="0" sz="1300" spc="18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keeping</a:t>
            </a:r>
            <a:r>
              <a:rPr dirty="0" sz="1300" spc="17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 </a:t>
            </a:r>
            <a:r>
              <a:rPr dirty="0" sz="1300" spc="-34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same</a:t>
            </a:r>
            <a:r>
              <a:rPr dirty="0" sz="1300" spc="2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street</a:t>
            </a:r>
            <a:r>
              <a:rPr dirty="0" sz="1300" spc="2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geometry</a:t>
            </a:r>
            <a:r>
              <a:rPr dirty="0" sz="1300" spc="3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as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in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previous</a:t>
            </a:r>
            <a:r>
              <a:rPr dirty="0" sz="1300" spc="4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scenarios</a:t>
            </a:r>
            <a:r>
              <a:rPr dirty="0" sz="1300" spc="4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(introducing</a:t>
            </a:r>
            <a:r>
              <a:rPr dirty="0" sz="1300" spc="5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bus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lanes).</a:t>
            </a:r>
            <a:endParaRPr sz="1300">
              <a:latin typeface="Arial"/>
              <a:cs typeface="Arial"/>
            </a:endParaRPr>
          </a:p>
          <a:p>
            <a:pPr lvl="1" marL="554990" indent="-184785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555625" algn="l"/>
              </a:tabLst>
            </a:pPr>
            <a:r>
              <a:rPr dirty="0" sz="1300" spc="-10">
                <a:latin typeface="Arial"/>
                <a:cs typeface="Arial"/>
              </a:rPr>
              <a:t>Introduction</a:t>
            </a:r>
            <a:r>
              <a:rPr dirty="0" sz="1300" spc="5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of</a:t>
            </a:r>
            <a:r>
              <a:rPr dirty="0" sz="1300" spc="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dedicated</a:t>
            </a:r>
            <a:r>
              <a:rPr dirty="0" sz="1300" spc="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bike</a:t>
            </a:r>
            <a:r>
              <a:rPr dirty="0" sz="1300" spc="2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lanes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and</a:t>
            </a:r>
            <a:r>
              <a:rPr dirty="0" sz="1300" spc="3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eliminating</a:t>
            </a:r>
            <a:r>
              <a:rPr dirty="0" sz="1300" spc="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one</a:t>
            </a:r>
            <a:r>
              <a:rPr dirty="0" sz="1300" spc="2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vehicle</a:t>
            </a:r>
            <a:r>
              <a:rPr dirty="0" sz="1300" spc="4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lane.</a:t>
            </a:r>
            <a:endParaRPr sz="1300">
              <a:latin typeface="Arial"/>
              <a:cs typeface="Arial"/>
            </a:endParaRPr>
          </a:p>
          <a:p>
            <a:pPr lvl="1" marL="370840" marR="5715">
              <a:lnSpc>
                <a:spcPct val="70000"/>
              </a:lnSpc>
              <a:spcBef>
                <a:spcPts val="805"/>
              </a:spcBef>
              <a:buAutoNum type="arabicPeriod"/>
              <a:tabLst>
                <a:tab pos="599440" algn="l"/>
              </a:tabLst>
            </a:pPr>
            <a:r>
              <a:rPr dirty="0" sz="1300">
                <a:latin typeface="Arial"/>
                <a:cs typeface="Arial"/>
              </a:rPr>
              <a:t>Increasing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35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sidewalks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surface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+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speed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reduction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cars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(30 </a:t>
            </a:r>
            <a:r>
              <a:rPr dirty="0" sz="1300" spc="-35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km/h).</a:t>
            </a:r>
            <a:endParaRPr sz="1300">
              <a:latin typeface="Arial"/>
              <a:cs typeface="Arial"/>
            </a:endParaRPr>
          </a:p>
          <a:p>
            <a:pPr lvl="1" marL="551815" indent="-18161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52450" algn="l"/>
              </a:tabLst>
            </a:pPr>
            <a:r>
              <a:rPr dirty="0" sz="1300" spc="-15">
                <a:latin typeface="Arial"/>
                <a:cs typeface="Arial"/>
              </a:rPr>
              <a:t>Traffic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light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signalized</a:t>
            </a:r>
            <a:r>
              <a:rPr dirty="0" sz="1300" spc="3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junction</a:t>
            </a:r>
            <a:endParaRPr sz="1300">
              <a:latin typeface="Arial"/>
              <a:cs typeface="Arial"/>
            </a:endParaRPr>
          </a:p>
          <a:p>
            <a:pPr lvl="1" marL="554990" indent="-184785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555625" algn="l"/>
              </a:tabLst>
            </a:pPr>
            <a:r>
              <a:rPr dirty="0" sz="1300" spc="-10">
                <a:latin typeface="Arial"/>
                <a:cs typeface="Arial"/>
              </a:rPr>
              <a:t>Over</a:t>
            </a:r>
            <a:r>
              <a:rPr dirty="0" sz="1300" spc="2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ground</a:t>
            </a:r>
            <a:r>
              <a:rPr dirty="0" sz="1300" spc="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passage</a:t>
            </a:r>
            <a:r>
              <a:rPr dirty="0" sz="1300" spc="4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for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vehicles</a:t>
            </a:r>
            <a:r>
              <a:rPr dirty="0" sz="1300" spc="4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is</a:t>
            </a:r>
            <a:r>
              <a:rPr dirty="0" sz="130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built</a:t>
            </a:r>
            <a:r>
              <a:rPr dirty="0" sz="1300" spc="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above</a:t>
            </a:r>
            <a:r>
              <a:rPr dirty="0" sz="1300" spc="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the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Feeder</a:t>
            </a:r>
            <a:r>
              <a:rPr dirty="0" sz="1300" spc="3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Route</a:t>
            </a:r>
            <a:endParaRPr sz="1300">
              <a:latin typeface="Arial"/>
              <a:cs typeface="Arial"/>
            </a:endParaRPr>
          </a:p>
          <a:p>
            <a:pPr lvl="1" marL="554990" indent="-184785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55625" algn="l"/>
              </a:tabLst>
            </a:pPr>
            <a:r>
              <a:rPr dirty="0" sz="1300" spc="-10">
                <a:latin typeface="Arial"/>
                <a:cs typeface="Arial"/>
              </a:rPr>
              <a:t>Over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ground</a:t>
            </a:r>
            <a:r>
              <a:rPr dirty="0" sz="1300" spc="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passages</a:t>
            </a:r>
            <a:r>
              <a:rPr dirty="0" sz="1300" spc="3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for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pedestrians</a:t>
            </a:r>
            <a:endParaRPr sz="1300">
              <a:latin typeface="Arial"/>
              <a:cs typeface="Arial"/>
            </a:endParaRPr>
          </a:p>
          <a:p>
            <a:pPr lvl="1" marL="554990" indent="-184785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555625" algn="l"/>
              </a:tabLst>
            </a:pPr>
            <a:r>
              <a:rPr dirty="0" sz="1300" spc="-5">
                <a:latin typeface="Arial"/>
                <a:cs typeface="Arial"/>
              </a:rPr>
              <a:t>Combined</a:t>
            </a:r>
            <a:r>
              <a:rPr dirty="0" sz="1300" spc="3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scenario</a:t>
            </a:r>
            <a:r>
              <a:rPr dirty="0" sz="1300" spc="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no.</a:t>
            </a:r>
            <a:r>
              <a:rPr dirty="0" sz="1300" spc="2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1</a:t>
            </a:r>
            <a:r>
              <a:rPr dirty="0" sz="130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(design</a:t>
            </a:r>
            <a:r>
              <a:rPr dirty="0" sz="1300" spc="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day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1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map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–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bus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and</a:t>
            </a:r>
            <a:r>
              <a:rPr dirty="0" sz="1300" spc="2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cycle</a:t>
            </a:r>
            <a:r>
              <a:rPr dirty="0" sz="1300" spc="2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lanes)</a:t>
            </a:r>
            <a:endParaRPr sz="1300">
              <a:latin typeface="Arial"/>
              <a:cs typeface="Arial"/>
            </a:endParaRPr>
          </a:p>
          <a:p>
            <a:pPr lvl="1" marL="370840" marR="7620">
              <a:lnSpc>
                <a:spcPct val="70000"/>
              </a:lnSpc>
              <a:spcBef>
                <a:spcPts val="790"/>
              </a:spcBef>
              <a:buAutoNum type="arabicPeriod"/>
              <a:tabLst>
                <a:tab pos="575310" algn="l"/>
              </a:tabLst>
            </a:pPr>
            <a:r>
              <a:rPr dirty="0" sz="1300">
                <a:latin typeface="Arial"/>
                <a:cs typeface="Arial"/>
              </a:rPr>
              <a:t>Combined</a:t>
            </a:r>
            <a:r>
              <a:rPr dirty="0" sz="1300" spc="18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scenario</a:t>
            </a:r>
            <a:r>
              <a:rPr dirty="0" sz="1300" spc="17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no.</a:t>
            </a:r>
            <a:r>
              <a:rPr dirty="0" sz="1300" spc="18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2</a:t>
            </a:r>
            <a:r>
              <a:rPr dirty="0" sz="1300" spc="17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(design</a:t>
            </a:r>
            <a:r>
              <a:rPr dirty="0" sz="1300" spc="18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day</a:t>
            </a:r>
            <a:r>
              <a:rPr dirty="0" sz="1300" spc="16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2</a:t>
            </a:r>
            <a:r>
              <a:rPr dirty="0" sz="1300" spc="17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map</a:t>
            </a:r>
            <a:r>
              <a:rPr dirty="0" sz="1300" spc="17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–</a:t>
            </a:r>
            <a:r>
              <a:rPr dirty="0" sz="1300" spc="17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traffic</a:t>
            </a:r>
            <a:r>
              <a:rPr dirty="0" sz="1300" spc="17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light</a:t>
            </a:r>
            <a:r>
              <a:rPr dirty="0" sz="1300" spc="18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junction, </a:t>
            </a:r>
            <a:r>
              <a:rPr dirty="0" sz="1300" spc="-35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cycle</a:t>
            </a:r>
            <a:r>
              <a:rPr dirty="0" sz="1300" spc="2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lanes,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parking</a:t>
            </a:r>
            <a:r>
              <a:rPr dirty="0" sz="1300" spc="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places</a:t>
            </a:r>
            <a:r>
              <a:rPr dirty="0" sz="1300" spc="2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for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cars/bikes)</a:t>
            </a:r>
            <a:endParaRPr sz="1300">
              <a:latin typeface="Arial"/>
              <a:cs typeface="Arial"/>
            </a:endParaRPr>
          </a:p>
          <a:p>
            <a:pPr lvl="1" marL="370840" marR="5715">
              <a:lnSpc>
                <a:spcPct val="70000"/>
              </a:lnSpc>
              <a:spcBef>
                <a:spcPts val="805"/>
              </a:spcBef>
              <a:buAutoNum type="arabicPeriod"/>
              <a:tabLst>
                <a:tab pos="673100" algn="l"/>
              </a:tabLst>
            </a:pPr>
            <a:r>
              <a:rPr dirty="0" sz="1300">
                <a:latin typeface="Arial"/>
                <a:cs typeface="Arial"/>
              </a:rPr>
              <a:t>Combined</a:t>
            </a:r>
            <a:r>
              <a:rPr dirty="0" sz="1300" spc="2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scenario</a:t>
            </a:r>
            <a:r>
              <a:rPr dirty="0" sz="1300" spc="21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no.</a:t>
            </a:r>
            <a:r>
              <a:rPr dirty="0" sz="1300" spc="21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3</a:t>
            </a:r>
            <a:r>
              <a:rPr dirty="0" sz="1300" spc="2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(over</a:t>
            </a:r>
            <a:r>
              <a:rPr dirty="0" sz="1300" spc="2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ground</a:t>
            </a:r>
            <a:r>
              <a:rPr dirty="0" sz="1300" spc="2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passage</a:t>
            </a:r>
            <a:r>
              <a:rPr dirty="0" sz="1300" spc="2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22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vehicles,</a:t>
            </a:r>
            <a:r>
              <a:rPr dirty="0" sz="1300" spc="204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bus </a:t>
            </a:r>
            <a:r>
              <a:rPr dirty="0" sz="1300" spc="-3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and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cycle</a:t>
            </a:r>
            <a:r>
              <a:rPr dirty="0" sz="1300" spc="35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lanes)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7454" y="228727"/>
            <a:ext cx="58991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Establishing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10"/>
              <a:t> </a:t>
            </a:r>
            <a:r>
              <a:rPr dirty="0" spc="-5"/>
              <a:t>scenarios</a:t>
            </a:r>
            <a:r>
              <a:rPr dirty="0" spc="10"/>
              <a:t> </a:t>
            </a:r>
            <a:r>
              <a:rPr dirty="0"/>
              <a:t>for</a:t>
            </a:r>
            <a:r>
              <a:rPr dirty="0" spc="-15"/>
              <a:t> </a:t>
            </a:r>
            <a:r>
              <a:rPr dirty="0"/>
              <a:t>modelling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0" y="867155"/>
            <a:ext cx="2453639" cy="19339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2900172"/>
            <a:ext cx="2453640" cy="15499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667" y="228727"/>
            <a:ext cx="70072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Building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5"/>
              <a:t>applying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PTV</a:t>
            </a:r>
            <a:r>
              <a:rPr dirty="0" spc="-20"/>
              <a:t> </a:t>
            </a:r>
            <a:r>
              <a:rPr dirty="0"/>
              <a:t>simulation</a:t>
            </a:r>
            <a:r>
              <a:rPr dirty="0" spc="-40"/>
              <a:t> </a:t>
            </a:r>
            <a:r>
              <a:rPr dirty="0"/>
              <a:t>model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369558" y="923640"/>
          <a:ext cx="2856865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154"/>
                <a:gridCol w="828039"/>
                <a:gridCol w="1799589"/>
              </a:tblGrid>
              <a:tr h="90170">
                <a:tc>
                  <a:txBody>
                    <a:bodyPr/>
                    <a:lstStyle/>
                    <a:p>
                      <a:pPr algn="ctr" marR="425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35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Code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R w="3175">
                      <a:solidFill>
                        <a:srgbClr val="D9D9D9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35BA7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35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3175">
                      <a:solidFill>
                        <a:srgbClr val="D9D9D9"/>
                      </a:solidFill>
                      <a:prstDash val="solid"/>
                    </a:lnL>
                    <a:lnR w="3175">
                      <a:solidFill>
                        <a:srgbClr val="D9D9D9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35BA7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35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3175">
                      <a:solidFill>
                        <a:srgbClr val="D9D9D9"/>
                      </a:solidFill>
                      <a:prstDash val="solid"/>
                    </a:lnL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35BA7"/>
                    </a:solidFill>
                  </a:tcPr>
                </a:tc>
              </a:tr>
              <a:tr h="53975">
                <a:tc>
                  <a:txBody>
                    <a:bodyPr/>
                    <a:lstStyle/>
                    <a:p>
                      <a:pPr algn="ctr">
                        <a:lnSpc>
                          <a:spcPts val="325"/>
                        </a:lnSpc>
                      </a:pPr>
                      <a:r>
                        <a:rPr dirty="0" sz="350" spc="-5">
                          <a:latin typeface="Arial"/>
                          <a:cs typeface="Arial"/>
                        </a:rPr>
                        <a:t>OM_in1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325"/>
                        </a:lnSpc>
                      </a:pPr>
                      <a:r>
                        <a:rPr dirty="0" sz="350" spc="-5">
                          <a:latin typeface="Arial"/>
                          <a:cs typeface="Arial"/>
                        </a:rPr>
                        <a:t>Unique</a:t>
                      </a:r>
                      <a:r>
                        <a:rPr dirty="0" sz="3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Identifier</a:t>
                      </a:r>
                      <a:r>
                        <a:rPr dirty="0" sz="3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for option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325"/>
                        </a:lnSpc>
                      </a:pPr>
                      <a:r>
                        <a:rPr dirty="0" sz="350" spc="-5" b="1">
                          <a:latin typeface="Arial"/>
                          <a:cs typeface="Arial"/>
                        </a:rPr>
                        <a:t>CON_S9_1010_2021_M_0_ABFGJKLM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6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350" spc="-5">
                          <a:latin typeface="Arial"/>
                          <a:cs typeface="Arial"/>
                        </a:rPr>
                        <a:t>OM_in2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33655" marR="78105">
                        <a:lnSpc>
                          <a:spcPts val="400"/>
                        </a:lnSpc>
                      </a:pPr>
                      <a:r>
                        <a:rPr dirty="0" sz="350" spc="-5">
                          <a:latin typeface="Arial"/>
                          <a:cs typeface="Arial"/>
                        </a:rPr>
                        <a:t>Screenshot of the modelled network </a:t>
                      </a:r>
                      <a:r>
                        <a:rPr dirty="0" sz="35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(including</a:t>
                      </a:r>
                      <a:r>
                        <a:rPr dirty="0" sz="3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3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network objects and </a:t>
                      </a:r>
                      <a:r>
                        <a:rPr dirty="0" sz="3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scale bar)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350" spc="-5">
                          <a:latin typeface="Arial"/>
                          <a:cs typeface="Arial"/>
                        </a:rPr>
                        <a:t>OM_in3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marR="85725">
                        <a:lnSpc>
                          <a:spcPts val="400"/>
                        </a:lnSpc>
                      </a:pPr>
                      <a:r>
                        <a:rPr dirty="0" sz="350" spc="-5">
                          <a:latin typeface="Arial"/>
                          <a:cs typeface="Arial"/>
                        </a:rPr>
                        <a:t>Desired speed distribution (name of </a:t>
                      </a:r>
                      <a:r>
                        <a:rPr dirty="0" sz="35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standard distribution or values</a:t>
                      </a:r>
                      <a:r>
                        <a:rPr dirty="0" sz="3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3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individual distributions)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dirty="0" sz="350" spc="-5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3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>
                          <a:latin typeface="Arial"/>
                          <a:cs typeface="Arial"/>
                        </a:rPr>
                        <a:t>km/h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09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350" spc="-5">
                          <a:latin typeface="Arial"/>
                          <a:cs typeface="Arial"/>
                        </a:rPr>
                        <a:t>OM_in4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dirty="0" sz="350" spc="-5">
                          <a:latin typeface="Arial"/>
                          <a:cs typeface="Arial"/>
                        </a:rPr>
                        <a:t>Entering</a:t>
                      </a:r>
                      <a:r>
                        <a:rPr dirty="0" sz="3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vehicle</a:t>
                      </a:r>
                      <a:r>
                        <a:rPr dirty="0" sz="3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input</a:t>
                      </a:r>
                      <a:r>
                        <a:rPr dirty="0" sz="3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volumes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71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350" spc="-5">
                          <a:latin typeface="Arial"/>
                          <a:cs typeface="Arial"/>
                        </a:rPr>
                        <a:t>OM_in5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dirty="0" sz="35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ede</a:t>
                      </a:r>
                      <a:r>
                        <a:rPr dirty="0" sz="35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35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350">
                          <a:latin typeface="Arial"/>
                          <a:cs typeface="Arial"/>
                        </a:rPr>
                        <a:t>ia</a:t>
                      </a:r>
                      <a:r>
                        <a:rPr dirty="0" sz="35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np</a:t>
                      </a:r>
                      <a:r>
                        <a:rPr dirty="0" sz="35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35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3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35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350">
                          <a:latin typeface="Arial"/>
                          <a:cs typeface="Arial"/>
                        </a:rPr>
                        <a:t>s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350" spc="-5">
                          <a:latin typeface="Arial"/>
                          <a:cs typeface="Arial"/>
                        </a:rPr>
                        <a:t>OM_in6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marR="123189">
                        <a:lnSpc>
                          <a:spcPts val="400"/>
                        </a:lnSpc>
                      </a:pPr>
                      <a:r>
                        <a:rPr dirty="0" sz="350" spc="-5">
                          <a:latin typeface="Arial"/>
                          <a:cs typeface="Arial"/>
                        </a:rPr>
                        <a:t>Pedestrian distancing values </a:t>
                      </a:r>
                      <a:r>
                        <a:rPr dirty="0" sz="3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(modelling parameters e.g. due to </a:t>
                      </a:r>
                      <a:r>
                        <a:rPr dirty="0" sz="35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COVID-19</a:t>
                      </a:r>
                      <a:r>
                        <a:rPr dirty="0" sz="3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social distancing)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dirty="0" sz="35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35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35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350">
                          <a:latin typeface="Arial"/>
                          <a:cs typeface="Arial"/>
                        </a:rPr>
                        <a:t>d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7415" y="1069704"/>
            <a:ext cx="1522999" cy="11829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7415" y="2411664"/>
            <a:ext cx="1726116" cy="2378105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306080" y="938655"/>
          <a:ext cx="2713990" cy="3543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90"/>
                <a:gridCol w="1223010"/>
                <a:gridCol w="1223645"/>
              </a:tblGrid>
              <a:tr h="11176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40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Code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R w="3175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35BA7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4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3175">
                      <a:solidFill>
                        <a:srgbClr val="D9D9D9"/>
                      </a:solidFill>
                      <a:prstDash val="solid"/>
                    </a:lnL>
                    <a:lnR w="3175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35BA7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4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3175">
                      <a:solidFill>
                        <a:srgbClr val="D9D9D9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35BA7"/>
                    </a:solidFill>
                  </a:tcPr>
                </a:tc>
              </a:tr>
              <a:tr h="66675">
                <a:tc>
                  <a:txBody>
                    <a:bodyPr/>
                    <a:lstStyle/>
                    <a:p>
                      <a:pPr marL="32384">
                        <a:lnSpc>
                          <a:spcPts val="409"/>
                        </a:lnSpc>
                        <a:spcBef>
                          <a:spcPts val="15"/>
                        </a:spcBef>
                      </a:pPr>
                      <a:r>
                        <a:rPr dirty="0" sz="400" spc="-45">
                          <a:latin typeface="Arial"/>
                          <a:cs typeface="Arial"/>
                        </a:rPr>
                        <a:t>OM_out1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409"/>
                        </a:lnSpc>
                        <a:spcBef>
                          <a:spcPts val="15"/>
                        </a:spcBef>
                      </a:pPr>
                      <a:r>
                        <a:rPr dirty="0" sz="400">
                          <a:latin typeface="Arial"/>
                          <a:cs typeface="Arial"/>
                        </a:rPr>
                        <a:t>Uni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q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ue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tifier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op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n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420"/>
                        </a:lnSpc>
                        <a:spcBef>
                          <a:spcPts val="5"/>
                        </a:spcBef>
                      </a:pPr>
                      <a:r>
                        <a:rPr dirty="0" sz="400" spc="-45" b="1">
                          <a:latin typeface="Arial"/>
                          <a:cs typeface="Arial"/>
                        </a:rPr>
                        <a:t>CON_S9_1010_2021_M_0_ABFGJKLM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 spc="-45">
                          <a:latin typeface="Arial"/>
                          <a:cs typeface="Arial"/>
                        </a:rPr>
                        <a:t>OM_out9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41910">
                        <a:lnSpc>
                          <a:spcPts val="500"/>
                        </a:lnSpc>
                        <a:spcBef>
                          <a:spcPts val="15"/>
                        </a:spcBef>
                      </a:pP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tr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tim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[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s/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]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tim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nu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f 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vehicles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-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 b="1">
                          <a:latin typeface="Arial"/>
                          <a:cs typeface="Arial"/>
                        </a:rPr>
                        <a:t>network</a:t>
                      </a:r>
                      <a:r>
                        <a:rPr dirty="0" sz="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 b="1">
                          <a:latin typeface="Arial"/>
                          <a:cs typeface="Arial"/>
                        </a:rPr>
                        <a:t>level</a:t>
                      </a:r>
                      <a:r>
                        <a:rPr dirty="0" sz="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motorised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vehicles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and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marL="32384">
                        <a:lnSpc>
                          <a:spcPts val="409"/>
                        </a:lnSpc>
                      </a:pPr>
                      <a:r>
                        <a:rPr dirty="0" sz="400" spc="-35">
                          <a:latin typeface="Arial"/>
                          <a:cs typeface="Arial"/>
                        </a:rPr>
                        <a:t>bicycles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across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simulation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runs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 spc="-40">
                          <a:latin typeface="Arial"/>
                          <a:cs typeface="Arial"/>
                        </a:rPr>
                        <a:t>142.07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 spc="-45">
                          <a:latin typeface="Arial"/>
                          <a:cs typeface="Arial"/>
                        </a:rPr>
                        <a:t>OM_out10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69215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dirty="0" sz="400" spc="-40">
                          <a:latin typeface="Arial"/>
                          <a:cs typeface="Arial"/>
                        </a:rPr>
                        <a:t>Variance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0">
                          <a:latin typeface="Arial"/>
                          <a:cs typeface="Arial"/>
                        </a:rPr>
                        <a:t>95%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percentile of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average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travel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times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across </a:t>
                      </a:r>
                      <a:r>
                        <a:rPr dirty="0" sz="4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simulation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runs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 b="1">
                          <a:latin typeface="Arial"/>
                          <a:cs typeface="Arial"/>
                        </a:rPr>
                        <a:t>network</a:t>
                      </a:r>
                      <a:r>
                        <a:rPr dirty="0" sz="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 b="1">
                          <a:latin typeface="Arial"/>
                          <a:cs typeface="Arial"/>
                        </a:rPr>
                        <a:t>level</a:t>
                      </a:r>
                      <a:r>
                        <a:rPr dirty="0" sz="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motorised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vehicles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marL="32384">
                        <a:lnSpc>
                          <a:spcPts val="409"/>
                        </a:lnSpc>
                        <a:spcBef>
                          <a:spcPts val="25"/>
                        </a:spcBef>
                      </a:pPr>
                      <a:r>
                        <a:rPr dirty="0" sz="400" spc="-5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 spc="-45">
                          <a:latin typeface="Arial"/>
                          <a:cs typeface="Arial"/>
                        </a:rPr>
                        <a:t>OM_out11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41910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tr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tim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[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s/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]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tim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nu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f 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vehicles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[for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 b="1">
                          <a:latin typeface="Arial"/>
                          <a:cs typeface="Arial"/>
                        </a:rPr>
                        <a:t>stress</a:t>
                      </a:r>
                      <a:r>
                        <a:rPr dirty="0" sz="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 b="1">
                          <a:latin typeface="Arial"/>
                          <a:cs typeface="Arial"/>
                        </a:rPr>
                        <a:t>section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]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motorised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vehicles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and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marL="32384">
                        <a:lnSpc>
                          <a:spcPts val="420"/>
                        </a:lnSpc>
                        <a:spcBef>
                          <a:spcPts val="25"/>
                        </a:spcBef>
                      </a:pPr>
                      <a:r>
                        <a:rPr dirty="0" sz="400" spc="-35">
                          <a:latin typeface="Arial"/>
                          <a:cs typeface="Arial"/>
                        </a:rPr>
                        <a:t>bicycles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across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simulation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runs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pp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li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ab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e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 spc="-45">
                          <a:latin typeface="Arial"/>
                          <a:cs typeface="Arial"/>
                        </a:rPr>
                        <a:t>OM_out12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69215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dirty="0" sz="400" spc="-40">
                          <a:latin typeface="Arial"/>
                          <a:cs typeface="Arial"/>
                        </a:rPr>
                        <a:t>Variance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0">
                          <a:latin typeface="Arial"/>
                          <a:cs typeface="Arial"/>
                        </a:rPr>
                        <a:t>95%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percentile of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average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travel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times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across </a:t>
                      </a:r>
                      <a:r>
                        <a:rPr dirty="0" sz="4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simulation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runs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[for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 b="1">
                          <a:latin typeface="Arial"/>
                          <a:cs typeface="Arial"/>
                        </a:rPr>
                        <a:t>stress</a:t>
                      </a:r>
                      <a:r>
                        <a:rPr dirty="0" sz="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 b="1">
                          <a:latin typeface="Arial"/>
                          <a:cs typeface="Arial"/>
                        </a:rPr>
                        <a:t>section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]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motorised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marL="32384">
                        <a:lnSpc>
                          <a:spcPts val="409"/>
                        </a:lnSpc>
                        <a:spcBef>
                          <a:spcPts val="25"/>
                        </a:spcBef>
                      </a:pPr>
                      <a:r>
                        <a:rPr dirty="0" sz="40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ic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pp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li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ab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e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 spc="-45">
                          <a:latin typeface="Arial"/>
                          <a:cs typeface="Arial"/>
                        </a:rPr>
                        <a:t>OM_out13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60325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[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s/ve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]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nu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eh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ic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- 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 b="1">
                          <a:latin typeface="Arial"/>
                          <a:cs typeface="Arial"/>
                        </a:rPr>
                        <a:t>network</a:t>
                      </a:r>
                      <a:r>
                        <a:rPr dirty="0" sz="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 b="1">
                          <a:latin typeface="Arial"/>
                          <a:cs typeface="Arial"/>
                        </a:rPr>
                        <a:t>level</a:t>
                      </a:r>
                      <a:r>
                        <a:rPr dirty="0" sz="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motorised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vehicles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bicycles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marL="32384">
                        <a:lnSpc>
                          <a:spcPts val="409"/>
                        </a:lnSpc>
                        <a:spcBef>
                          <a:spcPts val="25"/>
                        </a:spcBef>
                      </a:pP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ge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cr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ss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tio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un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 spc="-40">
                          <a:latin typeface="Arial"/>
                          <a:cs typeface="Arial"/>
                        </a:rPr>
                        <a:t>142.07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 spc="-45">
                          <a:latin typeface="Arial"/>
                          <a:cs typeface="Arial"/>
                        </a:rPr>
                        <a:t>OM_out14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99060">
                        <a:lnSpc>
                          <a:spcPts val="500"/>
                        </a:lnSpc>
                        <a:spcBef>
                          <a:spcPts val="15"/>
                        </a:spcBef>
                      </a:pPr>
                      <a:r>
                        <a:rPr dirty="0" sz="400" spc="-40">
                          <a:latin typeface="Arial"/>
                          <a:cs typeface="Arial"/>
                        </a:rPr>
                        <a:t>Variance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0">
                          <a:latin typeface="Arial"/>
                          <a:cs typeface="Arial"/>
                        </a:rPr>
                        <a:t>95%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percentile of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average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delay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across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 simulation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runs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 b="1">
                          <a:latin typeface="Arial"/>
                          <a:cs typeface="Arial"/>
                        </a:rPr>
                        <a:t>network</a:t>
                      </a:r>
                      <a:r>
                        <a:rPr dirty="0" sz="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 b="1">
                          <a:latin typeface="Arial"/>
                          <a:cs typeface="Arial"/>
                        </a:rPr>
                        <a:t>level</a:t>
                      </a:r>
                      <a:r>
                        <a:rPr dirty="0" sz="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motorised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vehicles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marL="32384">
                        <a:lnSpc>
                          <a:spcPts val="409"/>
                        </a:lnSpc>
                      </a:pPr>
                      <a:r>
                        <a:rPr dirty="0" sz="400" spc="-5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 spc="-45">
                          <a:latin typeface="Arial"/>
                          <a:cs typeface="Arial"/>
                        </a:rPr>
                        <a:t>OM_out15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2603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[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s/ve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]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nu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eh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ic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 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[for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 b="1">
                          <a:latin typeface="Arial"/>
                          <a:cs typeface="Arial"/>
                        </a:rPr>
                        <a:t>stress</a:t>
                      </a:r>
                      <a:r>
                        <a:rPr dirty="0" sz="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 b="1">
                          <a:latin typeface="Arial"/>
                          <a:cs typeface="Arial"/>
                        </a:rPr>
                        <a:t>section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]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motorised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vehicles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bicycles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marL="32384">
                        <a:lnSpc>
                          <a:spcPts val="409"/>
                        </a:lnSpc>
                        <a:spcBef>
                          <a:spcPts val="25"/>
                        </a:spcBef>
                      </a:pP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ge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cr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ss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tio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un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pp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li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ab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e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 spc="-45">
                          <a:latin typeface="Arial"/>
                          <a:cs typeface="Arial"/>
                        </a:rPr>
                        <a:t>OM_out16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165100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dirty="0" sz="400" spc="-40">
                          <a:latin typeface="Arial"/>
                          <a:cs typeface="Arial"/>
                        </a:rPr>
                        <a:t>Variance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0">
                          <a:latin typeface="Arial"/>
                          <a:cs typeface="Arial"/>
                        </a:rPr>
                        <a:t>95%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percentile of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average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delay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across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 simulation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runs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[for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 b="1">
                          <a:latin typeface="Arial"/>
                          <a:cs typeface="Arial"/>
                        </a:rPr>
                        <a:t>stress</a:t>
                      </a:r>
                      <a:r>
                        <a:rPr dirty="0" sz="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 b="1">
                          <a:latin typeface="Arial"/>
                          <a:cs typeface="Arial"/>
                        </a:rPr>
                        <a:t>section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]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motorised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marL="32384">
                        <a:lnSpc>
                          <a:spcPts val="420"/>
                        </a:lnSpc>
                        <a:spcBef>
                          <a:spcPts val="25"/>
                        </a:spcBef>
                      </a:pPr>
                      <a:r>
                        <a:rPr dirty="0" sz="40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ic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pp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li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ab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e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400" spc="-45">
                          <a:latin typeface="Arial"/>
                          <a:cs typeface="Arial"/>
                        </a:rPr>
                        <a:t>OM_out17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59055">
                        <a:lnSpc>
                          <a:spcPts val="500"/>
                        </a:lnSpc>
                      </a:pPr>
                      <a:r>
                        <a:rPr dirty="0" sz="400" spc="-40"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 delay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stopped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[s] -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400" spc="-45" b="1">
                          <a:latin typeface="Arial"/>
                          <a:cs typeface="Arial"/>
                        </a:rPr>
                        <a:t>network</a:t>
                      </a:r>
                      <a:r>
                        <a:rPr dirty="0" sz="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 b="1">
                          <a:latin typeface="Arial"/>
                          <a:cs typeface="Arial"/>
                        </a:rPr>
                        <a:t>level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motorised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 vehicles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bicycles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across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simulation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runs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400" spc="-40">
                          <a:latin typeface="Arial"/>
                          <a:cs typeface="Arial"/>
                        </a:rPr>
                        <a:t>113.83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 spc="-45">
                          <a:latin typeface="Arial"/>
                          <a:cs typeface="Arial"/>
                        </a:rPr>
                        <a:t>OM_out18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99060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dirty="0" sz="400" spc="-40">
                          <a:latin typeface="Arial"/>
                          <a:cs typeface="Arial"/>
                        </a:rPr>
                        <a:t>Variance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0">
                          <a:latin typeface="Arial"/>
                          <a:cs typeface="Arial"/>
                        </a:rPr>
                        <a:t>95%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percentile of delay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stopped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across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 simulation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runs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 b="1">
                          <a:latin typeface="Arial"/>
                          <a:cs typeface="Arial"/>
                        </a:rPr>
                        <a:t>network</a:t>
                      </a:r>
                      <a:r>
                        <a:rPr dirty="0" sz="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 b="1">
                          <a:latin typeface="Arial"/>
                          <a:cs typeface="Arial"/>
                        </a:rPr>
                        <a:t>level</a:t>
                      </a:r>
                      <a:r>
                        <a:rPr dirty="0" sz="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motorised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vehicles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marL="32384">
                        <a:lnSpc>
                          <a:spcPts val="409"/>
                        </a:lnSpc>
                        <a:spcBef>
                          <a:spcPts val="25"/>
                        </a:spcBef>
                      </a:pPr>
                      <a:r>
                        <a:rPr dirty="0" sz="400" spc="-5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 spc="-45">
                          <a:latin typeface="Arial"/>
                          <a:cs typeface="Arial"/>
                        </a:rPr>
                        <a:t>OM_out19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61594">
                        <a:lnSpc>
                          <a:spcPts val="500"/>
                        </a:lnSpc>
                      </a:pPr>
                      <a:r>
                        <a:rPr dirty="0" sz="400" spc="-40"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delay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stopped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[s]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[for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 b="1">
                          <a:latin typeface="Arial"/>
                          <a:cs typeface="Arial"/>
                        </a:rPr>
                        <a:t>stress</a:t>
                      </a:r>
                      <a:r>
                        <a:rPr dirty="0" sz="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 b="1">
                          <a:latin typeface="Arial"/>
                          <a:cs typeface="Arial"/>
                        </a:rPr>
                        <a:t>section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]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-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motorised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vehicles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bicycles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across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simulation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runs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pp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li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ab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e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 spc="-45">
                          <a:latin typeface="Arial"/>
                          <a:cs typeface="Arial"/>
                        </a:rPr>
                        <a:t>OM_out20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165100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dirty="0" sz="400" spc="-40">
                          <a:latin typeface="Arial"/>
                          <a:cs typeface="Arial"/>
                        </a:rPr>
                        <a:t>Variance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0">
                          <a:latin typeface="Arial"/>
                          <a:cs typeface="Arial"/>
                        </a:rPr>
                        <a:t>95%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percentile of delay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stopped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across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 simulation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runs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[for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 b="1">
                          <a:latin typeface="Arial"/>
                          <a:cs typeface="Arial"/>
                        </a:rPr>
                        <a:t>stress</a:t>
                      </a:r>
                      <a:r>
                        <a:rPr dirty="0" sz="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 b="1">
                          <a:latin typeface="Arial"/>
                          <a:cs typeface="Arial"/>
                        </a:rPr>
                        <a:t>section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]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motorised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marL="32384">
                        <a:lnSpc>
                          <a:spcPts val="409"/>
                        </a:lnSpc>
                        <a:spcBef>
                          <a:spcPts val="25"/>
                        </a:spcBef>
                      </a:pPr>
                      <a:r>
                        <a:rPr dirty="0" sz="40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ic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pp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li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ab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e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 spc="-45">
                          <a:latin typeface="Arial"/>
                          <a:cs typeface="Arial"/>
                        </a:rPr>
                        <a:t>OM_out21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33020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sp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[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m/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]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[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]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ist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l 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-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 b="1">
                          <a:latin typeface="Arial"/>
                          <a:cs typeface="Arial"/>
                        </a:rPr>
                        <a:t>network</a:t>
                      </a:r>
                      <a:r>
                        <a:rPr dirty="0" sz="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 b="1">
                          <a:latin typeface="Arial"/>
                          <a:cs typeface="Arial"/>
                        </a:rPr>
                        <a:t>level</a:t>
                      </a:r>
                      <a:r>
                        <a:rPr dirty="0" sz="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motorised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vehicles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bicycles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marL="32384">
                        <a:lnSpc>
                          <a:spcPts val="409"/>
                        </a:lnSpc>
                        <a:spcBef>
                          <a:spcPts val="25"/>
                        </a:spcBef>
                      </a:pP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ge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cr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ss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tio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un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 spc="-40">
                          <a:latin typeface="Arial"/>
                          <a:cs typeface="Arial"/>
                        </a:rPr>
                        <a:t>6.02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 spc="-45">
                          <a:latin typeface="Arial"/>
                          <a:cs typeface="Arial"/>
                        </a:rPr>
                        <a:t>OM_out22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34290">
                        <a:lnSpc>
                          <a:spcPct val="103800"/>
                        </a:lnSpc>
                      </a:pPr>
                      <a:r>
                        <a:rPr dirty="0" sz="400" spc="-40">
                          <a:latin typeface="Arial"/>
                          <a:cs typeface="Arial"/>
                        </a:rPr>
                        <a:t>Variance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0">
                          <a:latin typeface="Arial"/>
                          <a:cs typeface="Arial"/>
                        </a:rPr>
                        <a:t>85%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percentile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travel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speeds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across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simulation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runs</a:t>
                      </a:r>
                      <a:r>
                        <a:rPr dirty="0" sz="4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4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 b="1">
                          <a:latin typeface="Arial"/>
                          <a:cs typeface="Arial"/>
                        </a:rPr>
                        <a:t>network</a:t>
                      </a:r>
                      <a:r>
                        <a:rPr dirty="0" sz="4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 b="1">
                          <a:latin typeface="Arial"/>
                          <a:cs typeface="Arial"/>
                        </a:rPr>
                        <a:t>level</a:t>
                      </a:r>
                      <a:r>
                        <a:rPr dirty="0" sz="40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4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motorised</a:t>
                      </a:r>
                      <a:r>
                        <a:rPr dirty="0" sz="4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vehicles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 spc="-45">
                          <a:latin typeface="Arial"/>
                          <a:cs typeface="Arial"/>
                        </a:rPr>
                        <a:t>OM_out23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79375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sp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[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m/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]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[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]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ist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l 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[for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 b="1">
                          <a:latin typeface="Arial"/>
                          <a:cs typeface="Arial"/>
                        </a:rPr>
                        <a:t>stress</a:t>
                      </a:r>
                      <a:r>
                        <a:rPr dirty="0" sz="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 b="1">
                          <a:latin typeface="Arial"/>
                          <a:cs typeface="Arial"/>
                        </a:rPr>
                        <a:t>section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]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motorised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vehicles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and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marL="32384">
                        <a:lnSpc>
                          <a:spcPts val="409"/>
                        </a:lnSpc>
                        <a:spcBef>
                          <a:spcPts val="25"/>
                        </a:spcBef>
                      </a:pPr>
                      <a:r>
                        <a:rPr dirty="0" sz="400" spc="-35">
                          <a:latin typeface="Arial"/>
                          <a:cs typeface="Arial"/>
                        </a:rPr>
                        <a:t>bicycles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across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simulation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runs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pp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ab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e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 spc="-45">
                          <a:latin typeface="Arial"/>
                          <a:cs typeface="Arial"/>
                        </a:rPr>
                        <a:t>OM_out24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34290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dirty="0" sz="400" spc="-40">
                          <a:latin typeface="Arial"/>
                          <a:cs typeface="Arial"/>
                        </a:rPr>
                        <a:t>Variance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0">
                          <a:latin typeface="Arial"/>
                          <a:cs typeface="Arial"/>
                        </a:rPr>
                        <a:t>85%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percentile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travel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speeds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across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simulation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runs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[for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 b="1">
                          <a:latin typeface="Arial"/>
                          <a:cs typeface="Arial"/>
                        </a:rPr>
                        <a:t>stress</a:t>
                      </a:r>
                      <a:r>
                        <a:rPr dirty="0" sz="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 b="1">
                          <a:latin typeface="Arial"/>
                          <a:cs typeface="Arial"/>
                        </a:rPr>
                        <a:t>section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]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motorised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marL="32384">
                        <a:lnSpc>
                          <a:spcPts val="409"/>
                        </a:lnSpc>
                        <a:spcBef>
                          <a:spcPts val="30"/>
                        </a:spcBef>
                      </a:pPr>
                      <a:r>
                        <a:rPr dirty="0" sz="40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ic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pp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li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ab</a:t>
                      </a:r>
                      <a:r>
                        <a:rPr dirty="0" sz="4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e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 spc="-45">
                          <a:latin typeface="Arial"/>
                          <a:cs typeface="Arial"/>
                        </a:rPr>
                        <a:t>OM_out36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43180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dirty="0" sz="400" spc="-40">
                          <a:latin typeface="Arial"/>
                          <a:cs typeface="Arial"/>
                        </a:rPr>
                        <a:t>Environmental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impact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(CO,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NOx;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VOC,</a:t>
                      </a:r>
                      <a:r>
                        <a:rPr dirty="0" sz="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Fuel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Consumption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node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>
                          <a:latin typeface="Arial"/>
                          <a:cs typeface="Arial"/>
                        </a:rPr>
                        <a:t>evaluation)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5" b="1">
                          <a:latin typeface="Arial"/>
                          <a:cs typeface="Arial"/>
                        </a:rPr>
                        <a:t>network</a:t>
                      </a:r>
                      <a:r>
                        <a:rPr dirty="0" sz="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35" b="1">
                          <a:latin typeface="Arial"/>
                          <a:cs typeface="Arial"/>
                        </a:rPr>
                        <a:t>level</a:t>
                      </a:r>
                      <a:r>
                        <a:rPr dirty="0" sz="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 spc="-40">
                          <a:latin typeface="Arial"/>
                          <a:cs typeface="Arial"/>
                        </a:rPr>
                        <a:t>across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400">
                          <a:latin typeface="Arial"/>
                          <a:cs typeface="Arial"/>
                        </a:rPr>
                        <a:t>sim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io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400" spc="-5">
                          <a:latin typeface="Arial"/>
                          <a:cs typeface="Arial"/>
                        </a:rPr>
                        <a:t>un</a:t>
                      </a:r>
                      <a:r>
                        <a:rPr dirty="0" sz="400">
                          <a:latin typeface="Arial"/>
                          <a:cs typeface="Arial"/>
                        </a:rPr>
                        <a:t>s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dirty="0" sz="400" spc="-40">
                          <a:latin typeface="Arial"/>
                          <a:cs typeface="Arial"/>
                        </a:rPr>
                        <a:t>N/A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15569" y="863955"/>
            <a:ext cx="2900680" cy="182880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233679" indent="-220979">
              <a:lnSpc>
                <a:spcPct val="100000"/>
              </a:lnSpc>
              <a:spcBef>
                <a:spcPts val="735"/>
              </a:spcBef>
              <a:buClr>
                <a:srgbClr val="235BA7"/>
              </a:buClr>
              <a:buFont typeface="Wingdings"/>
              <a:buChar char=""/>
              <a:tabLst>
                <a:tab pos="233679" algn="l"/>
              </a:tabLst>
            </a:pPr>
            <a:r>
              <a:rPr dirty="0" sz="1400" spc="-5">
                <a:latin typeface="Arial"/>
                <a:cs typeface="Arial"/>
              </a:rPr>
              <a:t>external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company</a:t>
            </a:r>
            <a:endParaRPr sz="1400">
              <a:latin typeface="Arial"/>
              <a:cs typeface="Arial"/>
            </a:endParaRPr>
          </a:p>
          <a:p>
            <a:pPr marL="224154" indent="-212090">
              <a:lnSpc>
                <a:spcPct val="100000"/>
              </a:lnSpc>
              <a:spcBef>
                <a:spcPts val="635"/>
              </a:spcBef>
              <a:buClr>
                <a:srgbClr val="235BA7"/>
              </a:buClr>
              <a:buFont typeface="Wingdings"/>
              <a:buChar char=""/>
              <a:tabLst>
                <a:tab pos="224790" algn="l"/>
              </a:tabLst>
            </a:pPr>
            <a:r>
              <a:rPr dirty="0" sz="1400">
                <a:latin typeface="Arial"/>
                <a:cs typeface="Arial"/>
              </a:rPr>
              <a:t>AM/PM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scenarios</a:t>
            </a:r>
            <a:endParaRPr sz="1400">
              <a:latin typeface="Arial"/>
              <a:cs typeface="Arial"/>
            </a:endParaRPr>
          </a:p>
          <a:p>
            <a:pPr marL="233679" indent="-220979">
              <a:lnSpc>
                <a:spcPct val="100000"/>
              </a:lnSpc>
              <a:spcBef>
                <a:spcPts val="640"/>
              </a:spcBef>
              <a:buClr>
                <a:srgbClr val="235BA7"/>
              </a:buClr>
              <a:buFont typeface="Wingdings"/>
              <a:buChar char=""/>
              <a:tabLst>
                <a:tab pos="233679" algn="l"/>
              </a:tabLst>
            </a:pPr>
            <a:r>
              <a:rPr dirty="0" sz="1400" spc="-5">
                <a:latin typeface="Arial"/>
                <a:cs typeface="Arial"/>
              </a:rPr>
              <a:t>Building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model</a:t>
            </a:r>
            <a:endParaRPr sz="1400">
              <a:latin typeface="Arial"/>
              <a:cs typeface="Arial"/>
            </a:endParaRPr>
          </a:p>
          <a:p>
            <a:pPr lvl="1" marL="527685" indent="-172720">
              <a:lnSpc>
                <a:spcPct val="100000"/>
              </a:lnSpc>
              <a:spcBef>
                <a:spcPts val="225"/>
              </a:spcBef>
              <a:buClr>
                <a:srgbClr val="235BA7"/>
              </a:buClr>
              <a:buFont typeface="Wingdings"/>
              <a:buChar char=""/>
              <a:tabLst>
                <a:tab pos="528320" algn="l"/>
              </a:tabLst>
            </a:pPr>
            <a:r>
              <a:rPr dirty="0" sz="1400" spc="-5">
                <a:latin typeface="Arial"/>
                <a:cs typeface="Arial"/>
              </a:rPr>
              <a:t>Building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base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line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model</a:t>
            </a:r>
            <a:endParaRPr sz="1400">
              <a:latin typeface="Arial"/>
              <a:cs typeface="Arial"/>
            </a:endParaRPr>
          </a:p>
          <a:p>
            <a:pPr lvl="1" marL="527685" marR="6985" indent="-172720">
              <a:lnSpc>
                <a:spcPts val="1510"/>
              </a:lnSpc>
              <a:spcBef>
                <a:spcPts val="420"/>
              </a:spcBef>
              <a:buClr>
                <a:srgbClr val="235BA7"/>
              </a:buClr>
              <a:buFont typeface="Wingdings"/>
              <a:buChar char=""/>
              <a:tabLst>
                <a:tab pos="528320" algn="l"/>
              </a:tabLst>
            </a:pPr>
            <a:r>
              <a:rPr dirty="0" sz="1400" spc="-5">
                <a:latin typeface="Arial"/>
                <a:cs typeface="Arial"/>
              </a:rPr>
              <a:t>Input</a:t>
            </a:r>
            <a:r>
              <a:rPr dirty="0" sz="1400" spc="1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data</a:t>
            </a:r>
            <a:r>
              <a:rPr dirty="0" sz="1400" spc="114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(street</a:t>
            </a:r>
            <a:r>
              <a:rPr dirty="0" sz="1400" spc="12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geometry, </a:t>
            </a:r>
            <a:r>
              <a:rPr dirty="0" sz="1400" spc="-3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speed,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traffic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volumes)</a:t>
            </a:r>
            <a:endParaRPr sz="1400">
              <a:latin typeface="Arial"/>
              <a:cs typeface="Arial"/>
            </a:endParaRPr>
          </a:p>
          <a:p>
            <a:pPr lvl="1" marL="527685" indent="-172720">
              <a:lnSpc>
                <a:spcPct val="100000"/>
              </a:lnSpc>
              <a:spcBef>
                <a:spcPts val="220"/>
              </a:spcBef>
              <a:buClr>
                <a:srgbClr val="235BA7"/>
              </a:buClr>
              <a:buFont typeface="Wingdings"/>
              <a:buChar char=""/>
              <a:tabLst>
                <a:tab pos="528320" algn="l"/>
              </a:tabLst>
            </a:pPr>
            <a:r>
              <a:rPr dirty="0" sz="1400" spc="-5">
                <a:latin typeface="Arial"/>
                <a:cs typeface="Arial"/>
              </a:rPr>
              <a:t>Output</a:t>
            </a:r>
            <a:r>
              <a:rPr dirty="0" sz="1400" spc="509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data</a:t>
            </a:r>
            <a:r>
              <a:rPr dirty="0" sz="1400" spc="50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(average</a:t>
            </a:r>
            <a:r>
              <a:rPr dirty="0" sz="1400" spc="5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travel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0681" y="2645410"/>
            <a:ext cx="14389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3590" algn="l"/>
              </a:tabLst>
            </a:pPr>
            <a:r>
              <a:rPr dirty="0" sz="1400" spc="-5">
                <a:latin typeface="Arial"/>
                <a:cs typeface="Arial"/>
              </a:rPr>
              <a:t>time,	average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0785" y="2645410"/>
            <a:ext cx="744220" cy="4318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 indent="158115">
              <a:lnSpc>
                <a:spcPts val="1510"/>
              </a:lnSpc>
              <a:spcBef>
                <a:spcPts val="295"/>
              </a:spcBef>
            </a:pP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15">
                <a:latin typeface="Arial"/>
                <a:cs typeface="Arial"/>
              </a:rPr>
              <a:t>l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0">
                <a:latin typeface="Arial"/>
                <a:cs typeface="Arial"/>
              </a:rPr>
              <a:t>y</a:t>
            </a:r>
            <a:r>
              <a:rPr dirty="0" sz="1400" spc="-1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,  </a:t>
            </a:r>
            <a:r>
              <a:rPr dirty="0" sz="1400" spc="-1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15">
                <a:latin typeface="Arial"/>
                <a:cs typeface="Arial"/>
              </a:rPr>
              <a:t>p</a:t>
            </a:r>
            <a:r>
              <a:rPr dirty="0" sz="1400">
                <a:latin typeface="Arial"/>
                <a:cs typeface="Arial"/>
              </a:rPr>
              <a:t>pi</a:t>
            </a:r>
            <a:r>
              <a:rPr dirty="0" sz="1400" spc="-15">
                <a:latin typeface="Arial"/>
                <a:cs typeface="Arial"/>
              </a:rPr>
              <a:t>ng</a:t>
            </a:r>
            <a:r>
              <a:rPr dirty="0" sz="140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0681" y="2837434"/>
            <a:ext cx="1421130" cy="4318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  <a:tabLst>
                <a:tab pos="896619" algn="l"/>
              </a:tabLst>
            </a:pP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0">
                <a:latin typeface="Arial"/>
                <a:cs typeface="Arial"/>
              </a:rPr>
              <a:t>v</a:t>
            </a:r>
            <a:r>
              <a:rPr dirty="0" sz="1400">
                <a:latin typeface="Arial"/>
                <a:cs typeface="Arial"/>
              </a:rPr>
              <a:t>erage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15">
                <a:latin typeface="Arial"/>
                <a:cs typeface="Arial"/>
              </a:rPr>
              <a:t>l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0">
                <a:latin typeface="Arial"/>
                <a:cs typeface="Arial"/>
              </a:rPr>
              <a:t>y</a:t>
            </a:r>
            <a:r>
              <a:rPr dirty="0" sz="1400">
                <a:latin typeface="Arial"/>
                <a:cs typeface="Arial"/>
              </a:rPr>
              <a:t>s  </a:t>
            </a:r>
            <a:r>
              <a:rPr dirty="0" sz="1400">
                <a:latin typeface="Arial"/>
                <a:cs typeface="Arial"/>
              </a:rPr>
              <a:t>speed)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6364" y="228727"/>
            <a:ext cx="30200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Appraisal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 spc="-5"/>
              <a:t>designs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5569" y="958672"/>
            <a:ext cx="171132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24154" indent="-212090">
              <a:lnSpc>
                <a:spcPct val="100000"/>
              </a:lnSpc>
              <a:spcBef>
                <a:spcPts val="105"/>
              </a:spcBef>
              <a:buClr>
                <a:srgbClr val="235BA7"/>
              </a:buClr>
              <a:buFont typeface="Wingdings"/>
              <a:buChar char=""/>
              <a:tabLst>
                <a:tab pos="224790" algn="l"/>
              </a:tabLst>
            </a:pPr>
            <a:r>
              <a:rPr dirty="0" sz="1400">
                <a:latin typeface="Arial"/>
                <a:cs typeface="Arial"/>
              </a:rPr>
              <a:t>Appraisal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methods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8469" y="1173327"/>
            <a:ext cx="2128520" cy="63246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75"/>
              </a:spcBef>
              <a:buClr>
                <a:srgbClr val="235BA7"/>
              </a:buClr>
              <a:buChar char="•"/>
              <a:tabLst>
                <a:tab pos="185420" algn="l"/>
              </a:tabLst>
            </a:pP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Cost/benefit</a:t>
            </a:r>
            <a:r>
              <a:rPr dirty="0" sz="1100" spc="-7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0000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275"/>
              </a:spcBef>
              <a:buClr>
                <a:srgbClr val="235BA7"/>
              </a:buClr>
              <a:buChar char="•"/>
              <a:tabLst>
                <a:tab pos="185420" algn="l"/>
              </a:tabLst>
            </a:pPr>
            <a:r>
              <a:rPr dirty="0" sz="1100" spc="-5">
                <a:solidFill>
                  <a:srgbClr val="FF0000"/>
                </a:solidFill>
                <a:latin typeface="Arial"/>
                <a:cs typeface="Arial"/>
              </a:rPr>
              <a:t>Multi-criterial</a:t>
            </a:r>
            <a:r>
              <a:rPr dirty="0" sz="11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0000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265"/>
              </a:spcBef>
              <a:buClr>
                <a:srgbClr val="235BA7"/>
              </a:buClr>
              <a:buChar char="•"/>
              <a:tabLst>
                <a:tab pos="185420" algn="l"/>
              </a:tabLst>
            </a:pPr>
            <a:r>
              <a:rPr dirty="0" sz="1100" spc="-5">
                <a:latin typeface="Arial"/>
                <a:cs typeface="Arial"/>
              </a:rPr>
              <a:t>Technical/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political</a:t>
            </a:r>
            <a:r>
              <a:rPr dirty="0" sz="1100">
                <a:latin typeface="Arial"/>
                <a:cs typeface="Arial"/>
              </a:rPr>
              <a:t> assessment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1760" rIns="0" bIns="0" rtlCol="0" vert="horz">
            <a:spAutoFit/>
          </a:bodyPr>
          <a:lstStyle/>
          <a:p>
            <a:pPr marL="233679" indent="-220979">
              <a:lnSpc>
                <a:spcPct val="100000"/>
              </a:lnSpc>
              <a:spcBef>
                <a:spcPts val="880"/>
              </a:spcBef>
              <a:buClr>
                <a:srgbClr val="235BA7"/>
              </a:buClr>
              <a:buFont typeface="Wingdings"/>
              <a:buChar char=""/>
              <a:tabLst>
                <a:tab pos="233679" algn="l"/>
              </a:tabLst>
            </a:pPr>
            <a:r>
              <a:rPr dirty="0"/>
              <a:t>Assessed</a:t>
            </a:r>
            <a:r>
              <a:rPr dirty="0" spc="-80"/>
              <a:t> </a:t>
            </a:r>
            <a:r>
              <a:rPr dirty="0"/>
              <a:t>scenarios</a:t>
            </a:r>
          </a:p>
          <a:p>
            <a:pPr lvl="1" marL="541020" indent="-170815">
              <a:lnSpc>
                <a:spcPts val="1370"/>
              </a:lnSpc>
              <a:spcBef>
                <a:spcPts val="665"/>
              </a:spcBef>
              <a:buClr>
                <a:srgbClr val="235BA7"/>
              </a:buClr>
              <a:buChar char="•"/>
              <a:tabLst>
                <a:tab pos="541655" algn="l"/>
              </a:tabLst>
            </a:pPr>
            <a:r>
              <a:rPr dirty="0" sz="1200" spc="-5">
                <a:latin typeface="Arial"/>
                <a:cs typeface="Arial"/>
              </a:rPr>
              <a:t>Combined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scenario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no.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(design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day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map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–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bus</a:t>
            </a:r>
            <a:endParaRPr sz="1200">
              <a:latin typeface="Arial"/>
              <a:cs typeface="Arial"/>
            </a:endParaRPr>
          </a:p>
          <a:p>
            <a:pPr marL="541020">
              <a:lnSpc>
                <a:spcPts val="1370"/>
              </a:lnSpc>
            </a:pPr>
            <a:r>
              <a:rPr dirty="0" sz="1200" spc="-5"/>
              <a:t>and</a:t>
            </a:r>
            <a:r>
              <a:rPr dirty="0" sz="1200" spc="-45"/>
              <a:t> </a:t>
            </a:r>
            <a:r>
              <a:rPr dirty="0" sz="1200" spc="-5"/>
              <a:t>cycle</a:t>
            </a:r>
            <a:r>
              <a:rPr dirty="0" sz="1200" spc="-15"/>
              <a:t> </a:t>
            </a:r>
            <a:r>
              <a:rPr dirty="0" sz="1200"/>
              <a:t>lanes)</a:t>
            </a:r>
            <a:endParaRPr sz="1200"/>
          </a:p>
          <a:p>
            <a:pPr lvl="1" marL="541020" marR="5715" indent="-170815">
              <a:lnSpc>
                <a:spcPct val="100000"/>
              </a:lnSpc>
              <a:spcBef>
                <a:spcPts val="795"/>
              </a:spcBef>
              <a:buClr>
                <a:srgbClr val="235BA7"/>
              </a:buClr>
              <a:buChar char="•"/>
              <a:tabLst>
                <a:tab pos="541655" algn="l"/>
              </a:tabLst>
            </a:pPr>
            <a:r>
              <a:rPr dirty="0" sz="1200" spc="-5">
                <a:latin typeface="Arial"/>
                <a:cs typeface="Arial"/>
              </a:rPr>
              <a:t>Combined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scenario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no.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2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(design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day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2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map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– </a:t>
            </a:r>
            <a:r>
              <a:rPr dirty="0" sz="1200" spc="-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traffic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light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junction,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cycle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lanes,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parking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places)</a:t>
            </a:r>
            <a:endParaRPr sz="1200">
              <a:latin typeface="Arial"/>
              <a:cs typeface="Arial"/>
            </a:endParaRPr>
          </a:p>
          <a:p>
            <a:pPr marL="233679" indent="-220979">
              <a:lnSpc>
                <a:spcPct val="100000"/>
              </a:lnSpc>
              <a:spcBef>
                <a:spcPts val="625"/>
              </a:spcBef>
              <a:buClr>
                <a:srgbClr val="235BA7"/>
              </a:buClr>
              <a:buFont typeface="Wingdings"/>
              <a:buChar char=""/>
              <a:tabLst>
                <a:tab pos="233679" algn="l"/>
              </a:tabLst>
            </a:pPr>
            <a:r>
              <a:rPr dirty="0"/>
              <a:t>Input</a:t>
            </a:r>
            <a:r>
              <a:rPr dirty="0" spc="-65"/>
              <a:t> </a:t>
            </a:r>
            <a:r>
              <a:rPr dirty="0"/>
              <a:t>data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8469" y="3263334"/>
            <a:ext cx="3350260" cy="88900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65"/>
              </a:spcBef>
              <a:buClr>
                <a:srgbClr val="235BA7"/>
              </a:buClr>
              <a:buChar char="•"/>
              <a:tabLst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Street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geometry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270"/>
              </a:spcBef>
              <a:buClr>
                <a:srgbClr val="235BA7"/>
              </a:buClr>
              <a:buChar char="•"/>
              <a:tabLst>
                <a:tab pos="185420" algn="l"/>
              </a:tabLst>
            </a:pPr>
            <a:r>
              <a:rPr dirty="0" sz="1200" spc="-5">
                <a:latin typeface="Arial"/>
                <a:cs typeface="Arial"/>
              </a:rPr>
              <a:t>Movement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function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(volumes,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speed,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delays)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250"/>
              </a:spcBef>
              <a:buClr>
                <a:srgbClr val="235BA7"/>
              </a:buClr>
              <a:buChar char="•"/>
              <a:tabLst>
                <a:tab pos="185420" algn="l"/>
              </a:tabLst>
            </a:pPr>
            <a:r>
              <a:rPr dirty="0" sz="1200" spc="-5">
                <a:latin typeface="Arial"/>
                <a:cs typeface="Arial"/>
              </a:rPr>
              <a:t>Place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function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(users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activities)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250"/>
              </a:spcBef>
              <a:buClr>
                <a:srgbClr val="235BA7"/>
              </a:buClr>
              <a:buChar char="•"/>
              <a:tabLst>
                <a:tab pos="185420" algn="l"/>
              </a:tabLst>
            </a:pPr>
            <a:r>
              <a:rPr dirty="0" sz="1200">
                <a:latin typeface="Arial"/>
                <a:cs typeface="Arial"/>
              </a:rPr>
              <a:t>Wider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impacts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(economic,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social,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environment)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36176" y="955695"/>
            <a:ext cx="4325620" cy="2875915"/>
            <a:chOff x="4436176" y="955695"/>
            <a:chExt cx="4325620" cy="2875915"/>
          </a:xfrm>
        </p:grpSpPr>
        <p:sp>
          <p:nvSpPr>
            <p:cNvPr id="8" name="object 8"/>
            <p:cNvSpPr/>
            <p:nvPr/>
          </p:nvSpPr>
          <p:spPr>
            <a:xfrm>
              <a:off x="4436173" y="955700"/>
              <a:ext cx="4325620" cy="2685415"/>
            </a:xfrm>
            <a:custGeom>
              <a:avLst/>
              <a:gdLst/>
              <a:ahLst/>
              <a:cxnLst/>
              <a:rect l="l" t="t" r="r" b="b"/>
              <a:pathLst>
                <a:path w="4325620" h="2685415">
                  <a:moveTo>
                    <a:pt x="4325213" y="0"/>
                  </a:moveTo>
                  <a:lnTo>
                    <a:pt x="0" y="0"/>
                  </a:lnTo>
                  <a:lnTo>
                    <a:pt x="0" y="111125"/>
                  </a:lnTo>
                  <a:lnTo>
                    <a:pt x="0" y="114274"/>
                  </a:lnTo>
                  <a:lnTo>
                    <a:pt x="0" y="2685237"/>
                  </a:lnTo>
                  <a:lnTo>
                    <a:pt x="1605813" y="2685237"/>
                  </a:lnTo>
                  <a:lnTo>
                    <a:pt x="1605813" y="114274"/>
                  </a:lnTo>
                  <a:lnTo>
                    <a:pt x="4013123" y="114274"/>
                  </a:lnTo>
                  <a:lnTo>
                    <a:pt x="4013123" y="111125"/>
                  </a:lnTo>
                  <a:lnTo>
                    <a:pt x="4325213" y="111125"/>
                  </a:lnTo>
                  <a:lnTo>
                    <a:pt x="43252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39138" y="1066819"/>
              <a:ext cx="449580" cy="2574290"/>
            </a:xfrm>
            <a:custGeom>
              <a:avLst/>
              <a:gdLst/>
              <a:ahLst/>
              <a:cxnLst/>
              <a:rect l="l" t="t" r="r" b="b"/>
              <a:pathLst>
                <a:path w="449579" h="2574290">
                  <a:moveTo>
                    <a:pt x="449399" y="0"/>
                  </a:moveTo>
                  <a:lnTo>
                    <a:pt x="0" y="0"/>
                  </a:lnTo>
                  <a:lnTo>
                    <a:pt x="0" y="2574116"/>
                  </a:lnTo>
                  <a:lnTo>
                    <a:pt x="449399" y="2574116"/>
                  </a:lnTo>
                  <a:lnTo>
                    <a:pt x="44939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436173" y="1066825"/>
              <a:ext cx="4016375" cy="2764790"/>
            </a:xfrm>
            <a:custGeom>
              <a:avLst/>
              <a:gdLst/>
              <a:ahLst/>
              <a:cxnLst/>
              <a:rect l="l" t="t" r="r" b="b"/>
              <a:pathLst>
                <a:path w="4016375" h="2764790">
                  <a:moveTo>
                    <a:pt x="1605813" y="2570950"/>
                  </a:moveTo>
                  <a:lnTo>
                    <a:pt x="0" y="2570950"/>
                  </a:lnTo>
                  <a:lnTo>
                    <a:pt x="0" y="2764510"/>
                  </a:lnTo>
                  <a:lnTo>
                    <a:pt x="1605813" y="2764510"/>
                  </a:lnTo>
                  <a:lnTo>
                    <a:pt x="1605813" y="2570950"/>
                  </a:lnTo>
                  <a:close/>
                </a:path>
                <a:path w="4016375" h="2764790">
                  <a:moveTo>
                    <a:pt x="4016044" y="0"/>
                  </a:moveTo>
                  <a:lnTo>
                    <a:pt x="2049500" y="0"/>
                  </a:lnTo>
                  <a:lnTo>
                    <a:pt x="2049500" y="2574112"/>
                  </a:lnTo>
                  <a:lnTo>
                    <a:pt x="4016044" y="2574112"/>
                  </a:lnTo>
                  <a:lnTo>
                    <a:pt x="4016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039138" y="3637766"/>
              <a:ext cx="449580" cy="193675"/>
            </a:xfrm>
            <a:custGeom>
              <a:avLst/>
              <a:gdLst/>
              <a:ahLst/>
              <a:cxnLst/>
              <a:rect l="l" t="t" r="r" b="b"/>
              <a:pathLst>
                <a:path w="449579" h="193675">
                  <a:moveTo>
                    <a:pt x="449399" y="0"/>
                  </a:moveTo>
                  <a:lnTo>
                    <a:pt x="0" y="0"/>
                  </a:lnTo>
                  <a:lnTo>
                    <a:pt x="0" y="193558"/>
                  </a:lnTo>
                  <a:lnTo>
                    <a:pt x="449399" y="193558"/>
                  </a:lnTo>
                  <a:lnTo>
                    <a:pt x="44939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436173" y="3637775"/>
              <a:ext cx="4325620" cy="193675"/>
            </a:xfrm>
            <a:custGeom>
              <a:avLst/>
              <a:gdLst/>
              <a:ahLst/>
              <a:cxnLst/>
              <a:rect l="l" t="t" r="r" b="b"/>
              <a:pathLst>
                <a:path w="4325620" h="193675">
                  <a:moveTo>
                    <a:pt x="4325213" y="0"/>
                  </a:moveTo>
                  <a:lnTo>
                    <a:pt x="2049500" y="0"/>
                  </a:lnTo>
                  <a:lnTo>
                    <a:pt x="2049500" y="190385"/>
                  </a:lnTo>
                  <a:lnTo>
                    <a:pt x="0" y="190385"/>
                  </a:lnTo>
                  <a:lnTo>
                    <a:pt x="0" y="193560"/>
                  </a:lnTo>
                  <a:lnTo>
                    <a:pt x="2049500" y="193560"/>
                  </a:lnTo>
                  <a:lnTo>
                    <a:pt x="4325213" y="193560"/>
                  </a:lnTo>
                  <a:lnTo>
                    <a:pt x="4325213" y="190385"/>
                  </a:lnTo>
                  <a:lnTo>
                    <a:pt x="43252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5482639" y="942975"/>
            <a:ext cx="14033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45" b="1">
                <a:latin typeface="Calibri"/>
                <a:cs typeface="Calibri"/>
              </a:rPr>
              <a:t>U</a:t>
            </a:r>
            <a:r>
              <a:rPr dirty="0" sz="650" spc="-40" b="1">
                <a:latin typeface="Calibri"/>
                <a:cs typeface="Calibri"/>
              </a:rPr>
              <a:t>s</a:t>
            </a:r>
            <a:r>
              <a:rPr dirty="0" sz="650" spc="-35" b="1">
                <a:latin typeface="Calibri"/>
                <a:cs typeface="Calibri"/>
              </a:rPr>
              <a:t>e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38115" y="942975"/>
            <a:ext cx="252729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35" b="1">
                <a:latin typeface="Calibri"/>
                <a:cs typeface="Calibri"/>
              </a:rPr>
              <a:t>P</a:t>
            </a:r>
            <a:r>
              <a:rPr dirty="0" sz="650" spc="-30" b="1">
                <a:latin typeface="Calibri"/>
                <a:cs typeface="Calibri"/>
              </a:rPr>
              <a:t>ri</a:t>
            </a:r>
            <a:r>
              <a:rPr dirty="0" sz="650" spc="-35" b="1">
                <a:latin typeface="Calibri"/>
                <a:cs typeface="Calibri"/>
              </a:rPr>
              <a:t>o</a:t>
            </a:r>
            <a:r>
              <a:rPr dirty="0" sz="650" spc="-30" b="1">
                <a:latin typeface="Calibri"/>
                <a:cs typeface="Calibri"/>
              </a:rPr>
              <a:t>ri</a:t>
            </a:r>
            <a:r>
              <a:rPr dirty="0" sz="650" spc="-30" b="1">
                <a:latin typeface="Calibri"/>
                <a:cs typeface="Calibri"/>
              </a:rPr>
              <a:t>ty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30423" y="942975"/>
            <a:ext cx="32067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40" b="1">
                <a:latin typeface="Calibri"/>
                <a:cs typeface="Calibri"/>
              </a:rPr>
              <a:t>O</a:t>
            </a:r>
            <a:r>
              <a:rPr dirty="0" sz="650" spc="-35" b="1">
                <a:latin typeface="Calibri"/>
                <a:cs typeface="Calibri"/>
              </a:rPr>
              <a:t>b</a:t>
            </a:r>
            <a:r>
              <a:rPr dirty="0" sz="650" spc="-15" b="1">
                <a:latin typeface="Calibri"/>
                <a:cs typeface="Calibri"/>
              </a:rPr>
              <a:t>j</a:t>
            </a:r>
            <a:r>
              <a:rPr dirty="0" sz="650" spc="-40" b="1">
                <a:latin typeface="Calibri"/>
                <a:cs typeface="Calibri"/>
              </a:rPr>
              <a:t>e</a:t>
            </a:r>
            <a:r>
              <a:rPr dirty="0" sz="650" spc="-25" b="1">
                <a:latin typeface="Calibri"/>
                <a:cs typeface="Calibri"/>
              </a:rPr>
              <a:t>ct</a:t>
            </a:r>
            <a:r>
              <a:rPr dirty="0" sz="650" spc="-35" b="1">
                <a:latin typeface="Calibri"/>
                <a:cs typeface="Calibri"/>
              </a:rPr>
              <a:t>iv</a:t>
            </a:r>
            <a:r>
              <a:rPr dirty="0" sz="650" spc="-35" b="1">
                <a:latin typeface="Calibri"/>
                <a:cs typeface="Calibri"/>
              </a:rPr>
              <a:t>e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79511" y="942975"/>
            <a:ext cx="252729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35" b="1">
                <a:latin typeface="Calibri"/>
                <a:cs typeface="Calibri"/>
              </a:rPr>
              <a:t>P</a:t>
            </a:r>
            <a:r>
              <a:rPr dirty="0" sz="650" spc="-30" b="1">
                <a:latin typeface="Calibri"/>
                <a:cs typeface="Calibri"/>
              </a:rPr>
              <a:t>ri</a:t>
            </a:r>
            <a:r>
              <a:rPr dirty="0" sz="650" spc="-35" b="1">
                <a:latin typeface="Calibri"/>
                <a:cs typeface="Calibri"/>
              </a:rPr>
              <a:t>o</a:t>
            </a:r>
            <a:r>
              <a:rPr dirty="0" sz="650" spc="-30" b="1">
                <a:latin typeface="Calibri"/>
                <a:cs typeface="Calibri"/>
              </a:rPr>
              <a:t>ri</a:t>
            </a:r>
            <a:r>
              <a:rPr dirty="0" sz="650" spc="-30" b="1">
                <a:latin typeface="Calibri"/>
                <a:cs typeface="Calibri"/>
              </a:rPr>
              <a:t>ty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32058" y="1057112"/>
            <a:ext cx="33337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5" b="1">
                <a:latin typeface="Calibri"/>
                <a:cs typeface="Calibri"/>
              </a:rPr>
              <a:t>P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30" b="1">
                <a:latin typeface="Calibri"/>
                <a:cs typeface="Calibri"/>
              </a:rPr>
              <a:t>d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25" b="1">
                <a:latin typeface="Calibri"/>
                <a:cs typeface="Calibri"/>
              </a:rPr>
              <a:t>s</a:t>
            </a:r>
            <a:r>
              <a:rPr dirty="0" sz="550" spc="-15" b="1">
                <a:latin typeface="Calibri"/>
                <a:cs typeface="Calibri"/>
              </a:rPr>
              <a:t>t</a:t>
            </a:r>
            <a:r>
              <a:rPr dirty="0" sz="550" spc="-20" b="1">
                <a:latin typeface="Calibri"/>
                <a:cs typeface="Calibri"/>
              </a:rPr>
              <a:t>r</a:t>
            </a:r>
            <a:r>
              <a:rPr dirty="0" sz="550" spc="-25" b="1">
                <a:latin typeface="Calibri"/>
                <a:cs typeface="Calibri"/>
              </a:rPr>
              <a:t>i</a:t>
            </a:r>
            <a:r>
              <a:rPr dirty="0" sz="550" spc="-30" b="1">
                <a:latin typeface="Calibri"/>
                <a:cs typeface="Calibri"/>
              </a:rPr>
              <a:t>ans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40568" y="1068385"/>
            <a:ext cx="447040" cy="95250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2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40568" y="1163595"/>
            <a:ext cx="447040" cy="95250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2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40568" y="1258804"/>
            <a:ext cx="447040" cy="95250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40568" y="1354046"/>
            <a:ext cx="447040" cy="95250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2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79778" y="1045698"/>
            <a:ext cx="541655" cy="502284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550" spc="-30">
                <a:latin typeface="Calibri"/>
                <a:cs typeface="Calibri"/>
              </a:rPr>
              <a:t>Walk</a:t>
            </a:r>
            <a:endParaRPr sz="550">
              <a:latin typeface="Calibri"/>
              <a:cs typeface="Calibri"/>
            </a:endParaRPr>
          </a:p>
          <a:p>
            <a:pPr marL="12700" marR="142240">
              <a:lnSpc>
                <a:spcPct val="113599"/>
              </a:lnSpc>
            </a:pPr>
            <a:r>
              <a:rPr dirty="0" sz="550" spc="-30">
                <a:latin typeface="Calibri"/>
                <a:cs typeface="Calibri"/>
              </a:rPr>
              <a:t>C</a:t>
            </a:r>
            <a:r>
              <a:rPr dirty="0" sz="550" spc="-20">
                <a:latin typeface="Calibri"/>
                <a:cs typeface="Calibri"/>
              </a:rPr>
              <a:t>ros</a:t>
            </a:r>
            <a:r>
              <a:rPr dirty="0" sz="550" spc="-25">
                <a:latin typeface="Calibri"/>
                <a:cs typeface="Calibri"/>
              </a:rPr>
              <a:t>s</a:t>
            </a:r>
            <a:r>
              <a:rPr dirty="0" sz="550" spc="-5">
                <a:latin typeface="Calibri"/>
                <a:cs typeface="Calibri"/>
              </a:rPr>
              <a:t> </a:t>
            </a:r>
            <a:r>
              <a:rPr dirty="0" sz="550" spc="-30">
                <a:latin typeface="Calibri"/>
                <a:cs typeface="Calibri"/>
              </a:rPr>
              <a:t>t</a:t>
            </a:r>
            <a:r>
              <a:rPr dirty="0" sz="550" spc="-25">
                <a:latin typeface="Calibri"/>
                <a:cs typeface="Calibri"/>
              </a:rPr>
              <a:t>h</a:t>
            </a:r>
            <a:r>
              <a:rPr dirty="0" sz="550" spc="-30">
                <a:latin typeface="Calibri"/>
                <a:cs typeface="Calibri"/>
              </a:rPr>
              <a:t>e</a:t>
            </a:r>
            <a:r>
              <a:rPr dirty="0" sz="550" spc="-15">
                <a:latin typeface="Calibri"/>
                <a:cs typeface="Calibri"/>
              </a:rPr>
              <a:t> </a:t>
            </a:r>
            <a:r>
              <a:rPr dirty="0" sz="550" spc="-20">
                <a:latin typeface="Calibri"/>
                <a:cs typeface="Calibri"/>
              </a:rPr>
              <a:t>roa</a:t>
            </a:r>
            <a:r>
              <a:rPr dirty="0" sz="550" spc="-20">
                <a:latin typeface="Calibri"/>
                <a:cs typeface="Calibri"/>
              </a:rPr>
              <a:t>d  </a:t>
            </a:r>
            <a:r>
              <a:rPr dirty="0" sz="550" spc="-25">
                <a:latin typeface="Calibri"/>
                <a:cs typeface="Calibri"/>
              </a:rPr>
              <a:t>Stroll</a:t>
            </a:r>
            <a:endParaRPr sz="550">
              <a:latin typeface="Calibri"/>
              <a:cs typeface="Calibri"/>
            </a:endParaRPr>
          </a:p>
          <a:p>
            <a:pPr marL="12700" marR="5080">
              <a:lnSpc>
                <a:spcPts val="750"/>
              </a:lnSpc>
              <a:spcBef>
                <a:spcPts val="40"/>
              </a:spcBef>
            </a:pPr>
            <a:r>
              <a:rPr dirty="0" sz="550" spc="-25">
                <a:latin typeface="Calibri"/>
                <a:cs typeface="Calibri"/>
              </a:rPr>
              <a:t>Si</a:t>
            </a:r>
            <a:r>
              <a:rPr dirty="0" sz="550" spc="-20">
                <a:latin typeface="Calibri"/>
                <a:cs typeface="Calibri"/>
              </a:rPr>
              <a:t>t</a:t>
            </a:r>
            <a:r>
              <a:rPr dirty="0" sz="550" spc="-25">
                <a:latin typeface="Calibri"/>
                <a:cs typeface="Calibri"/>
              </a:rPr>
              <a:t> </a:t>
            </a:r>
            <a:r>
              <a:rPr dirty="0" sz="550" spc="-15">
                <a:latin typeface="Calibri"/>
                <a:cs typeface="Calibri"/>
              </a:rPr>
              <a:t>(s</a:t>
            </a:r>
            <a:r>
              <a:rPr dirty="0" sz="550" spc="-30">
                <a:latin typeface="Calibri"/>
                <a:cs typeface="Calibri"/>
              </a:rPr>
              <a:t>t</a:t>
            </a:r>
            <a:r>
              <a:rPr dirty="0" sz="550" spc="-15">
                <a:latin typeface="Calibri"/>
                <a:cs typeface="Calibri"/>
              </a:rPr>
              <a:t>r</a:t>
            </a:r>
            <a:r>
              <a:rPr dirty="0" sz="550" spc="-25">
                <a:latin typeface="Calibri"/>
                <a:cs typeface="Calibri"/>
              </a:rPr>
              <a:t>eet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20">
                <a:latin typeface="Calibri"/>
                <a:cs typeface="Calibri"/>
              </a:rPr>
              <a:t>furn</a:t>
            </a:r>
            <a:r>
              <a:rPr dirty="0" sz="550" spc="-20">
                <a:latin typeface="Calibri"/>
                <a:cs typeface="Calibri"/>
              </a:rPr>
              <a:t>i</a:t>
            </a:r>
            <a:r>
              <a:rPr dirty="0" sz="550" spc="-30">
                <a:latin typeface="Calibri"/>
                <a:cs typeface="Calibri"/>
              </a:rPr>
              <a:t>t</a:t>
            </a:r>
            <a:r>
              <a:rPr dirty="0" sz="550" spc="-20">
                <a:latin typeface="Calibri"/>
                <a:cs typeface="Calibri"/>
              </a:rPr>
              <a:t>ur</a:t>
            </a:r>
            <a:r>
              <a:rPr dirty="0" sz="550" spc="-20">
                <a:latin typeface="Calibri"/>
                <a:cs typeface="Calibri"/>
              </a:rPr>
              <a:t>e)  </a:t>
            </a:r>
            <a:r>
              <a:rPr dirty="0" sz="550" spc="-25">
                <a:latin typeface="Calibri"/>
                <a:cs typeface="Calibri"/>
              </a:rPr>
              <a:t>Si</a:t>
            </a:r>
            <a:r>
              <a:rPr dirty="0" sz="550" spc="-20">
                <a:latin typeface="Calibri"/>
                <a:cs typeface="Calibri"/>
              </a:rPr>
              <a:t>t</a:t>
            </a:r>
            <a:r>
              <a:rPr dirty="0" sz="550" spc="-25">
                <a:latin typeface="Calibri"/>
                <a:cs typeface="Calibri"/>
              </a:rPr>
              <a:t> </a:t>
            </a:r>
            <a:r>
              <a:rPr dirty="0" sz="550" spc="-20">
                <a:latin typeface="Calibri"/>
                <a:cs typeface="Calibri"/>
              </a:rPr>
              <a:t>(ou</a:t>
            </a:r>
            <a:r>
              <a:rPr dirty="0" sz="550" spc="-30">
                <a:latin typeface="Calibri"/>
                <a:cs typeface="Calibri"/>
              </a:rPr>
              <a:t>t</a:t>
            </a:r>
            <a:r>
              <a:rPr dirty="0" sz="550" spc="-25">
                <a:latin typeface="Calibri"/>
                <a:cs typeface="Calibri"/>
              </a:rPr>
              <a:t>doo</a:t>
            </a:r>
            <a:r>
              <a:rPr dirty="0" sz="550" spc="-20">
                <a:latin typeface="Calibri"/>
                <a:cs typeface="Calibri"/>
              </a:rPr>
              <a:t>r</a:t>
            </a:r>
            <a:r>
              <a:rPr dirty="0" sz="550" spc="-10">
                <a:latin typeface="Calibri"/>
                <a:cs typeface="Calibri"/>
              </a:rPr>
              <a:t> </a:t>
            </a:r>
            <a:r>
              <a:rPr dirty="0" sz="550" spc="-35">
                <a:latin typeface="Calibri"/>
                <a:cs typeface="Calibri"/>
              </a:rPr>
              <a:t>c</a:t>
            </a:r>
            <a:r>
              <a:rPr dirty="0" sz="550" spc="-20">
                <a:latin typeface="Calibri"/>
                <a:cs typeface="Calibri"/>
              </a:rPr>
              <a:t>af</a:t>
            </a:r>
            <a:r>
              <a:rPr dirty="0" sz="550" spc="-25">
                <a:latin typeface="Calibri"/>
                <a:cs typeface="Calibri"/>
              </a:rPr>
              <a:t>é)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40568" y="1449160"/>
            <a:ext cx="447040" cy="95885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2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40568" y="1544465"/>
            <a:ext cx="447040" cy="95250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2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79779" y="1522095"/>
            <a:ext cx="404495" cy="21590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550" spc="-30">
                <a:latin typeface="Calibri"/>
                <a:cs typeface="Calibri"/>
              </a:rPr>
              <a:t>Walk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50" spc="-30">
                <a:latin typeface="Calibri"/>
                <a:cs typeface="Calibri"/>
              </a:rPr>
              <a:t>C</a:t>
            </a:r>
            <a:r>
              <a:rPr dirty="0" sz="550" spc="-20">
                <a:latin typeface="Calibri"/>
                <a:cs typeface="Calibri"/>
              </a:rPr>
              <a:t>ros</a:t>
            </a:r>
            <a:r>
              <a:rPr dirty="0" sz="550" spc="-25">
                <a:latin typeface="Calibri"/>
                <a:cs typeface="Calibri"/>
              </a:rPr>
              <a:t>s</a:t>
            </a:r>
            <a:r>
              <a:rPr dirty="0" sz="550" spc="-5">
                <a:latin typeface="Calibri"/>
                <a:cs typeface="Calibri"/>
              </a:rPr>
              <a:t> </a:t>
            </a:r>
            <a:r>
              <a:rPr dirty="0" sz="550" spc="-30">
                <a:latin typeface="Calibri"/>
                <a:cs typeface="Calibri"/>
              </a:rPr>
              <a:t>t</a:t>
            </a:r>
            <a:r>
              <a:rPr dirty="0" sz="550" spc="-25">
                <a:latin typeface="Calibri"/>
                <a:cs typeface="Calibri"/>
              </a:rPr>
              <a:t>h</a:t>
            </a:r>
            <a:r>
              <a:rPr dirty="0" sz="550" spc="-30">
                <a:latin typeface="Calibri"/>
                <a:cs typeface="Calibri"/>
              </a:rPr>
              <a:t>e</a:t>
            </a:r>
            <a:r>
              <a:rPr dirty="0" sz="550" spc="-15">
                <a:latin typeface="Calibri"/>
                <a:cs typeface="Calibri"/>
              </a:rPr>
              <a:t> </a:t>
            </a:r>
            <a:r>
              <a:rPr dirty="0" sz="550" spc="-20">
                <a:latin typeface="Calibri"/>
                <a:cs typeface="Calibri"/>
              </a:rPr>
              <a:t>roa</a:t>
            </a:r>
            <a:r>
              <a:rPr dirty="0" sz="550" spc="-30">
                <a:latin typeface="Calibri"/>
                <a:cs typeface="Calibri"/>
              </a:rPr>
              <a:t>d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40568" y="1639706"/>
            <a:ext cx="447040" cy="95250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2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32058" y="1723738"/>
            <a:ext cx="21653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5" b="1">
                <a:latin typeface="Calibri"/>
                <a:cs typeface="Calibri"/>
              </a:rPr>
              <a:t>C</a:t>
            </a:r>
            <a:r>
              <a:rPr dirty="0" sz="550" spc="-30" b="1">
                <a:latin typeface="Calibri"/>
                <a:cs typeface="Calibri"/>
              </a:rPr>
              <a:t>ycli</a:t>
            </a:r>
            <a:r>
              <a:rPr dirty="0" sz="550" spc="-25" b="1">
                <a:latin typeface="Calibri"/>
                <a:cs typeface="Calibri"/>
              </a:rPr>
              <a:t>s</a:t>
            </a:r>
            <a:r>
              <a:rPr dirty="0" sz="550" spc="-15" b="1">
                <a:latin typeface="Calibri"/>
                <a:cs typeface="Calibri"/>
              </a:rPr>
              <a:t>t</a:t>
            </a:r>
            <a:r>
              <a:rPr dirty="0" sz="550" spc="-25" b="1">
                <a:latin typeface="Calibri"/>
                <a:cs typeface="Calibri"/>
              </a:rPr>
              <a:t>s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40568" y="1734821"/>
            <a:ext cx="447040" cy="95885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2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40568" y="1830126"/>
            <a:ext cx="447040" cy="95250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2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40568" y="1925367"/>
            <a:ext cx="447040" cy="95250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79779" y="1712388"/>
            <a:ext cx="41910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49554">
              <a:lnSpc>
                <a:spcPct val="113599"/>
              </a:lnSpc>
              <a:spcBef>
                <a:spcPts val="100"/>
              </a:spcBef>
            </a:pPr>
            <a:r>
              <a:rPr dirty="0" sz="550" spc="-50">
                <a:latin typeface="Calibri"/>
                <a:cs typeface="Calibri"/>
              </a:rPr>
              <a:t>M</a:t>
            </a:r>
            <a:r>
              <a:rPr dirty="0" sz="550" spc="-25">
                <a:latin typeface="Calibri"/>
                <a:cs typeface="Calibri"/>
              </a:rPr>
              <a:t>o</a:t>
            </a:r>
            <a:r>
              <a:rPr dirty="0" sz="550" spc="-20">
                <a:latin typeface="Calibri"/>
                <a:cs typeface="Calibri"/>
              </a:rPr>
              <a:t>ve  </a:t>
            </a:r>
            <a:r>
              <a:rPr dirty="0" sz="550" spc="-25">
                <a:latin typeface="Calibri"/>
                <a:cs typeface="Calibri"/>
              </a:rPr>
              <a:t>Park</a:t>
            </a:r>
            <a:endParaRPr sz="550">
              <a:latin typeface="Calibri"/>
              <a:cs typeface="Calibri"/>
            </a:endParaRPr>
          </a:p>
          <a:p>
            <a:pPr marL="12700" marR="5080">
              <a:lnSpc>
                <a:spcPts val="750"/>
              </a:lnSpc>
              <a:spcBef>
                <a:spcPts val="40"/>
              </a:spcBef>
            </a:pPr>
            <a:r>
              <a:rPr dirty="0" sz="550" spc="-30">
                <a:latin typeface="Calibri"/>
                <a:cs typeface="Calibri"/>
              </a:rPr>
              <a:t>Re</a:t>
            </a:r>
            <a:r>
              <a:rPr dirty="0" sz="550" spc="-25">
                <a:latin typeface="Calibri"/>
                <a:cs typeface="Calibri"/>
              </a:rPr>
              <a:t>n</a:t>
            </a:r>
            <a:r>
              <a:rPr dirty="0" sz="550" spc="-20">
                <a:latin typeface="Calibri"/>
                <a:cs typeface="Calibri"/>
              </a:rPr>
              <a:t>t</a:t>
            </a:r>
            <a:r>
              <a:rPr dirty="0" sz="550" spc="-25">
                <a:latin typeface="Calibri"/>
                <a:cs typeface="Calibri"/>
              </a:rPr>
              <a:t> </a:t>
            </a:r>
            <a:r>
              <a:rPr dirty="0" sz="550" spc="-20">
                <a:latin typeface="Calibri"/>
                <a:cs typeface="Calibri"/>
              </a:rPr>
              <a:t>(do</a:t>
            </a:r>
            <a:r>
              <a:rPr dirty="0" sz="550" spc="-35">
                <a:latin typeface="Calibri"/>
                <a:cs typeface="Calibri"/>
              </a:rPr>
              <a:t>c</a:t>
            </a:r>
            <a:r>
              <a:rPr dirty="0" sz="550" spc="-25">
                <a:latin typeface="Calibri"/>
                <a:cs typeface="Calibri"/>
              </a:rPr>
              <a:t>k)  Re</a:t>
            </a:r>
            <a:r>
              <a:rPr dirty="0" sz="550" spc="-25">
                <a:latin typeface="Calibri"/>
                <a:cs typeface="Calibri"/>
              </a:rPr>
              <a:t>n</a:t>
            </a:r>
            <a:r>
              <a:rPr dirty="0" sz="550" spc="-20">
                <a:latin typeface="Calibri"/>
                <a:cs typeface="Calibri"/>
              </a:rPr>
              <a:t>t</a:t>
            </a:r>
            <a:r>
              <a:rPr dirty="0" sz="550" spc="-25">
                <a:latin typeface="Calibri"/>
                <a:cs typeface="Calibri"/>
              </a:rPr>
              <a:t> </a:t>
            </a:r>
            <a:r>
              <a:rPr dirty="0" sz="550" spc="-20">
                <a:latin typeface="Calibri"/>
                <a:cs typeface="Calibri"/>
              </a:rPr>
              <a:t>(do</a:t>
            </a:r>
            <a:r>
              <a:rPr dirty="0" sz="550" spc="-35">
                <a:latin typeface="Calibri"/>
                <a:cs typeface="Calibri"/>
              </a:rPr>
              <a:t>c</a:t>
            </a:r>
            <a:r>
              <a:rPr dirty="0" sz="550" spc="-25">
                <a:latin typeface="Calibri"/>
                <a:cs typeface="Calibri"/>
              </a:rPr>
              <a:t>k</a:t>
            </a:r>
            <a:r>
              <a:rPr dirty="0" sz="550" spc="-20">
                <a:latin typeface="Calibri"/>
                <a:cs typeface="Calibri"/>
              </a:rPr>
              <a:t>l</a:t>
            </a:r>
            <a:r>
              <a:rPr dirty="0" sz="550" spc="-30">
                <a:latin typeface="Calibri"/>
                <a:cs typeface="Calibri"/>
              </a:rPr>
              <a:t>e</a:t>
            </a:r>
            <a:r>
              <a:rPr dirty="0" sz="550" spc="-20">
                <a:latin typeface="Calibri"/>
                <a:cs typeface="Calibri"/>
              </a:rPr>
              <a:t>ss</a:t>
            </a:r>
            <a:r>
              <a:rPr dirty="0" sz="550" spc="-20">
                <a:latin typeface="Calibri"/>
                <a:cs typeface="Calibri"/>
              </a:rPr>
              <a:t>)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40568" y="2020482"/>
            <a:ext cx="447040" cy="95885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32058" y="2104640"/>
            <a:ext cx="982344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40" b="1">
                <a:latin typeface="Calibri"/>
                <a:cs typeface="Calibri"/>
              </a:rPr>
              <a:t>Mic</a:t>
            </a:r>
            <a:r>
              <a:rPr dirty="0" sz="550" spc="-30" b="1">
                <a:latin typeface="Calibri"/>
                <a:cs typeface="Calibri"/>
              </a:rPr>
              <a:t>romob</a:t>
            </a:r>
            <a:r>
              <a:rPr dirty="0" sz="550" spc="-25" b="1">
                <a:latin typeface="Calibri"/>
                <a:cs typeface="Calibri"/>
              </a:rPr>
              <a:t>ili</a:t>
            </a:r>
            <a:r>
              <a:rPr dirty="0" sz="550" spc="-15" b="1">
                <a:latin typeface="Calibri"/>
                <a:cs typeface="Calibri"/>
              </a:rPr>
              <a:t>t</a:t>
            </a:r>
            <a:r>
              <a:rPr dirty="0" sz="550" spc="-30" b="1">
                <a:latin typeface="Calibri"/>
                <a:cs typeface="Calibri"/>
              </a:rPr>
              <a:t>y</a:t>
            </a:r>
            <a:r>
              <a:rPr dirty="0" sz="550" spc="-25" b="1">
                <a:latin typeface="Calibri"/>
                <a:cs typeface="Calibri"/>
              </a:rPr>
              <a:t> </a:t>
            </a:r>
            <a:r>
              <a:rPr dirty="0" sz="550" spc="-20" b="1">
                <a:latin typeface="Calibri"/>
                <a:cs typeface="Calibri"/>
              </a:rPr>
              <a:t>(s</a:t>
            </a:r>
            <a:r>
              <a:rPr dirty="0" sz="550" spc="-35" b="1">
                <a:latin typeface="Calibri"/>
                <a:cs typeface="Calibri"/>
              </a:rPr>
              <a:t>c</a:t>
            </a:r>
            <a:r>
              <a:rPr dirty="0" sz="550" spc="-30" b="1">
                <a:latin typeface="Calibri"/>
                <a:cs typeface="Calibri"/>
              </a:rPr>
              <a:t>oo</a:t>
            </a:r>
            <a:r>
              <a:rPr dirty="0" sz="550" spc="-15" b="1">
                <a:latin typeface="Calibri"/>
                <a:cs typeface="Calibri"/>
              </a:rPr>
              <a:t>t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20" b="1">
                <a:latin typeface="Calibri"/>
                <a:cs typeface="Calibri"/>
              </a:rPr>
              <a:t>rs,</a:t>
            </a:r>
            <a:r>
              <a:rPr dirty="0" sz="550" spc="-10" b="1">
                <a:latin typeface="Calibri"/>
                <a:cs typeface="Calibri"/>
              </a:rPr>
              <a:t> </a:t>
            </a:r>
            <a:r>
              <a:rPr dirty="0" sz="550" spc="-25" b="1">
                <a:latin typeface="Calibri"/>
                <a:cs typeface="Calibri"/>
              </a:rPr>
              <a:t>s</a:t>
            </a:r>
            <a:r>
              <a:rPr dirty="0" sz="550" spc="-25" b="1">
                <a:latin typeface="Calibri"/>
                <a:cs typeface="Calibri"/>
              </a:rPr>
              <a:t>k</a:t>
            </a:r>
            <a:r>
              <a:rPr dirty="0" sz="550" spc="-30" b="1">
                <a:latin typeface="Calibri"/>
                <a:cs typeface="Calibri"/>
              </a:rPr>
              <a:t>a</a:t>
            </a:r>
            <a:r>
              <a:rPr dirty="0" sz="550" spc="-15" b="1">
                <a:latin typeface="Calibri"/>
                <a:cs typeface="Calibri"/>
              </a:rPr>
              <a:t>t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25" b="1">
                <a:latin typeface="Calibri"/>
                <a:cs typeface="Calibri"/>
              </a:rPr>
              <a:t>s</a:t>
            </a:r>
            <a:r>
              <a:rPr dirty="0" sz="550" spc="-10" b="1">
                <a:latin typeface="Calibri"/>
                <a:cs typeface="Calibri"/>
              </a:rPr>
              <a:t>,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15" b="1">
                <a:latin typeface="Calibri"/>
                <a:cs typeface="Calibri"/>
              </a:rPr>
              <a:t>t</a:t>
            </a:r>
            <a:r>
              <a:rPr dirty="0" sz="550" spc="-35" b="1">
                <a:latin typeface="Calibri"/>
                <a:cs typeface="Calibri"/>
              </a:rPr>
              <a:t>c</a:t>
            </a:r>
            <a:r>
              <a:rPr dirty="0" sz="550" spc="-20" b="1">
                <a:latin typeface="Calibri"/>
                <a:cs typeface="Calibri"/>
              </a:rPr>
              <a:t>.)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79779" y="2104640"/>
            <a:ext cx="17399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50">
                <a:latin typeface="Calibri"/>
                <a:cs typeface="Calibri"/>
              </a:rPr>
              <a:t>M</a:t>
            </a:r>
            <a:r>
              <a:rPr dirty="0" sz="550" spc="-25">
                <a:latin typeface="Calibri"/>
                <a:cs typeface="Calibri"/>
              </a:rPr>
              <a:t>o</a:t>
            </a:r>
            <a:r>
              <a:rPr dirty="0" sz="550" spc="-30">
                <a:latin typeface="Calibri"/>
                <a:cs typeface="Calibri"/>
              </a:rPr>
              <a:t>ve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40568" y="2115786"/>
            <a:ext cx="447040" cy="95250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2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32058" y="2199754"/>
            <a:ext cx="31369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45" b="1">
                <a:latin typeface="Calibri"/>
                <a:cs typeface="Calibri"/>
              </a:rPr>
              <a:t>B</a:t>
            </a:r>
            <a:r>
              <a:rPr dirty="0" sz="550" spc="-30" b="1">
                <a:latin typeface="Calibri"/>
                <a:cs typeface="Calibri"/>
              </a:rPr>
              <a:t>us</a:t>
            </a:r>
            <a:r>
              <a:rPr dirty="0" sz="550" spc="-10" b="1">
                <a:latin typeface="Calibri"/>
                <a:cs typeface="Calibri"/>
              </a:rPr>
              <a:t> </a:t>
            </a:r>
            <a:r>
              <a:rPr dirty="0" sz="550" spc="-25" b="1">
                <a:latin typeface="Calibri"/>
                <a:cs typeface="Calibri"/>
              </a:rPr>
              <a:t>dr</a:t>
            </a:r>
            <a:r>
              <a:rPr dirty="0" sz="550" spc="-30" b="1">
                <a:latin typeface="Calibri"/>
                <a:cs typeface="Calibri"/>
              </a:rPr>
              <a:t>iv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25" b="1">
                <a:latin typeface="Calibri"/>
                <a:cs typeface="Calibri"/>
              </a:rPr>
              <a:t>rs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40568" y="2211028"/>
            <a:ext cx="447040" cy="95250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79779" y="2188341"/>
            <a:ext cx="17399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dirty="0" sz="550" spc="-50">
                <a:latin typeface="Calibri"/>
                <a:cs typeface="Calibri"/>
              </a:rPr>
              <a:t>M</a:t>
            </a:r>
            <a:r>
              <a:rPr dirty="0" sz="550" spc="-25">
                <a:latin typeface="Calibri"/>
                <a:cs typeface="Calibri"/>
              </a:rPr>
              <a:t>o</a:t>
            </a:r>
            <a:r>
              <a:rPr dirty="0" sz="550" spc="-20">
                <a:latin typeface="Calibri"/>
                <a:cs typeface="Calibri"/>
              </a:rPr>
              <a:t>ve  </a:t>
            </a:r>
            <a:r>
              <a:rPr dirty="0" sz="550" spc="-30">
                <a:latin typeface="Calibri"/>
                <a:cs typeface="Calibri"/>
              </a:rPr>
              <a:t>Stop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40568" y="2306142"/>
            <a:ext cx="447040" cy="95885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32058" y="2390300"/>
            <a:ext cx="42481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45" b="1">
                <a:latin typeface="Calibri"/>
                <a:cs typeface="Calibri"/>
              </a:rPr>
              <a:t>B</a:t>
            </a:r>
            <a:r>
              <a:rPr dirty="0" sz="550" spc="-30" b="1">
                <a:latin typeface="Calibri"/>
                <a:cs typeface="Calibri"/>
              </a:rPr>
              <a:t>us</a:t>
            </a:r>
            <a:r>
              <a:rPr dirty="0" sz="550" spc="-10" b="1">
                <a:latin typeface="Calibri"/>
                <a:cs typeface="Calibri"/>
              </a:rPr>
              <a:t> </a:t>
            </a:r>
            <a:r>
              <a:rPr dirty="0" sz="550" spc="-25" b="1">
                <a:latin typeface="Calibri"/>
                <a:cs typeface="Calibri"/>
              </a:rPr>
              <a:t>pass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30" b="1">
                <a:latin typeface="Calibri"/>
                <a:cs typeface="Calibri"/>
              </a:rPr>
              <a:t>n</a:t>
            </a:r>
            <a:r>
              <a:rPr dirty="0" sz="550" spc="-40" b="1">
                <a:latin typeface="Calibri"/>
                <a:cs typeface="Calibri"/>
              </a:rPr>
              <a:t>g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25" b="1">
                <a:latin typeface="Calibri"/>
                <a:cs typeface="Calibri"/>
              </a:rPr>
              <a:t>rs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40568" y="2401447"/>
            <a:ext cx="447040" cy="95250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2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79779" y="2379077"/>
            <a:ext cx="173990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100"/>
              </a:spcBef>
            </a:pPr>
            <a:r>
              <a:rPr dirty="0" sz="550" spc="-50">
                <a:latin typeface="Calibri"/>
                <a:cs typeface="Calibri"/>
              </a:rPr>
              <a:t>M</a:t>
            </a:r>
            <a:r>
              <a:rPr dirty="0" sz="550" spc="-25">
                <a:latin typeface="Calibri"/>
                <a:cs typeface="Calibri"/>
              </a:rPr>
              <a:t>o</a:t>
            </a:r>
            <a:r>
              <a:rPr dirty="0" sz="550" spc="-20">
                <a:latin typeface="Calibri"/>
                <a:cs typeface="Calibri"/>
              </a:rPr>
              <a:t>ve  </a:t>
            </a:r>
            <a:r>
              <a:rPr dirty="0" sz="550" spc="-25">
                <a:latin typeface="Calibri"/>
                <a:cs typeface="Calibri"/>
              </a:rPr>
              <a:t>Wait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40568" y="2496688"/>
            <a:ext cx="447040" cy="95250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2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32058" y="2580720"/>
            <a:ext cx="73342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45" b="1">
                <a:latin typeface="Calibri"/>
                <a:cs typeface="Calibri"/>
              </a:rPr>
              <a:t>R</a:t>
            </a:r>
            <a:r>
              <a:rPr dirty="0" sz="550" spc="-30" b="1">
                <a:latin typeface="Calibri"/>
                <a:cs typeface="Calibri"/>
              </a:rPr>
              <a:t>a</a:t>
            </a:r>
            <a:r>
              <a:rPr dirty="0" sz="550" spc="-25" b="1">
                <a:latin typeface="Calibri"/>
                <a:cs typeface="Calibri"/>
              </a:rPr>
              <a:t>il</a:t>
            </a:r>
            <a:r>
              <a:rPr dirty="0" sz="550" spc="-40" b="1">
                <a:latin typeface="Calibri"/>
                <a:cs typeface="Calibri"/>
              </a:rPr>
              <a:t>/</a:t>
            </a:r>
            <a:r>
              <a:rPr dirty="0" sz="550" spc="-45" b="1">
                <a:latin typeface="Calibri"/>
                <a:cs typeface="Calibri"/>
              </a:rPr>
              <a:t>m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15" b="1">
                <a:latin typeface="Calibri"/>
                <a:cs typeface="Calibri"/>
              </a:rPr>
              <a:t>t</a:t>
            </a:r>
            <a:r>
              <a:rPr dirty="0" sz="550" spc="-25" b="1">
                <a:latin typeface="Calibri"/>
                <a:cs typeface="Calibri"/>
              </a:rPr>
              <a:t>ro</a:t>
            </a:r>
            <a:r>
              <a:rPr dirty="0" sz="550" spc="-40" b="1">
                <a:latin typeface="Calibri"/>
                <a:cs typeface="Calibri"/>
              </a:rPr>
              <a:t>/</a:t>
            </a:r>
            <a:r>
              <a:rPr dirty="0" sz="550" spc="-30" b="1">
                <a:latin typeface="Calibri"/>
                <a:cs typeface="Calibri"/>
              </a:rPr>
              <a:t>bus</a:t>
            </a:r>
            <a:r>
              <a:rPr dirty="0" sz="550" spc="-10" b="1">
                <a:latin typeface="Calibri"/>
                <a:cs typeface="Calibri"/>
              </a:rPr>
              <a:t> </a:t>
            </a:r>
            <a:r>
              <a:rPr dirty="0" sz="550" spc="-25" b="1">
                <a:latin typeface="Calibri"/>
                <a:cs typeface="Calibri"/>
              </a:rPr>
              <a:t>pass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30" b="1">
                <a:latin typeface="Calibri"/>
                <a:cs typeface="Calibri"/>
              </a:rPr>
              <a:t>n</a:t>
            </a:r>
            <a:r>
              <a:rPr dirty="0" sz="550" spc="-40" b="1">
                <a:latin typeface="Calibri"/>
                <a:cs typeface="Calibri"/>
              </a:rPr>
              <a:t>g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25" b="1">
                <a:latin typeface="Calibri"/>
                <a:cs typeface="Calibri"/>
              </a:rPr>
              <a:t>rs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79779" y="2580720"/>
            <a:ext cx="33718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5">
                <a:latin typeface="Calibri"/>
                <a:cs typeface="Calibri"/>
              </a:rPr>
              <a:t>Interchange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040568" y="2591803"/>
            <a:ext cx="447040" cy="95885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32058" y="2675961"/>
            <a:ext cx="30797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5" b="1">
                <a:latin typeface="Calibri"/>
                <a:cs typeface="Calibri"/>
              </a:rPr>
              <a:t>C</a:t>
            </a:r>
            <a:r>
              <a:rPr dirty="0" sz="550" spc="-25" b="1">
                <a:latin typeface="Calibri"/>
                <a:cs typeface="Calibri"/>
              </a:rPr>
              <a:t>ar</a:t>
            </a:r>
            <a:r>
              <a:rPr dirty="0" sz="550" spc="-10" b="1">
                <a:latin typeface="Calibri"/>
                <a:cs typeface="Calibri"/>
              </a:rPr>
              <a:t> </a:t>
            </a:r>
            <a:r>
              <a:rPr dirty="0" sz="550" spc="-25" b="1">
                <a:latin typeface="Calibri"/>
                <a:cs typeface="Calibri"/>
              </a:rPr>
              <a:t>dr</a:t>
            </a:r>
            <a:r>
              <a:rPr dirty="0" sz="550" spc="-30" b="1">
                <a:latin typeface="Calibri"/>
                <a:cs typeface="Calibri"/>
              </a:rPr>
              <a:t>iv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25" b="1">
                <a:latin typeface="Calibri"/>
                <a:cs typeface="Calibri"/>
              </a:rPr>
              <a:t>rs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040568" y="2687108"/>
            <a:ext cx="447040" cy="95250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040568" y="2782349"/>
            <a:ext cx="447040" cy="95250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79779" y="2664738"/>
            <a:ext cx="173990" cy="311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dirty="0" sz="550" spc="-50">
                <a:latin typeface="Calibri"/>
                <a:cs typeface="Calibri"/>
              </a:rPr>
              <a:t>M</a:t>
            </a:r>
            <a:r>
              <a:rPr dirty="0" sz="550" spc="-25">
                <a:latin typeface="Calibri"/>
                <a:cs typeface="Calibri"/>
              </a:rPr>
              <a:t>o</a:t>
            </a:r>
            <a:r>
              <a:rPr dirty="0" sz="550" spc="-20">
                <a:latin typeface="Calibri"/>
                <a:cs typeface="Calibri"/>
              </a:rPr>
              <a:t>ve  </a:t>
            </a:r>
            <a:r>
              <a:rPr dirty="0" sz="550" spc="-25">
                <a:latin typeface="Calibri"/>
                <a:cs typeface="Calibri"/>
              </a:rPr>
              <a:t>Park </a:t>
            </a:r>
            <a:r>
              <a:rPr dirty="0" sz="550" spc="-20">
                <a:latin typeface="Calibri"/>
                <a:cs typeface="Calibri"/>
              </a:rPr>
              <a:t> </a:t>
            </a:r>
            <a:r>
              <a:rPr dirty="0" sz="550" spc="-30">
                <a:latin typeface="Calibri"/>
                <a:cs typeface="Calibri"/>
              </a:rPr>
              <a:t>Stop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040568" y="2877464"/>
            <a:ext cx="447040" cy="95885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432058" y="2961622"/>
            <a:ext cx="42799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5" b="1">
                <a:latin typeface="Calibri"/>
                <a:cs typeface="Calibri"/>
              </a:rPr>
              <a:t>C</a:t>
            </a:r>
            <a:r>
              <a:rPr dirty="0" sz="550" spc="-25" b="1">
                <a:latin typeface="Calibri"/>
                <a:cs typeface="Calibri"/>
              </a:rPr>
              <a:t>ar</a:t>
            </a:r>
            <a:r>
              <a:rPr dirty="0" sz="550" spc="-10" b="1">
                <a:latin typeface="Calibri"/>
                <a:cs typeface="Calibri"/>
              </a:rPr>
              <a:t> </a:t>
            </a:r>
            <a:r>
              <a:rPr dirty="0" sz="550" spc="-25" b="1">
                <a:latin typeface="Calibri"/>
                <a:cs typeface="Calibri"/>
              </a:rPr>
              <a:t>share</a:t>
            </a:r>
            <a:r>
              <a:rPr dirty="0" sz="550" spc="-15" b="1">
                <a:latin typeface="Calibri"/>
                <a:cs typeface="Calibri"/>
              </a:rPr>
              <a:t> </a:t>
            </a:r>
            <a:r>
              <a:rPr dirty="0" sz="550" spc="-30" b="1">
                <a:latin typeface="Calibri"/>
                <a:cs typeface="Calibri"/>
              </a:rPr>
              <a:t>us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25" b="1">
                <a:latin typeface="Calibri"/>
                <a:cs typeface="Calibri"/>
              </a:rPr>
              <a:t>rs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479779" y="2961622"/>
            <a:ext cx="14033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40">
                <a:latin typeface="Calibri"/>
                <a:cs typeface="Calibri"/>
              </a:rPr>
              <a:t>P</a:t>
            </a:r>
            <a:r>
              <a:rPr dirty="0" sz="550" spc="-20">
                <a:latin typeface="Calibri"/>
                <a:cs typeface="Calibri"/>
              </a:rPr>
              <a:t>ar</a:t>
            </a:r>
            <a:r>
              <a:rPr dirty="0" sz="550" spc="-25">
                <a:latin typeface="Calibri"/>
                <a:cs typeface="Calibri"/>
              </a:rPr>
              <a:t>k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040568" y="2972768"/>
            <a:ext cx="447040" cy="95250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432058" y="3056736"/>
            <a:ext cx="37655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30" b="1">
                <a:latin typeface="Calibri"/>
                <a:cs typeface="Calibri"/>
              </a:rPr>
              <a:t>Motorcyclists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479779" y="3056736"/>
            <a:ext cx="17399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50">
                <a:latin typeface="Calibri"/>
                <a:cs typeface="Calibri"/>
              </a:rPr>
              <a:t>M</a:t>
            </a:r>
            <a:r>
              <a:rPr dirty="0" sz="550" spc="-25">
                <a:latin typeface="Calibri"/>
                <a:cs typeface="Calibri"/>
              </a:rPr>
              <a:t>o</a:t>
            </a:r>
            <a:r>
              <a:rPr dirty="0" sz="550" spc="-30">
                <a:latin typeface="Calibri"/>
                <a:cs typeface="Calibri"/>
              </a:rPr>
              <a:t>ve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040568" y="3068010"/>
            <a:ext cx="447040" cy="95250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432058" y="3152028"/>
            <a:ext cx="77978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5" b="1">
                <a:latin typeface="Calibri"/>
                <a:cs typeface="Calibri"/>
              </a:rPr>
              <a:t>Taxi </a:t>
            </a:r>
            <a:r>
              <a:rPr dirty="0" sz="550" spc="-30" b="1">
                <a:latin typeface="Calibri"/>
                <a:cs typeface="Calibri"/>
              </a:rPr>
              <a:t>drivers</a:t>
            </a:r>
            <a:r>
              <a:rPr dirty="0" sz="550" spc="-10" b="1">
                <a:latin typeface="Calibri"/>
                <a:cs typeface="Calibri"/>
              </a:rPr>
              <a:t> </a:t>
            </a:r>
            <a:r>
              <a:rPr dirty="0" sz="550" spc="-25" b="1">
                <a:latin typeface="Calibri"/>
                <a:cs typeface="Calibri"/>
              </a:rPr>
              <a:t>(inc.</a:t>
            </a:r>
            <a:r>
              <a:rPr dirty="0" sz="550" spc="-10" b="1">
                <a:latin typeface="Calibri"/>
                <a:cs typeface="Calibri"/>
              </a:rPr>
              <a:t> </a:t>
            </a:r>
            <a:r>
              <a:rPr dirty="0" sz="550" spc="-30" b="1">
                <a:latin typeface="Calibri"/>
                <a:cs typeface="Calibri"/>
              </a:rPr>
              <a:t>ride-hailing)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479779" y="3152028"/>
            <a:ext cx="14986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35">
                <a:latin typeface="Calibri"/>
                <a:cs typeface="Calibri"/>
              </a:rPr>
              <a:t>Wa</a:t>
            </a:r>
            <a:r>
              <a:rPr dirty="0" sz="550" spc="-20">
                <a:latin typeface="Calibri"/>
                <a:cs typeface="Calibri"/>
              </a:rPr>
              <a:t>i</a:t>
            </a:r>
            <a:r>
              <a:rPr dirty="0" sz="550" spc="-20">
                <a:latin typeface="Calibri"/>
                <a:cs typeface="Calibri"/>
              </a:rPr>
              <a:t>t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040568" y="3163124"/>
            <a:ext cx="447040" cy="95885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32058" y="3247143"/>
            <a:ext cx="89090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5" b="1">
                <a:latin typeface="Calibri"/>
                <a:cs typeface="Calibri"/>
              </a:rPr>
              <a:t>Taxi </a:t>
            </a:r>
            <a:r>
              <a:rPr dirty="0" sz="550" spc="-30" b="1">
                <a:latin typeface="Calibri"/>
                <a:cs typeface="Calibri"/>
              </a:rPr>
              <a:t>passengers</a:t>
            </a:r>
            <a:r>
              <a:rPr dirty="0" sz="550" spc="-10" b="1">
                <a:latin typeface="Calibri"/>
                <a:cs typeface="Calibri"/>
              </a:rPr>
              <a:t> </a:t>
            </a:r>
            <a:r>
              <a:rPr dirty="0" sz="550" spc="-25" b="1">
                <a:latin typeface="Calibri"/>
                <a:cs typeface="Calibri"/>
              </a:rPr>
              <a:t>(inc.</a:t>
            </a:r>
            <a:r>
              <a:rPr dirty="0" sz="550" spc="-10" b="1">
                <a:latin typeface="Calibri"/>
                <a:cs typeface="Calibri"/>
              </a:rPr>
              <a:t> </a:t>
            </a:r>
            <a:r>
              <a:rPr dirty="0" sz="550" spc="-30" b="1">
                <a:latin typeface="Calibri"/>
                <a:cs typeface="Calibri"/>
              </a:rPr>
              <a:t>ride-hailing)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479779" y="3247143"/>
            <a:ext cx="14986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35">
                <a:latin typeface="Calibri"/>
                <a:cs typeface="Calibri"/>
              </a:rPr>
              <a:t>Wa</a:t>
            </a:r>
            <a:r>
              <a:rPr dirty="0" sz="550" spc="-20">
                <a:latin typeface="Calibri"/>
                <a:cs typeface="Calibri"/>
              </a:rPr>
              <a:t>i</a:t>
            </a:r>
            <a:r>
              <a:rPr dirty="0" sz="550" spc="-20">
                <a:latin typeface="Calibri"/>
                <a:cs typeface="Calibri"/>
              </a:rPr>
              <a:t>t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040568" y="3258416"/>
            <a:ext cx="447040" cy="95885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432058" y="3342416"/>
            <a:ext cx="41402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40" b="1">
                <a:latin typeface="Calibri"/>
                <a:cs typeface="Calibri"/>
              </a:rPr>
              <a:t>G</a:t>
            </a:r>
            <a:r>
              <a:rPr dirty="0" sz="550" spc="-30" b="1">
                <a:latin typeface="Calibri"/>
                <a:cs typeface="Calibri"/>
              </a:rPr>
              <a:t>oods</a:t>
            </a:r>
            <a:r>
              <a:rPr dirty="0" sz="550" spc="-10" b="1">
                <a:latin typeface="Calibri"/>
                <a:cs typeface="Calibri"/>
              </a:rPr>
              <a:t> </a:t>
            </a:r>
            <a:r>
              <a:rPr dirty="0" sz="550" spc="-40" b="1">
                <a:latin typeface="Calibri"/>
                <a:cs typeface="Calibri"/>
              </a:rPr>
              <a:t>v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30" b="1">
                <a:latin typeface="Calibri"/>
                <a:cs typeface="Calibri"/>
              </a:rPr>
              <a:t>h</a:t>
            </a:r>
            <a:r>
              <a:rPr dirty="0" sz="550" spc="-30" b="1">
                <a:latin typeface="Calibri"/>
                <a:cs typeface="Calibri"/>
              </a:rPr>
              <a:t>icl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25" b="1">
                <a:latin typeface="Calibri"/>
                <a:cs typeface="Calibri"/>
              </a:rPr>
              <a:t>s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040568" y="3353689"/>
            <a:ext cx="447040" cy="95250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479779" y="3331034"/>
            <a:ext cx="17399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dirty="0" sz="550" spc="-50">
                <a:latin typeface="Calibri"/>
                <a:cs typeface="Calibri"/>
              </a:rPr>
              <a:t>M</a:t>
            </a:r>
            <a:r>
              <a:rPr dirty="0" sz="550" spc="-25">
                <a:latin typeface="Calibri"/>
                <a:cs typeface="Calibri"/>
              </a:rPr>
              <a:t>o</a:t>
            </a:r>
            <a:r>
              <a:rPr dirty="0" sz="550" spc="-20">
                <a:latin typeface="Calibri"/>
                <a:cs typeface="Calibri"/>
              </a:rPr>
              <a:t>ve  </a:t>
            </a:r>
            <a:r>
              <a:rPr dirty="0" sz="550" spc="-30">
                <a:latin typeface="Calibri"/>
                <a:cs typeface="Calibri"/>
              </a:rPr>
              <a:t>Stop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040568" y="3448804"/>
            <a:ext cx="447040" cy="95885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432058" y="3532804"/>
            <a:ext cx="53149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5" b="1">
                <a:latin typeface="Calibri"/>
                <a:cs typeface="Calibri"/>
              </a:rPr>
              <a:t>E</a:t>
            </a:r>
            <a:r>
              <a:rPr dirty="0" sz="550" spc="-45" b="1">
                <a:latin typeface="Calibri"/>
                <a:cs typeface="Calibri"/>
              </a:rPr>
              <a:t>m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20" b="1">
                <a:latin typeface="Calibri"/>
                <a:cs typeface="Calibri"/>
              </a:rPr>
              <a:t>r</a:t>
            </a:r>
            <a:r>
              <a:rPr dirty="0" sz="550" spc="-40" b="1">
                <a:latin typeface="Calibri"/>
                <a:cs typeface="Calibri"/>
              </a:rPr>
              <a:t>g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30" b="1">
                <a:latin typeface="Calibri"/>
                <a:cs typeface="Calibri"/>
              </a:rPr>
              <a:t>n</a:t>
            </a:r>
            <a:r>
              <a:rPr dirty="0" sz="550" spc="-35" b="1">
                <a:latin typeface="Calibri"/>
                <a:cs typeface="Calibri"/>
              </a:rPr>
              <a:t>c</a:t>
            </a:r>
            <a:r>
              <a:rPr dirty="0" sz="550" spc="-30" b="1">
                <a:latin typeface="Calibri"/>
                <a:cs typeface="Calibri"/>
              </a:rPr>
              <a:t>y</a:t>
            </a:r>
            <a:r>
              <a:rPr dirty="0" sz="550" spc="-25" b="1">
                <a:latin typeface="Calibri"/>
                <a:cs typeface="Calibri"/>
              </a:rPr>
              <a:t> </a:t>
            </a:r>
            <a:r>
              <a:rPr dirty="0" sz="550" spc="-40" b="1">
                <a:latin typeface="Calibri"/>
                <a:cs typeface="Calibri"/>
              </a:rPr>
              <a:t>v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30" b="1">
                <a:latin typeface="Calibri"/>
                <a:cs typeface="Calibri"/>
              </a:rPr>
              <a:t>h</a:t>
            </a:r>
            <a:r>
              <a:rPr dirty="0" sz="550" spc="-30" b="1">
                <a:latin typeface="Calibri"/>
                <a:cs typeface="Calibri"/>
              </a:rPr>
              <a:t>icl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25" b="1">
                <a:latin typeface="Calibri"/>
                <a:cs typeface="Calibri"/>
              </a:rPr>
              <a:t>s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040568" y="3544077"/>
            <a:ext cx="447040" cy="95885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479779" y="3521422"/>
            <a:ext cx="17399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dirty="0" sz="550" spc="-50">
                <a:latin typeface="Calibri"/>
                <a:cs typeface="Calibri"/>
              </a:rPr>
              <a:t>M</a:t>
            </a:r>
            <a:r>
              <a:rPr dirty="0" sz="550" spc="-25">
                <a:latin typeface="Calibri"/>
                <a:cs typeface="Calibri"/>
              </a:rPr>
              <a:t>o</a:t>
            </a:r>
            <a:r>
              <a:rPr dirty="0" sz="550" spc="-20">
                <a:latin typeface="Calibri"/>
                <a:cs typeface="Calibri"/>
              </a:rPr>
              <a:t>ve  </a:t>
            </a:r>
            <a:r>
              <a:rPr dirty="0" sz="550" spc="-30">
                <a:latin typeface="Calibri"/>
                <a:cs typeface="Calibri"/>
              </a:rPr>
              <a:t>Stop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040568" y="3639350"/>
            <a:ext cx="447040" cy="95250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432058" y="3723352"/>
            <a:ext cx="42862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40" b="1">
                <a:latin typeface="Calibri"/>
                <a:cs typeface="Calibri"/>
              </a:rPr>
              <a:t>S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20" b="1">
                <a:latin typeface="Calibri"/>
                <a:cs typeface="Calibri"/>
              </a:rPr>
              <a:t>r</a:t>
            </a:r>
            <a:r>
              <a:rPr dirty="0" sz="550" spc="-35" b="1">
                <a:latin typeface="Calibri"/>
                <a:cs typeface="Calibri"/>
              </a:rPr>
              <a:t>vic</a:t>
            </a:r>
            <a:r>
              <a:rPr dirty="0" sz="550" spc="-30" b="1">
                <a:latin typeface="Calibri"/>
                <a:cs typeface="Calibri"/>
              </a:rPr>
              <a:t>e</a:t>
            </a:r>
            <a:r>
              <a:rPr dirty="0" sz="550" spc="-15" b="1">
                <a:latin typeface="Calibri"/>
                <a:cs typeface="Calibri"/>
              </a:rPr>
              <a:t> </a:t>
            </a:r>
            <a:r>
              <a:rPr dirty="0" sz="550" spc="-40" b="1">
                <a:latin typeface="Calibri"/>
                <a:cs typeface="Calibri"/>
              </a:rPr>
              <a:t>v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30" b="1">
                <a:latin typeface="Calibri"/>
                <a:cs typeface="Calibri"/>
              </a:rPr>
              <a:t>h</a:t>
            </a:r>
            <a:r>
              <a:rPr dirty="0" sz="550" spc="-30" b="1">
                <a:latin typeface="Calibri"/>
                <a:cs typeface="Calibri"/>
              </a:rPr>
              <a:t>icl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25" b="1">
                <a:latin typeface="Calibri"/>
                <a:cs typeface="Calibri"/>
              </a:rPr>
              <a:t>s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479779" y="3723352"/>
            <a:ext cx="14160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30">
                <a:latin typeface="Calibri"/>
                <a:cs typeface="Calibri"/>
              </a:rPr>
              <a:t>S</a:t>
            </a:r>
            <a:r>
              <a:rPr dirty="0" sz="550" spc="-30">
                <a:latin typeface="Calibri"/>
                <a:cs typeface="Calibri"/>
              </a:rPr>
              <a:t>t</a:t>
            </a:r>
            <a:r>
              <a:rPr dirty="0" sz="550" spc="-25">
                <a:latin typeface="Calibri"/>
                <a:cs typeface="Calibri"/>
              </a:rPr>
              <a:t>o</a:t>
            </a:r>
            <a:r>
              <a:rPr dirty="0" sz="550" spc="-30">
                <a:latin typeface="Calibri"/>
                <a:cs typeface="Calibri"/>
              </a:rPr>
              <a:t>p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040568" y="3734465"/>
            <a:ext cx="447040" cy="95885"/>
          </a:xfrm>
          <a:prstGeom prst="rect">
            <a:avLst/>
          </a:prstGeom>
          <a:solidFill>
            <a:srgbClr val="F1F1F1"/>
          </a:solidFill>
          <a:ln w="31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50" spc="-30">
                <a:latin typeface="Calibri"/>
                <a:cs typeface="Calibri"/>
              </a:rPr>
              <a:t>1</a:t>
            </a:r>
            <a:endParaRPr sz="550">
              <a:latin typeface="Calibri"/>
              <a:cs typeface="Calibri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6628820" y="1066800"/>
            <a:ext cx="2132965" cy="3175"/>
            <a:chOff x="6628820" y="1066800"/>
            <a:chExt cx="2132965" cy="3175"/>
          </a:xfrm>
        </p:grpSpPr>
        <p:sp>
          <p:nvSpPr>
            <p:cNvPr id="76" name="object 76"/>
            <p:cNvSpPr/>
            <p:nvPr/>
          </p:nvSpPr>
          <p:spPr>
            <a:xfrm>
              <a:off x="6630251" y="1068385"/>
              <a:ext cx="2129790" cy="0"/>
            </a:xfrm>
            <a:custGeom>
              <a:avLst/>
              <a:gdLst/>
              <a:ahLst/>
              <a:cxnLst/>
              <a:rect l="l" t="t" r="r" b="b"/>
              <a:pathLst>
                <a:path w="2129790" h="0">
                  <a:moveTo>
                    <a:pt x="0" y="0"/>
                  </a:moveTo>
                  <a:lnTo>
                    <a:pt x="21297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6628820" y="1066800"/>
              <a:ext cx="2132965" cy="3175"/>
            </a:xfrm>
            <a:custGeom>
              <a:avLst/>
              <a:gdLst/>
              <a:ahLst/>
              <a:cxnLst/>
              <a:rect l="l" t="t" r="r" b="b"/>
              <a:pathLst>
                <a:path w="2132965" h="3175">
                  <a:moveTo>
                    <a:pt x="2132572" y="0"/>
                  </a:moveTo>
                  <a:lnTo>
                    <a:pt x="0" y="0"/>
                  </a:lnTo>
                  <a:lnTo>
                    <a:pt x="0" y="3170"/>
                  </a:lnTo>
                  <a:lnTo>
                    <a:pt x="2132572" y="3170"/>
                  </a:lnTo>
                  <a:lnTo>
                    <a:pt x="21325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78" name="object 78"/>
          <p:cNvGraphicFramePr>
            <a:graphicFrameLocks noGrp="1"/>
          </p:cNvGraphicFramePr>
          <p:nvPr/>
        </p:nvGraphicFramePr>
        <p:xfrm>
          <a:off x="6627235" y="1066800"/>
          <a:ext cx="2136140" cy="2567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575"/>
                <a:gridCol w="1287145"/>
                <a:gridCol w="307975"/>
              </a:tblGrid>
              <a:tr h="57086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550" spc="-35" b="1">
                          <a:latin typeface="Calibri"/>
                          <a:cs typeface="Calibri"/>
                        </a:rPr>
                        <a:t>Movement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5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1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numb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s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550">
                          <a:latin typeface="Calibri"/>
                          <a:cs typeface="Calibri"/>
                        </a:rPr>
                        <a:t>Re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ra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vel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 marL="67310" marR="442595">
                        <a:lnSpc>
                          <a:spcPct val="113500"/>
                        </a:lnSpc>
                      </a:pPr>
                      <a:r>
                        <a:rPr dirty="0" sz="5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1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ra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vel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ab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ili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y  Re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n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550" spc="5">
                          <a:latin typeface="Calibri"/>
                          <a:cs typeface="Calibri"/>
                        </a:rPr>
                        <a:t>Impro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qua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li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y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 marL="67310">
                        <a:lnSpc>
                          <a:spcPts val="610"/>
                        </a:lnSpc>
                        <a:spcBef>
                          <a:spcPts val="90"/>
                        </a:spcBef>
                      </a:pPr>
                      <a:r>
                        <a:rPr dirty="0" sz="550" spc="-30">
                          <a:latin typeface="Calibri"/>
                          <a:cs typeface="Calibri"/>
                        </a:rPr>
                        <a:t>Achieve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3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30">
                          <a:latin typeface="Calibri"/>
                          <a:cs typeface="Calibri"/>
                        </a:rPr>
                        <a:t>more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25">
                          <a:latin typeface="Calibri"/>
                          <a:cs typeface="Calibri"/>
                        </a:rPr>
                        <a:t>sustainable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25">
                          <a:latin typeface="Calibri"/>
                          <a:cs typeface="Calibri"/>
                        </a:rPr>
                        <a:t>modal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20">
                          <a:latin typeface="Calibri"/>
                          <a:cs typeface="Calibri"/>
                        </a:rPr>
                        <a:t>split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550" spc="-30" b="1">
                          <a:latin typeface="Calibri"/>
                          <a:cs typeface="Calibri"/>
                        </a:rPr>
                        <a:t>Place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550" spc="-5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ili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ct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vi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es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10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op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tt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)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550" spc="-25">
                          <a:latin typeface="Calibri"/>
                          <a:cs typeface="Calibri"/>
                        </a:rPr>
                        <a:t>loading)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 marL="67310">
                        <a:lnSpc>
                          <a:spcPts val="610"/>
                        </a:lnSpc>
                        <a:spcBef>
                          <a:spcPts val="90"/>
                        </a:spcBef>
                      </a:pPr>
                      <a:r>
                        <a:rPr dirty="0" sz="550" spc="5">
                          <a:latin typeface="Calibri"/>
                          <a:cs typeface="Calibri"/>
                        </a:rPr>
                        <a:t>Impro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cc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bu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il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s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550" spc="-1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550" b="1">
                          <a:latin typeface="Calibri"/>
                          <a:cs typeface="Calibri"/>
                        </a:rPr>
                        <a:t>oad</a:t>
                      </a:r>
                      <a:r>
                        <a:rPr dirty="0" sz="55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b="1">
                          <a:latin typeface="Calibri"/>
                          <a:cs typeface="Calibri"/>
                        </a:rPr>
                        <a:t>op</a:t>
                      </a:r>
                      <a:r>
                        <a:rPr dirty="0" sz="55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b="1">
                          <a:latin typeface="Calibri"/>
                          <a:cs typeface="Calibri"/>
                        </a:rPr>
                        <a:t>ra</a:t>
                      </a:r>
                      <a:r>
                        <a:rPr dirty="0" sz="550" spc="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 spc="-1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b="1">
                          <a:latin typeface="Calibri"/>
                          <a:cs typeface="Calibri"/>
                        </a:rPr>
                        <a:t>on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550" spc="5">
                          <a:latin typeface="Calibri"/>
                          <a:cs typeface="Calibri"/>
                        </a:rPr>
                        <a:t>Impro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ili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1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ond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ons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)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 marL="67310">
                        <a:lnSpc>
                          <a:spcPts val="610"/>
                        </a:lnSpc>
                        <a:spcBef>
                          <a:spcPts val="90"/>
                        </a:spcBef>
                      </a:pPr>
                      <a:r>
                        <a:rPr dirty="0" sz="5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1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1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ili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ff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roa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us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)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550" spc="-5" b="1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550" spc="-1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b="1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55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55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b="1">
                          <a:latin typeface="Calibri"/>
                          <a:cs typeface="Calibri"/>
                        </a:rPr>
                        <a:t>ob</a:t>
                      </a:r>
                      <a:r>
                        <a:rPr dirty="0" sz="550" spc="5" b="1">
                          <a:latin typeface="Calibri"/>
                          <a:cs typeface="Calibri"/>
                        </a:rPr>
                        <a:t>j</a:t>
                      </a:r>
                      <a:r>
                        <a:rPr dirty="0" sz="55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 spc="-10" b="1">
                          <a:latin typeface="Calibri"/>
                          <a:cs typeface="Calibri"/>
                        </a:rPr>
                        <a:t>iv</a:t>
                      </a:r>
                      <a:r>
                        <a:rPr dirty="0" sz="55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b="1">
                          <a:latin typeface="Calibri"/>
                          <a:cs typeface="Calibri"/>
                        </a:rPr>
                        <a:t>s: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35" b="1">
                          <a:latin typeface="Calibri"/>
                          <a:cs typeface="Calibri"/>
                        </a:rPr>
                        <a:t>economic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550">
                          <a:latin typeface="Calibri"/>
                          <a:cs typeface="Calibri"/>
                        </a:rPr>
                        <a:t>Re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os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ranspor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t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 marL="67310">
                        <a:lnSpc>
                          <a:spcPts val="610"/>
                        </a:lnSpc>
                        <a:spcBef>
                          <a:spcPts val="90"/>
                        </a:spcBef>
                      </a:pPr>
                      <a:r>
                        <a:rPr dirty="0" sz="550" spc="-1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romo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onom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y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6611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550" spc="-5" b="1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550" spc="-1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b="1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55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55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b="1">
                          <a:latin typeface="Calibri"/>
                          <a:cs typeface="Calibri"/>
                        </a:rPr>
                        <a:t>ob</a:t>
                      </a:r>
                      <a:r>
                        <a:rPr dirty="0" sz="550" spc="5" b="1">
                          <a:latin typeface="Calibri"/>
                          <a:cs typeface="Calibri"/>
                        </a:rPr>
                        <a:t>j</a:t>
                      </a:r>
                      <a:r>
                        <a:rPr dirty="0" sz="55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 spc="-10" b="1">
                          <a:latin typeface="Calibri"/>
                          <a:cs typeface="Calibri"/>
                        </a:rPr>
                        <a:t>iv</a:t>
                      </a:r>
                      <a:r>
                        <a:rPr dirty="0" sz="55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b="1">
                          <a:latin typeface="Calibri"/>
                          <a:cs typeface="Calibri"/>
                        </a:rPr>
                        <a:t>s: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5" b="1">
                          <a:latin typeface="Calibri"/>
                          <a:cs typeface="Calibri"/>
                        </a:rPr>
                        <a:t>social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550" spc="5">
                          <a:latin typeface="Calibri"/>
                          <a:cs typeface="Calibri"/>
                        </a:rPr>
                        <a:t>Impro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raff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saf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y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 marL="67310" marR="375285">
                        <a:lnSpc>
                          <a:spcPct val="113599"/>
                        </a:lnSpc>
                      </a:pPr>
                      <a:r>
                        <a:rPr dirty="0" sz="550">
                          <a:latin typeface="Calibri"/>
                          <a:cs typeface="Calibri"/>
                        </a:rPr>
                        <a:t>Re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ommun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eve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ran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 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1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rsona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ur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y 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romo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ph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ct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vi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550" spc="1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1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h 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romo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so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ra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ct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n 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romo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so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us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n 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1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ei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g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6611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550" spc="-5" b="1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550" spc="-1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b="1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55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55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b="1">
                          <a:latin typeface="Calibri"/>
                          <a:cs typeface="Calibri"/>
                        </a:rPr>
                        <a:t>ob</a:t>
                      </a:r>
                      <a:r>
                        <a:rPr dirty="0" sz="550" spc="5" b="1">
                          <a:latin typeface="Calibri"/>
                          <a:cs typeface="Calibri"/>
                        </a:rPr>
                        <a:t>j</a:t>
                      </a:r>
                      <a:r>
                        <a:rPr dirty="0" sz="55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 spc="-10" b="1">
                          <a:latin typeface="Calibri"/>
                          <a:cs typeface="Calibri"/>
                        </a:rPr>
                        <a:t>iv</a:t>
                      </a:r>
                      <a:r>
                        <a:rPr dirty="0" sz="55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b="1">
                          <a:latin typeface="Calibri"/>
                          <a:cs typeface="Calibri"/>
                        </a:rPr>
                        <a:t>s: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30" b="1">
                          <a:latin typeface="Calibri"/>
                          <a:cs typeface="Calibri"/>
                        </a:rPr>
                        <a:t>environment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550" spc="5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1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een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spa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 marL="67310" marR="717550">
                        <a:lnSpc>
                          <a:spcPts val="750"/>
                        </a:lnSpc>
                        <a:spcBef>
                          <a:spcPts val="40"/>
                        </a:spcBef>
                      </a:pPr>
                      <a:r>
                        <a:rPr dirty="0" sz="550" spc="5">
                          <a:latin typeface="Calibri"/>
                          <a:cs typeface="Calibri"/>
                        </a:rPr>
                        <a:t>Impro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qua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li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y  Re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 marL="67310" marR="179705">
                        <a:lnSpc>
                          <a:spcPts val="720"/>
                        </a:lnSpc>
                        <a:spcBef>
                          <a:spcPts val="25"/>
                        </a:spcBef>
                      </a:pPr>
                      <a:r>
                        <a:rPr dirty="0" sz="550" spc="-30">
                          <a:latin typeface="Calibri"/>
                          <a:cs typeface="Calibri"/>
                        </a:rPr>
                        <a:t>Protect</a:t>
                      </a:r>
                      <a:r>
                        <a:rPr dirty="0" sz="550" spc="-25">
                          <a:latin typeface="Calibri"/>
                          <a:cs typeface="Calibri"/>
                        </a:rPr>
                        <a:t> soil/water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25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25">
                          <a:latin typeface="Calibri"/>
                          <a:cs typeface="Calibri"/>
                        </a:rPr>
                        <a:t>reduce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25">
                          <a:latin typeface="Calibri"/>
                          <a:cs typeface="Calibri"/>
                        </a:rPr>
                        <a:t>flood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20">
                          <a:latin typeface="Calibri"/>
                          <a:cs typeface="Calibri"/>
                        </a:rPr>
                        <a:t>risk 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Impro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li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ma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550">
                          <a:latin typeface="Calibri"/>
                          <a:cs typeface="Calibri"/>
                        </a:rPr>
                        <a:t>Re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onsump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n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 marL="67310">
                        <a:lnSpc>
                          <a:spcPts val="640"/>
                        </a:lnSpc>
                        <a:spcBef>
                          <a:spcPts val="90"/>
                        </a:spcBef>
                      </a:pPr>
                      <a:r>
                        <a:rPr dirty="0" sz="550" spc="5">
                          <a:latin typeface="Calibri"/>
                          <a:cs typeface="Calibri"/>
                        </a:rPr>
                        <a:t>Impro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ona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550" spc="1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55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oba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vi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ronm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5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t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79" name="object 79"/>
          <p:cNvSpPr txBox="1"/>
          <p:nvPr/>
        </p:nvSpPr>
        <p:spPr>
          <a:xfrm>
            <a:off x="4432058" y="1525265"/>
            <a:ext cx="548005" cy="209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700"/>
              </a:lnSpc>
              <a:spcBef>
                <a:spcPts val="100"/>
              </a:spcBef>
            </a:pPr>
            <a:r>
              <a:rPr dirty="0" sz="550" spc="-25" b="1">
                <a:latin typeface="Calibri"/>
                <a:cs typeface="Calibri"/>
              </a:rPr>
              <a:t>Pedestrians </a:t>
            </a:r>
            <a:r>
              <a:rPr dirty="0" sz="550" spc="-20" b="1">
                <a:latin typeface="Calibri"/>
                <a:cs typeface="Calibri"/>
              </a:rPr>
              <a:t> </a:t>
            </a:r>
            <a:r>
              <a:rPr dirty="0" sz="550" spc="-20" b="1">
                <a:latin typeface="Calibri"/>
                <a:cs typeface="Calibri"/>
              </a:rPr>
              <a:t>(r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25" b="1">
                <a:latin typeface="Calibri"/>
                <a:cs typeface="Calibri"/>
              </a:rPr>
              <a:t>s</a:t>
            </a:r>
            <a:r>
              <a:rPr dirty="0" sz="550" spc="-15" b="1">
                <a:latin typeface="Calibri"/>
                <a:cs typeface="Calibri"/>
              </a:rPr>
              <a:t>t</a:t>
            </a:r>
            <a:r>
              <a:rPr dirty="0" sz="550" spc="-20" b="1">
                <a:latin typeface="Calibri"/>
                <a:cs typeface="Calibri"/>
              </a:rPr>
              <a:t>r</a:t>
            </a:r>
            <a:r>
              <a:rPr dirty="0" sz="550" spc="-30" b="1">
                <a:latin typeface="Calibri"/>
                <a:cs typeface="Calibri"/>
              </a:rPr>
              <a:t>ic</a:t>
            </a:r>
            <a:r>
              <a:rPr dirty="0" sz="550" spc="-15" b="1">
                <a:latin typeface="Calibri"/>
                <a:cs typeface="Calibri"/>
              </a:rPr>
              <a:t>t</a:t>
            </a:r>
            <a:r>
              <a:rPr dirty="0" sz="550" spc="-35" b="1">
                <a:latin typeface="Calibri"/>
                <a:cs typeface="Calibri"/>
              </a:rPr>
              <a:t>e</a:t>
            </a:r>
            <a:r>
              <a:rPr dirty="0" sz="550" spc="-30" b="1">
                <a:latin typeface="Calibri"/>
                <a:cs typeface="Calibri"/>
              </a:rPr>
              <a:t>d</a:t>
            </a:r>
            <a:r>
              <a:rPr dirty="0" sz="550" spc="-10" b="1">
                <a:latin typeface="Calibri"/>
                <a:cs typeface="Calibri"/>
              </a:rPr>
              <a:t> </a:t>
            </a:r>
            <a:r>
              <a:rPr dirty="0" sz="550" spc="-35" b="1">
                <a:latin typeface="Calibri"/>
                <a:cs typeface="Calibri"/>
              </a:rPr>
              <a:t>mob</a:t>
            </a:r>
            <a:r>
              <a:rPr dirty="0" sz="550" spc="-25" b="1">
                <a:latin typeface="Calibri"/>
                <a:cs typeface="Calibri"/>
              </a:rPr>
              <a:t>ili</a:t>
            </a:r>
            <a:r>
              <a:rPr dirty="0" sz="550" spc="-15" b="1">
                <a:latin typeface="Calibri"/>
                <a:cs typeface="Calibri"/>
              </a:rPr>
              <a:t>t</a:t>
            </a:r>
            <a:r>
              <a:rPr dirty="0" sz="550" spc="-40" b="1">
                <a:latin typeface="Calibri"/>
                <a:cs typeface="Calibri"/>
              </a:rPr>
              <a:t>y</a:t>
            </a:r>
            <a:r>
              <a:rPr dirty="0" sz="550" spc="-20" b="1">
                <a:latin typeface="Calibri"/>
                <a:cs typeface="Calibri"/>
              </a:rPr>
              <a:t>)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434918" y="949315"/>
            <a:ext cx="31813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35" b="1">
                <a:latin typeface="Calibri"/>
                <a:cs typeface="Calibri"/>
              </a:rPr>
              <a:t>R</a:t>
            </a:r>
            <a:r>
              <a:rPr dirty="0" sz="650" spc="-35" b="1">
                <a:latin typeface="Calibri"/>
                <a:cs typeface="Calibri"/>
              </a:rPr>
              <a:t>oadu</a:t>
            </a:r>
            <a:r>
              <a:rPr dirty="0" sz="650" spc="-40" b="1">
                <a:latin typeface="Calibri"/>
                <a:cs typeface="Calibri"/>
              </a:rPr>
              <a:t>s</a:t>
            </a:r>
            <a:r>
              <a:rPr dirty="0" sz="650" spc="-40" b="1">
                <a:latin typeface="Calibri"/>
                <a:cs typeface="Calibri"/>
              </a:rPr>
              <a:t>e</a:t>
            </a:r>
            <a:r>
              <a:rPr dirty="0" sz="650" spc="-25" b="1">
                <a:latin typeface="Calibri"/>
                <a:cs typeface="Calibri"/>
              </a:rPr>
              <a:t>r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4433315" y="952535"/>
            <a:ext cx="4328160" cy="2879090"/>
            <a:chOff x="4433315" y="952535"/>
            <a:chExt cx="4328160" cy="2879090"/>
          </a:xfrm>
        </p:grpSpPr>
        <p:sp>
          <p:nvSpPr>
            <p:cNvPr id="82" name="object 82"/>
            <p:cNvSpPr/>
            <p:nvPr/>
          </p:nvSpPr>
          <p:spPr>
            <a:xfrm>
              <a:off x="4434746" y="954121"/>
              <a:ext cx="2052955" cy="0"/>
            </a:xfrm>
            <a:custGeom>
              <a:avLst/>
              <a:gdLst/>
              <a:ahLst/>
              <a:cxnLst/>
              <a:rect l="l" t="t" r="r" b="b"/>
              <a:pathLst>
                <a:path w="2052954" h="0">
                  <a:moveTo>
                    <a:pt x="0" y="0"/>
                  </a:moveTo>
                  <a:lnTo>
                    <a:pt x="20523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4433315" y="952535"/>
              <a:ext cx="2055495" cy="3175"/>
            </a:xfrm>
            <a:custGeom>
              <a:avLst/>
              <a:gdLst/>
              <a:ahLst/>
              <a:cxnLst/>
              <a:rect l="l" t="t" r="r" b="b"/>
              <a:pathLst>
                <a:path w="2055495" h="3175">
                  <a:moveTo>
                    <a:pt x="2055221" y="0"/>
                  </a:moveTo>
                  <a:lnTo>
                    <a:pt x="0" y="0"/>
                  </a:lnTo>
                  <a:lnTo>
                    <a:pt x="0" y="3170"/>
                  </a:lnTo>
                  <a:lnTo>
                    <a:pt x="2055221" y="3170"/>
                  </a:lnTo>
                  <a:lnTo>
                    <a:pt x="2055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6630251" y="954121"/>
              <a:ext cx="2129790" cy="0"/>
            </a:xfrm>
            <a:custGeom>
              <a:avLst/>
              <a:gdLst/>
              <a:ahLst/>
              <a:cxnLst/>
              <a:rect l="l" t="t" r="r" b="b"/>
              <a:pathLst>
                <a:path w="2129790" h="0">
                  <a:moveTo>
                    <a:pt x="0" y="0"/>
                  </a:moveTo>
                  <a:lnTo>
                    <a:pt x="21297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6628820" y="952535"/>
              <a:ext cx="2132965" cy="3175"/>
            </a:xfrm>
            <a:custGeom>
              <a:avLst/>
              <a:gdLst/>
              <a:ahLst/>
              <a:cxnLst/>
              <a:rect l="l" t="t" r="r" b="b"/>
              <a:pathLst>
                <a:path w="2132965" h="3175">
                  <a:moveTo>
                    <a:pt x="2132572" y="0"/>
                  </a:moveTo>
                  <a:lnTo>
                    <a:pt x="0" y="0"/>
                  </a:lnTo>
                  <a:lnTo>
                    <a:pt x="0" y="3170"/>
                  </a:lnTo>
                  <a:lnTo>
                    <a:pt x="2132572" y="3170"/>
                  </a:lnTo>
                  <a:lnTo>
                    <a:pt x="21325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4434746" y="1068385"/>
              <a:ext cx="2052955" cy="0"/>
            </a:xfrm>
            <a:custGeom>
              <a:avLst/>
              <a:gdLst/>
              <a:ahLst/>
              <a:cxnLst/>
              <a:rect l="l" t="t" r="r" b="b"/>
              <a:pathLst>
                <a:path w="2052954" h="0">
                  <a:moveTo>
                    <a:pt x="0" y="0"/>
                  </a:moveTo>
                  <a:lnTo>
                    <a:pt x="20523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4433315" y="1066800"/>
              <a:ext cx="2055495" cy="3175"/>
            </a:xfrm>
            <a:custGeom>
              <a:avLst/>
              <a:gdLst/>
              <a:ahLst/>
              <a:cxnLst/>
              <a:rect l="l" t="t" r="r" b="b"/>
              <a:pathLst>
                <a:path w="2055495" h="3175">
                  <a:moveTo>
                    <a:pt x="2055221" y="0"/>
                  </a:moveTo>
                  <a:lnTo>
                    <a:pt x="0" y="0"/>
                  </a:lnTo>
                  <a:lnTo>
                    <a:pt x="0" y="3170"/>
                  </a:lnTo>
                  <a:lnTo>
                    <a:pt x="2055221" y="3170"/>
                  </a:lnTo>
                  <a:lnTo>
                    <a:pt x="2055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4434746" y="1544465"/>
              <a:ext cx="2052955" cy="0"/>
            </a:xfrm>
            <a:custGeom>
              <a:avLst/>
              <a:gdLst/>
              <a:ahLst/>
              <a:cxnLst/>
              <a:rect l="l" t="t" r="r" b="b"/>
              <a:pathLst>
                <a:path w="2052954" h="0">
                  <a:moveTo>
                    <a:pt x="0" y="0"/>
                  </a:moveTo>
                  <a:lnTo>
                    <a:pt x="20523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4433315" y="1542880"/>
              <a:ext cx="2055495" cy="3175"/>
            </a:xfrm>
            <a:custGeom>
              <a:avLst/>
              <a:gdLst/>
              <a:ahLst/>
              <a:cxnLst/>
              <a:rect l="l" t="t" r="r" b="b"/>
              <a:pathLst>
                <a:path w="2055495" h="3175">
                  <a:moveTo>
                    <a:pt x="2055221" y="0"/>
                  </a:moveTo>
                  <a:lnTo>
                    <a:pt x="0" y="0"/>
                  </a:lnTo>
                  <a:lnTo>
                    <a:pt x="0" y="3170"/>
                  </a:lnTo>
                  <a:lnTo>
                    <a:pt x="2055221" y="3170"/>
                  </a:lnTo>
                  <a:lnTo>
                    <a:pt x="2055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4434746" y="1734821"/>
              <a:ext cx="2052955" cy="0"/>
            </a:xfrm>
            <a:custGeom>
              <a:avLst/>
              <a:gdLst/>
              <a:ahLst/>
              <a:cxnLst/>
              <a:rect l="l" t="t" r="r" b="b"/>
              <a:pathLst>
                <a:path w="2052954" h="0">
                  <a:moveTo>
                    <a:pt x="0" y="0"/>
                  </a:moveTo>
                  <a:lnTo>
                    <a:pt x="20523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4433315" y="1733236"/>
              <a:ext cx="2055495" cy="3175"/>
            </a:xfrm>
            <a:custGeom>
              <a:avLst/>
              <a:gdLst/>
              <a:ahLst/>
              <a:cxnLst/>
              <a:rect l="l" t="t" r="r" b="b"/>
              <a:pathLst>
                <a:path w="2055495" h="3175">
                  <a:moveTo>
                    <a:pt x="2055221" y="0"/>
                  </a:moveTo>
                  <a:lnTo>
                    <a:pt x="0" y="0"/>
                  </a:lnTo>
                  <a:lnTo>
                    <a:pt x="0" y="3170"/>
                  </a:lnTo>
                  <a:lnTo>
                    <a:pt x="2055221" y="3170"/>
                  </a:lnTo>
                  <a:lnTo>
                    <a:pt x="2055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4434746" y="2115786"/>
              <a:ext cx="2052955" cy="0"/>
            </a:xfrm>
            <a:custGeom>
              <a:avLst/>
              <a:gdLst/>
              <a:ahLst/>
              <a:cxnLst/>
              <a:rect l="l" t="t" r="r" b="b"/>
              <a:pathLst>
                <a:path w="2052954" h="0">
                  <a:moveTo>
                    <a:pt x="0" y="0"/>
                  </a:moveTo>
                  <a:lnTo>
                    <a:pt x="20523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4433315" y="2114201"/>
              <a:ext cx="2055495" cy="3175"/>
            </a:xfrm>
            <a:custGeom>
              <a:avLst/>
              <a:gdLst/>
              <a:ahLst/>
              <a:cxnLst/>
              <a:rect l="l" t="t" r="r" b="b"/>
              <a:pathLst>
                <a:path w="2055495" h="3175">
                  <a:moveTo>
                    <a:pt x="2055221" y="0"/>
                  </a:moveTo>
                  <a:lnTo>
                    <a:pt x="0" y="0"/>
                  </a:lnTo>
                  <a:lnTo>
                    <a:pt x="0" y="3170"/>
                  </a:lnTo>
                  <a:lnTo>
                    <a:pt x="2055221" y="3170"/>
                  </a:lnTo>
                  <a:lnTo>
                    <a:pt x="2055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4434746" y="2211028"/>
              <a:ext cx="2052955" cy="0"/>
            </a:xfrm>
            <a:custGeom>
              <a:avLst/>
              <a:gdLst/>
              <a:ahLst/>
              <a:cxnLst/>
              <a:rect l="l" t="t" r="r" b="b"/>
              <a:pathLst>
                <a:path w="2052954" h="0">
                  <a:moveTo>
                    <a:pt x="0" y="0"/>
                  </a:moveTo>
                  <a:lnTo>
                    <a:pt x="20523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4433315" y="2209442"/>
              <a:ext cx="2055495" cy="3175"/>
            </a:xfrm>
            <a:custGeom>
              <a:avLst/>
              <a:gdLst/>
              <a:ahLst/>
              <a:cxnLst/>
              <a:rect l="l" t="t" r="r" b="b"/>
              <a:pathLst>
                <a:path w="2055495" h="3175">
                  <a:moveTo>
                    <a:pt x="2055221" y="0"/>
                  </a:moveTo>
                  <a:lnTo>
                    <a:pt x="0" y="0"/>
                  </a:lnTo>
                  <a:lnTo>
                    <a:pt x="0" y="3170"/>
                  </a:lnTo>
                  <a:lnTo>
                    <a:pt x="2055221" y="3170"/>
                  </a:lnTo>
                  <a:lnTo>
                    <a:pt x="2055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4434746" y="2401447"/>
              <a:ext cx="2052955" cy="0"/>
            </a:xfrm>
            <a:custGeom>
              <a:avLst/>
              <a:gdLst/>
              <a:ahLst/>
              <a:cxnLst/>
              <a:rect l="l" t="t" r="r" b="b"/>
              <a:pathLst>
                <a:path w="2052954" h="0">
                  <a:moveTo>
                    <a:pt x="0" y="0"/>
                  </a:moveTo>
                  <a:lnTo>
                    <a:pt x="20523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4433316" y="2399862"/>
              <a:ext cx="2055495" cy="3175"/>
            </a:xfrm>
            <a:custGeom>
              <a:avLst/>
              <a:gdLst/>
              <a:ahLst/>
              <a:cxnLst/>
              <a:rect l="l" t="t" r="r" b="b"/>
              <a:pathLst>
                <a:path w="2055495" h="3175">
                  <a:moveTo>
                    <a:pt x="2055221" y="0"/>
                  </a:moveTo>
                  <a:lnTo>
                    <a:pt x="0" y="0"/>
                  </a:lnTo>
                  <a:lnTo>
                    <a:pt x="0" y="3170"/>
                  </a:lnTo>
                  <a:lnTo>
                    <a:pt x="2055221" y="3170"/>
                  </a:lnTo>
                  <a:lnTo>
                    <a:pt x="2055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4434746" y="2591803"/>
              <a:ext cx="2052955" cy="0"/>
            </a:xfrm>
            <a:custGeom>
              <a:avLst/>
              <a:gdLst/>
              <a:ahLst/>
              <a:cxnLst/>
              <a:rect l="l" t="t" r="r" b="b"/>
              <a:pathLst>
                <a:path w="2052954" h="0">
                  <a:moveTo>
                    <a:pt x="0" y="0"/>
                  </a:moveTo>
                  <a:lnTo>
                    <a:pt x="20523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4433316" y="2590218"/>
              <a:ext cx="2055495" cy="3175"/>
            </a:xfrm>
            <a:custGeom>
              <a:avLst/>
              <a:gdLst/>
              <a:ahLst/>
              <a:cxnLst/>
              <a:rect l="l" t="t" r="r" b="b"/>
              <a:pathLst>
                <a:path w="2055495" h="3175">
                  <a:moveTo>
                    <a:pt x="2055221" y="0"/>
                  </a:moveTo>
                  <a:lnTo>
                    <a:pt x="0" y="0"/>
                  </a:lnTo>
                  <a:lnTo>
                    <a:pt x="0" y="3170"/>
                  </a:lnTo>
                  <a:lnTo>
                    <a:pt x="2055221" y="3170"/>
                  </a:lnTo>
                  <a:lnTo>
                    <a:pt x="2055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4434746" y="2687108"/>
              <a:ext cx="2052955" cy="0"/>
            </a:xfrm>
            <a:custGeom>
              <a:avLst/>
              <a:gdLst/>
              <a:ahLst/>
              <a:cxnLst/>
              <a:rect l="l" t="t" r="r" b="b"/>
              <a:pathLst>
                <a:path w="2052954" h="0">
                  <a:moveTo>
                    <a:pt x="0" y="0"/>
                  </a:moveTo>
                  <a:lnTo>
                    <a:pt x="20523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4433316" y="2685522"/>
              <a:ext cx="2055495" cy="3175"/>
            </a:xfrm>
            <a:custGeom>
              <a:avLst/>
              <a:gdLst/>
              <a:ahLst/>
              <a:cxnLst/>
              <a:rect l="l" t="t" r="r" b="b"/>
              <a:pathLst>
                <a:path w="2055495" h="3175">
                  <a:moveTo>
                    <a:pt x="2055221" y="0"/>
                  </a:moveTo>
                  <a:lnTo>
                    <a:pt x="0" y="0"/>
                  </a:lnTo>
                  <a:lnTo>
                    <a:pt x="0" y="3170"/>
                  </a:lnTo>
                  <a:lnTo>
                    <a:pt x="2055221" y="3170"/>
                  </a:lnTo>
                  <a:lnTo>
                    <a:pt x="2055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4434746" y="2972768"/>
              <a:ext cx="2052955" cy="0"/>
            </a:xfrm>
            <a:custGeom>
              <a:avLst/>
              <a:gdLst/>
              <a:ahLst/>
              <a:cxnLst/>
              <a:rect l="l" t="t" r="r" b="b"/>
              <a:pathLst>
                <a:path w="2052954" h="0">
                  <a:moveTo>
                    <a:pt x="0" y="0"/>
                  </a:moveTo>
                  <a:lnTo>
                    <a:pt x="20523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4433316" y="2971183"/>
              <a:ext cx="2055495" cy="3175"/>
            </a:xfrm>
            <a:custGeom>
              <a:avLst/>
              <a:gdLst/>
              <a:ahLst/>
              <a:cxnLst/>
              <a:rect l="l" t="t" r="r" b="b"/>
              <a:pathLst>
                <a:path w="2055495" h="3175">
                  <a:moveTo>
                    <a:pt x="2055221" y="0"/>
                  </a:moveTo>
                  <a:lnTo>
                    <a:pt x="0" y="0"/>
                  </a:lnTo>
                  <a:lnTo>
                    <a:pt x="0" y="3170"/>
                  </a:lnTo>
                  <a:lnTo>
                    <a:pt x="2055221" y="3170"/>
                  </a:lnTo>
                  <a:lnTo>
                    <a:pt x="2055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4434746" y="3068010"/>
              <a:ext cx="2052955" cy="0"/>
            </a:xfrm>
            <a:custGeom>
              <a:avLst/>
              <a:gdLst/>
              <a:ahLst/>
              <a:cxnLst/>
              <a:rect l="l" t="t" r="r" b="b"/>
              <a:pathLst>
                <a:path w="2052954" h="0">
                  <a:moveTo>
                    <a:pt x="0" y="0"/>
                  </a:moveTo>
                  <a:lnTo>
                    <a:pt x="20523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4433316" y="3066424"/>
              <a:ext cx="2055495" cy="3175"/>
            </a:xfrm>
            <a:custGeom>
              <a:avLst/>
              <a:gdLst/>
              <a:ahLst/>
              <a:cxnLst/>
              <a:rect l="l" t="t" r="r" b="b"/>
              <a:pathLst>
                <a:path w="2055495" h="3175">
                  <a:moveTo>
                    <a:pt x="2055221" y="0"/>
                  </a:moveTo>
                  <a:lnTo>
                    <a:pt x="0" y="0"/>
                  </a:lnTo>
                  <a:lnTo>
                    <a:pt x="0" y="3170"/>
                  </a:lnTo>
                  <a:lnTo>
                    <a:pt x="2055221" y="3170"/>
                  </a:lnTo>
                  <a:lnTo>
                    <a:pt x="2055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4434746" y="3163124"/>
              <a:ext cx="2052955" cy="0"/>
            </a:xfrm>
            <a:custGeom>
              <a:avLst/>
              <a:gdLst/>
              <a:ahLst/>
              <a:cxnLst/>
              <a:rect l="l" t="t" r="r" b="b"/>
              <a:pathLst>
                <a:path w="2052954" h="0">
                  <a:moveTo>
                    <a:pt x="0" y="0"/>
                  </a:moveTo>
                  <a:lnTo>
                    <a:pt x="20523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4433316" y="3161539"/>
              <a:ext cx="2055495" cy="3175"/>
            </a:xfrm>
            <a:custGeom>
              <a:avLst/>
              <a:gdLst/>
              <a:ahLst/>
              <a:cxnLst/>
              <a:rect l="l" t="t" r="r" b="b"/>
              <a:pathLst>
                <a:path w="2055495" h="3175">
                  <a:moveTo>
                    <a:pt x="2055221" y="0"/>
                  </a:moveTo>
                  <a:lnTo>
                    <a:pt x="0" y="0"/>
                  </a:lnTo>
                  <a:lnTo>
                    <a:pt x="0" y="3170"/>
                  </a:lnTo>
                  <a:lnTo>
                    <a:pt x="2055221" y="3170"/>
                  </a:lnTo>
                  <a:lnTo>
                    <a:pt x="2055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4434746" y="3258416"/>
              <a:ext cx="2052955" cy="0"/>
            </a:xfrm>
            <a:custGeom>
              <a:avLst/>
              <a:gdLst/>
              <a:ahLst/>
              <a:cxnLst/>
              <a:rect l="l" t="t" r="r" b="b"/>
              <a:pathLst>
                <a:path w="2052954" h="0">
                  <a:moveTo>
                    <a:pt x="0" y="0"/>
                  </a:moveTo>
                  <a:lnTo>
                    <a:pt x="20523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4433316" y="3256831"/>
              <a:ext cx="2055495" cy="3175"/>
            </a:xfrm>
            <a:custGeom>
              <a:avLst/>
              <a:gdLst/>
              <a:ahLst/>
              <a:cxnLst/>
              <a:rect l="l" t="t" r="r" b="b"/>
              <a:pathLst>
                <a:path w="2055495" h="3175">
                  <a:moveTo>
                    <a:pt x="2055221" y="0"/>
                  </a:moveTo>
                  <a:lnTo>
                    <a:pt x="0" y="0"/>
                  </a:lnTo>
                  <a:lnTo>
                    <a:pt x="0" y="3170"/>
                  </a:lnTo>
                  <a:lnTo>
                    <a:pt x="2055221" y="3170"/>
                  </a:lnTo>
                  <a:lnTo>
                    <a:pt x="2055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4434746" y="3353689"/>
              <a:ext cx="2052955" cy="0"/>
            </a:xfrm>
            <a:custGeom>
              <a:avLst/>
              <a:gdLst/>
              <a:ahLst/>
              <a:cxnLst/>
              <a:rect l="l" t="t" r="r" b="b"/>
              <a:pathLst>
                <a:path w="2052954" h="0">
                  <a:moveTo>
                    <a:pt x="0" y="0"/>
                  </a:moveTo>
                  <a:lnTo>
                    <a:pt x="20523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4433316" y="3352104"/>
              <a:ext cx="2055495" cy="3175"/>
            </a:xfrm>
            <a:custGeom>
              <a:avLst/>
              <a:gdLst/>
              <a:ahLst/>
              <a:cxnLst/>
              <a:rect l="l" t="t" r="r" b="b"/>
              <a:pathLst>
                <a:path w="2055495" h="3175">
                  <a:moveTo>
                    <a:pt x="2055221" y="0"/>
                  </a:moveTo>
                  <a:lnTo>
                    <a:pt x="0" y="0"/>
                  </a:lnTo>
                  <a:lnTo>
                    <a:pt x="0" y="3170"/>
                  </a:lnTo>
                  <a:lnTo>
                    <a:pt x="2055221" y="3170"/>
                  </a:lnTo>
                  <a:lnTo>
                    <a:pt x="2055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4434746" y="3544077"/>
              <a:ext cx="2052955" cy="0"/>
            </a:xfrm>
            <a:custGeom>
              <a:avLst/>
              <a:gdLst/>
              <a:ahLst/>
              <a:cxnLst/>
              <a:rect l="l" t="t" r="r" b="b"/>
              <a:pathLst>
                <a:path w="2052954" h="0">
                  <a:moveTo>
                    <a:pt x="0" y="0"/>
                  </a:moveTo>
                  <a:lnTo>
                    <a:pt x="20523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4433316" y="3542492"/>
              <a:ext cx="2055495" cy="3175"/>
            </a:xfrm>
            <a:custGeom>
              <a:avLst/>
              <a:gdLst/>
              <a:ahLst/>
              <a:cxnLst/>
              <a:rect l="l" t="t" r="r" b="b"/>
              <a:pathLst>
                <a:path w="2055495" h="3175">
                  <a:moveTo>
                    <a:pt x="2055221" y="0"/>
                  </a:moveTo>
                  <a:lnTo>
                    <a:pt x="0" y="0"/>
                  </a:lnTo>
                  <a:lnTo>
                    <a:pt x="0" y="3170"/>
                  </a:lnTo>
                  <a:lnTo>
                    <a:pt x="2055221" y="3170"/>
                  </a:lnTo>
                  <a:lnTo>
                    <a:pt x="2055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4434746" y="3734464"/>
              <a:ext cx="2052955" cy="0"/>
            </a:xfrm>
            <a:custGeom>
              <a:avLst/>
              <a:gdLst/>
              <a:ahLst/>
              <a:cxnLst/>
              <a:rect l="l" t="t" r="r" b="b"/>
              <a:pathLst>
                <a:path w="2052954" h="0">
                  <a:moveTo>
                    <a:pt x="0" y="0"/>
                  </a:moveTo>
                  <a:lnTo>
                    <a:pt x="20523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4433316" y="3732879"/>
              <a:ext cx="2055495" cy="3175"/>
            </a:xfrm>
            <a:custGeom>
              <a:avLst/>
              <a:gdLst/>
              <a:ahLst/>
              <a:cxnLst/>
              <a:rect l="l" t="t" r="r" b="b"/>
              <a:pathLst>
                <a:path w="2055495" h="3175">
                  <a:moveTo>
                    <a:pt x="2055221" y="0"/>
                  </a:moveTo>
                  <a:lnTo>
                    <a:pt x="0" y="0"/>
                  </a:lnTo>
                  <a:lnTo>
                    <a:pt x="0" y="3170"/>
                  </a:lnTo>
                  <a:lnTo>
                    <a:pt x="2055221" y="3170"/>
                  </a:lnTo>
                  <a:lnTo>
                    <a:pt x="2055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4434746" y="3829739"/>
              <a:ext cx="2052955" cy="0"/>
            </a:xfrm>
            <a:custGeom>
              <a:avLst/>
              <a:gdLst/>
              <a:ahLst/>
              <a:cxnLst/>
              <a:rect l="l" t="t" r="r" b="b"/>
              <a:pathLst>
                <a:path w="2052954" h="0">
                  <a:moveTo>
                    <a:pt x="0" y="0"/>
                  </a:moveTo>
                  <a:lnTo>
                    <a:pt x="20523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4433316" y="3828154"/>
              <a:ext cx="2055495" cy="3175"/>
            </a:xfrm>
            <a:custGeom>
              <a:avLst/>
              <a:gdLst/>
              <a:ahLst/>
              <a:cxnLst/>
              <a:rect l="l" t="t" r="r" b="b"/>
              <a:pathLst>
                <a:path w="2055495" h="3175">
                  <a:moveTo>
                    <a:pt x="2055221" y="0"/>
                  </a:moveTo>
                  <a:lnTo>
                    <a:pt x="0" y="0"/>
                  </a:lnTo>
                  <a:lnTo>
                    <a:pt x="0" y="3170"/>
                  </a:lnTo>
                  <a:lnTo>
                    <a:pt x="2055221" y="3170"/>
                  </a:lnTo>
                  <a:lnTo>
                    <a:pt x="2055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8" name="object 118"/>
          <p:cNvGrpSpPr/>
          <p:nvPr/>
        </p:nvGrpSpPr>
        <p:grpSpPr>
          <a:xfrm>
            <a:off x="8561151" y="1066673"/>
            <a:ext cx="197485" cy="2584450"/>
            <a:chOff x="8561151" y="1066673"/>
            <a:chExt cx="197485" cy="2584450"/>
          </a:xfrm>
        </p:grpSpPr>
        <p:pic>
          <p:nvPicPr>
            <p:cNvPr id="119" name="object 1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61151" y="1066673"/>
              <a:ext cx="197380" cy="114137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1151" y="2873849"/>
              <a:ext cx="197380" cy="206081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61151" y="2398276"/>
              <a:ext cx="197380" cy="491425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61151" y="1732475"/>
              <a:ext cx="197380" cy="68165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61151" y="1732475"/>
              <a:ext cx="197380" cy="110966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61151" y="1161788"/>
              <a:ext cx="197380" cy="586539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61151" y="2968964"/>
              <a:ext cx="197380" cy="301183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1151" y="3064078"/>
              <a:ext cx="197380" cy="206068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1151" y="3159180"/>
              <a:ext cx="197380" cy="206081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61151" y="3539638"/>
              <a:ext cx="197380" cy="110966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61151" y="3254295"/>
              <a:ext cx="197380" cy="301196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61151" y="3349409"/>
              <a:ext cx="197380" cy="206081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61151" y="3444524"/>
              <a:ext cx="197380" cy="206081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61151" y="3539638"/>
              <a:ext cx="197380" cy="110966"/>
            </a:xfrm>
            <a:prstGeom prst="rect">
              <a:avLst/>
            </a:prstGeom>
          </p:spPr>
        </p:pic>
      </p:grpSp>
      <p:sp>
        <p:nvSpPr>
          <p:cNvPr id="133" name="object 133"/>
          <p:cNvSpPr/>
          <p:nvPr/>
        </p:nvSpPr>
        <p:spPr>
          <a:xfrm>
            <a:off x="981348" y="4174981"/>
            <a:ext cx="6033770" cy="846455"/>
          </a:xfrm>
          <a:custGeom>
            <a:avLst/>
            <a:gdLst/>
            <a:ahLst/>
            <a:cxnLst/>
            <a:rect l="l" t="t" r="r" b="b"/>
            <a:pathLst>
              <a:path w="6033770" h="846454">
                <a:moveTo>
                  <a:pt x="6033659" y="0"/>
                </a:moveTo>
                <a:lnTo>
                  <a:pt x="0" y="0"/>
                </a:lnTo>
                <a:lnTo>
                  <a:pt x="0" y="846286"/>
                </a:lnTo>
                <a:lnTo>
                  <a:pt x="6033659" y="846286"/>
                </a:lnTo>
                <a:lnTo>
                  <a:pt x="6033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34" name="object 134"/>
          <p:cNvGraphicFramePr>
            <a:graphicFrameLocks noGrp="1"/>
          </p:cNvGraphicFramePr>
          <p:nvPr/>
        </p:nvGraphicFramePr>
        <p:xfrm>
          <a:off x="1078381" y="4280854"/>
          <a:ext cx="5940425" cy="618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620"/>
                <a:gridCol w="1385570"/>
                <a:gridCol w="1435735"/>
                <a:gridCol w="1323975"/>
              </a:tblGrid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215" marR="313055" indent="34925">
                        <a:lnSpc>
                          <a:spcPct val="112400"/>
                        </a:lnSpc>
                      </a:pPr>
                      <a:r>
                        <a:rPr dirty="0" sz="750" spc="-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75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75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75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nd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cat</a:t>
                      </a:r>
                      <a:r>
                        <a:rPr dirty="0" sz="750" spc="-5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s  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75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5" b="1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ch</a:t>
                      </a:r>
                      <a:r>
                        <a:rPr dirty="0" sz="75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op</a:t>
                      </a:r>
                      <a:r>
                        <a:rPr dirty="0" sz="75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75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75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75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t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750" spc="-90" b="1">
                          <a:latin typeface="Calibri"/>
                          <a:cs typeface="Calibri"/>
                        </a:rPr>
                        <a:t>Number</a:t>
                      </a:r>
                      <a:r>
                        <a:rPr dirty="0" sz="75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65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75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65" b="1">
                          <a:latin typeface="Calibri"/>
                          <a:cs typeface="Calibri"/>
                        </a:rPr>
                        <a:t>violations</a:t>
                      </a:r>
                      <a:r>
                        <a:rPr dirty="0" sz="75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65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75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60" b="1">
                          <a:latin typeface="Calibri"/>
                          <a:cs typeface="Calibri"/>
                        </a:rPr>
                        <a:t>political</a:t>
                      </a:r>
                      <a:r>
                        <a:rPr dirty="0" sz="75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65" b="1">
                          <a:latin typeface="Calibri"/>
                          <a:cs typeface="Calibri"/>
                        </a:rPr>
                        <a:t>priorities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81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750" spc="-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75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75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75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vi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750" spc="-15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750" spc="-1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ons</a:t>
                      </a:r>
                      <a:r>
                        <a:rPr dirty="0" sz="75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75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tanda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ds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781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2555">
                <a:tc>
                  <a:txBody>
                    <a:bodyPr/>
                    <a:lstStyle/>
                    <a:p>
                      <a:pPr marL="14604">
                        <a:lnSpc>
                          <a:spcPts val="865"/>
                        </a:lnSpc>
                        <a:tabLst>
                          <a:tab pos="1270635" algn="l"/>
                        </a:tabLst>
                      </a:pPr>
                      <a:r>
                        <a:rPr dirty="0" sz="750" spc="5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pt</a:t>
                      </a:r>
                      <a:r>
                        <a:rPr dirty="0" sz="750" spc="-1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75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75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5" b="1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750" spc="-15" b="1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75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noth</a:t>
                      </a:r>
                      <a:r>
                        <a:rPr dirty="0" sz="750" spc="-1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750" spc="-10" b="1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750" spc="-5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750" spc="-1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750" spc="-5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75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750" spc="-45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dirty="0" sz="750" spc="-1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75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865"/>
                        </a:lnSpc>
                      </a:pPr>
                      <a:r>
                        <a:rPr dirty="0" sz="750" spc="-85">
                          <a:latin typeface="Calibri"/>
                          <a:cs typeface="Calibri"/>
                        </a:rPr>
                        <a:t>20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-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865"/>
                        </a:lnSpc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marL="14604">
                        <a:lnSpc>
                          <a:spcPts val="760"/>
                        </a:lnSpc>
                        <a:tabLst>
                          <a:tab pos="1029335" algn="l"/>
                        </a:tabLst>
                      </a:pPr>
                      <a:r>
                        <a:rPr dirty="0" sz="750" spc="5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pt</a:t>
                      </a:r>
                      <a:r>
                        <a:rPr dirty="0" sz="750" spc="-1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on1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750" spc="5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750" spc="-1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750" spc="5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750" spc="-1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75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750" spc="-1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750" spc="-15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75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750" spc="-45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5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75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750" spc="-15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750" spc="-1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dirty="0" sz="75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rio</a:t>
                      </a:r>
                      <a:r>
                        <a:rPr dirty="0" sz="750" spc="-4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75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750" spc="-25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760"/>
                        </a:lnSpc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80"/>
                        </a:lnSpc>
                      </a:pPr>
                      <a:r>
                        <a:rPr dirty="0" sz="750" spc="-85">
                          <a:latin typeface="Calibri"/>
                          <a:cs typeface="Calibri"/>
                        </a:rPr>
                        <a:t>15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780"/>
                        </a:lnSpc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05410">
                <a:tc>
                  <a:txBody>
                    <a:bodyPr/>
                    <a:lstStyle/>
                    <a:p>
                      <a:pPr marL="14604">
                        <a:lnSpc>
                          <a:spcPts val="735"/>
                        </a:lnSpc>
                        <a:tabLst>
                          <a:tab pos="1029335" algn="l"/>
                        </a:tabLst>
                      </a:pPr>
                      <a:r>
                        <a:rPr dirty="0" sz="750" spc="5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pt</a:t>
                      </a:r>
                      <a:r>
                        <a:rPr dirty="0" sz="750" spc="-1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on2</a:t>
                      </a:r>
                      <a:r>
                        <a:rPr dirty="0" sz="750" b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750" spc="5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750" spc="-1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750" spc="5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750" spc="-1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75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750" spc="-1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750" spc="-15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75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750" spc="-45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5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75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750" spc="-15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750" spc="-1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dirty="0" sz="75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rio</a:t>
                      </a:r>
                      <a:r>
                        <a:rPr dirty="0" sz="750" spc="-4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75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750" spc="-25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i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735"/>
                        </a:lnSpc>
                      </a:pPr>
                      <a:r>
                        <a:rPr dirty="0" sz="750" spc="-85">
                          <a:latin typeface="Calibri"/>
                          <a:cs typeface="Calibri"/>
                        </a:rPr>
                        <a:t>10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735"/>
                        </a:lnSpc>
                      </a:pPr>
                      <a:r>
                        <a:rPr dirty="0" sz="750" spc="-85">
                          <a:latin typeface="Calibri"/>
                          <a:cs typeface="Calibri"/>
                        </a:rPr>
                        <a:t>12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735"/>
                        </a:lnSpc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1986" y="2982764"/>
            <a:ext cx="5668010" cy="120967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Clr>
                <a:srgbClr val="235BA7"/>
              </a:buClr>
              <a:buSzPct val="114285"/>
              <a:buFont typeface="Wingdings"/>
              <a:buChar char=""/>
              <a:tabLst>
                <a:tab pos="241300" algn="l"/>
              </a:tabLst>
            </a:pPr>
            <a:r>
              <a:rPr dirty="0" sz="1400" spc="-5">
                <a:latin typeface="Arial"/>
                <a:cs typeface="Arial"/>
              </a:rPr>
              <a:t>Inclusive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design,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considers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all </a:t>
            </a:r>
            <a:r>
              <a:rPr dirty="0" sz="1400">
                <a:latin typeface="Arial"/>
                <a:cs typeface="Arial"/>
              </a:rPr>
              <a:t>users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needs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675"/>
              </a:spcBef>
              <a:buClr>
                <a:srgbClr val="235BA7"/>
              </a:buClr>
              <a:buFont typeface="Wingdings"/>
              <a:buChar char=""/>
              <a:tabLst>
                <a:tab pos="185420" algn="l"/>
              </a:tabLst>
            </a:pPr>
            <a:r>
              <a:rPr dirty="0" sz="1400">
                <a:latin typeface="Arial"/>
                <a:cs typeface="Arial"/>
              </a:rPr>
              <a:t>Good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results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both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in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simulation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appraisal</a:t>
            </a:r>
            <a:endParaRPr sz="1400">
              <a:latin typeface="Arial"/>
              <a:cs typeface="Arial"/>
            </a:endParaRPr>
          </a:p>
          <a:p>
            <a:pPr marL="224154" indent="-212090">
              <a:lnSpc>
                <a:spcPct val="100000"/>
              </a:lnSpc>
              <a:spcBef>
                <a:spcPts val="635"/>
              </a:spcBef>
              <a:buClr>
                <a:srgbClr val="235BA7"/>
              </a:buClr>
              <a:buFont typeface="Wingdings"/>
              <a:buChar char=""/>
              <a:tabLst>
                <a:tab pos="224790" algn="l"/>
              </a:tabLst>
            </a:pPr>
            <a:r>
              <a:rPr dirty="0" sz="1400" spc="-5">
                <a:latin typeface="Arial"/>
                <a:cs typeface="Arial"/>
              </a:rPr>
              <a:t>Aligned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with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City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development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objectives</a:t>
            </a:r>
            <a:endParaRPr sz="1400">
              <a:latin typeface="Arial"/>
              <a:cs typeface="Arial"/>
            </a:endParaRPr>
          </a:p>
          <a:p>
            <a:pPr marL="233679" indent="-220979">
              <a:lnSpc>
                <a:spcPct val="100000"/>
              </a:lnSpc>
              <a:spcBef>
                <a:spcPts val="625"/>
              </a:spcBef>
              <a:buClr>
                <a:srgbClr val="235BA7"/>
              </a:buClr>
              <a:buFont typeface="Wingdings"/>
              <a:buChar char=""/>
              <a:tabLst>
                <a:tab pos="233679" algn="l"/>
              </a:tabLst>
            </a:pPr>
            <a:r>
              <a:rPr dirty="0" sz="1400">
                <a:latin typeface="Arial"/>
                <a:cs typeface="Arial"/>
              </a:rPr>
              <a:t>Similar</a:t>
            </a:r>
            <a:r>
              <a:rPr dirty="0" sz="1400" spc="-5">
                <a:latin typeface="Arial"/>
                <a:cs typeface="Arial"/>
              </a:rPr>
              <a:t> with</a:t>
            </a:r>
            <a:r>
              <a:rPr dirty="0" sz="1400">
                <a:latin typeface="Arial"/>
                <a:cs typeface="Arial"/>
              </a:rPr>
              <a:t> the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designs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off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major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Boulevards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that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refurbished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7329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Winning</a:t>
            </a:r>
            <a:r>
              <a:rPr dirty="0" spc="-50"/>
              <a:t> </a:t>
            </a:r>
            <a:r>
              <a:rPr dirty="0"/>
              <a:t>street</a:t>
            </a:r>
            <a:r>
              <a:rPr dirty="0" spc="-15"/>
              <a:t> </a:t>
            </a:r>
            <a:r>
              <a:rPr dirty="0"/>
              <a:t>design</a:t>
            </a:r>
            <a:r>
              <a:rPr dirty="0" spc="-25"/>
              <a:t> </a:t>
            </a:r>
            <a:r>
              <a:rPr dirty="0"/>
              <a:t>option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500" y="899160"/>
            <a:ext cx="5873496" cy="19065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11568" y="4287011"/>
              <a:ext cx="1403603" cy="45872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370" y="454533"/>
            <a:ext cx="19183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</a:rPr>
              <a:t>Thank</a:t>
            </a:r>
            <a:r>
              <a:rPr dirty="0" sz="2800" spc="-45">
                <a:solidFill>
                  <a:srgbClr val="FFFFFF"/>
                </a:solidFill>
              </a:rPr>
              <a:t> </a:t>
            </a:r>
            <a:r>
              <a:rPr dirty="0" sz="2800" spc="-15">
                <a:solidFill>
                  <a:srgbClr val="FFFFFF"/>
                </a:solidFill>
              </a:rPr>
              <a:t>you!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474370" y="1182115"/>
            <a:ext cx="3580765" cy="692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George</a:t>
            </a:r>
            <a:r>
              <a:rPr dirty="0" sz="18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Lupascu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dirty="0" sz="1500" spc="-5" b="1">
                <a:solidFill>
                  <a:srgbClr val="FF0000"/>
                </a:solidFill>
                <a:latin typeface="Arial"/>
                <a:cs typeface="Arial"/>
                <a:hlinkClick r:id="rId4"/>
              </a:rPr>
              <a:t>george.lupascu@primaria-constanta.ro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7012" y="4177284"/>
            <a:ext cx="515112" cy="35204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94182" y="4212437"/>
            <a:ext cx="2466340" cy="577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0390" marR="5080">
              <a:lnSpc>
                <a:spcPct val="100000"/>
              </a:lnSpc>
              <a:spcBef>
                <a:spcPts val="100"/>
              </a:spcBef>
            </a:pP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project has received</a:t>
            </a:r>
            <a:r>
              <a:rPr dirty="0" sz="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funding</a:t>
            </a:r>
            <a:r>
              <a:rPr dirty="0" sz="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6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European Union’s </a:t>
            </a:r>
            <a:r>
              <a:rPr dirty="0" sz="600" spc="-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Horizon</a:t>
            </a:r>
            <a:r>
              <a:rPr dirty="0" sz="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dirty="0" sz="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innovation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programme</a:t>
            </a:r>
            <a:r>
              <a:rPr dirty="0" sz="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under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grant</a:t>
            </a:r>
            <a:r>
              <a:rPr dirty="0" sz="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agreement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769276.</a:t>
            </a: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00">
              <a:latin typeface="Calibri"/>
              <a:cs typeface="Calibri"/>
            </a:endParaRPr>
          </a:p>
          <a:p>
            <a:pPr marL="12700" marR="202565">
              <a:lnSpc>
                <a:spcPct val="100000"/>
              </a:lnSpc>
            </a:pP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document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reflects</a:t>
            </a:r>
            <a:r>
              <a:rPr dirty="0" sz="6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dirty="0" sz="6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author's</a:t>
            </a:r>
            <a:r>
              <a:rPr dirty="0" sz="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view</a:t>
            </a:r>
            <a:r>
              <a:rPr dirty="0" sz="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6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responsible</a:t>
            </a:r>
            <a:r>
              <a:rPr dirty="0" sz="6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use that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made of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the information</a:t>
            </a:r>
            <a:r>
              <a:rPr dirty="0" sz="6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Calibri"/>
                <a:cs typeface="Calibri"/>
              </a:rPr>
              <a:t>contains.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8910" y="125984"/>
            <a:ext cx="35471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2E5496"/>
                </a:solidFill>
              </a:rPr>
              <a:t>Constanta</a:t>
            </a:r>
            <a:r>
              <a:rPr dirty="0" spc="-15">
                <a:solidFill>
                  <a:srgbClr val="2E5496"/>
                </a:solidFill>
              </a:rPr>
              <a:t> </a:t>
            </a:r>
            <a:r>
              <a:rPr dirty="0" spc="-5">
                <a:solidFill>
                  <a:srgbClr val="2E5496"/>
                </a:solidFill>
              </a:rPr>
              <a:t>Feeder Route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1188" y="2403348"/>
            <a:ext cx="3526536" cy="24704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50816" y="904112"/>
            <a:ext cx="4331335" cy="144716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84785" marR="5080" indent="-172720">
              <a:lnSpc>
                <a:spcPts val="1540"/>
              </a:lnSpc>
              <a:spcBef>
                <a:spcPts val="459"/>
              </a:spcBef>
              <a:buClr>
                <a:srgbClr val="235BA7"/>
              </a:buClr>
              <a:buSzPct val="93750"/>
              <a:buFont typeface="Wingdings"/>
              <a:buChar char=""/>
              <a:tabLst>
                <a:tab pos="236854" algn="l"/>
              </a:tabLst>
            </a:pPr>
            <a:r>
              <a:rPr dirty="0" sz="1600" spc="-10">
                <a:latin typeface="Arial"/>
                <a:cs typeface="Arial"/>
              </a:rPr>
              <a:t>DN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3 /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Bulevardul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I.C.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Brătianu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(7,5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km)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main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link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to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the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Rhine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–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Danube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TEN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–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network</a:t>
            </a:r>
            <a:endParaRPr sz="1600">
              <a:latin typeface="Arial"/>
              <a:cs typeface="Arial"/>
            </a:endParaRPr>
          </a:p>
          <a:p>
            <a:pPr marL="184785" marR="398145" indent="-172720">
              <a:lnSpc>
                <a:spcPct val="80000"/>
              </a:lnSpc>
              <a:spcBef>
                <a:spcPts val="805"/>
              </a:spcBef>
              <a:buClr>
                <a:srgbClr val="235BA7"/>
              </a:buClr>
              <a:buFont typeface="Wingdings"/>
              <a:buChar char=""/>
              <a:tabLst>
                <a:tab pos="241300" algn="l"/>
              </a:tabLst>
            </a:pPr>
            <a:r>
              <a:rPr dirty="0" sz="1600" spc="-5">
                <a:latin typeface="Arial"/>
                <a:cs typeface="Arial"/>
              </a:rPr>
              <a:t>Section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1: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DN3 (1,7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km)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– </a:t>
            </a:r>
            <a:r>
              <a:rPr dirty="0" sz="1600" spc="-5" b="1">
                <a:latin typeface="Arial"/>
                <a:cs typeface="Arial"/>
              </a:rPr>
              <a:t>road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(90km/h;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CNAIR)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ts val="1730"/>
              </a:lnSpc>
              <a:spcBef>
                <a:spcPts val="420"/>
              </a:spcBef>
              <a:buClr>
                <a:srgbClr val="235BA7"/>
              </a:buClr>
              <a:buFont typeface="Wingdings"/>
              <a:buChar char=""/>
              <a:tabLst>
                <a:tab pos="241300" algn="l"/>
              </a:tabLst>
            </a:pPr>
            <a:r>
              <a:rPr dirty="0" sz="1600" spc="-5">
                <a:latin typeface="Arial"/>
                <a:cs typeface="Arial"/>
              </a:rPr>
              <a:t>Section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2: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I.C.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Brătianu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Boulevard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(5,8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km)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 marL="184785">
              <a:lnSpc>
                <a:spcPts val="1730"/>
              </a:lnSpc>
            </a:pPr>
            <a:r>
              <a:rPr dirty="0" sz="1600" spc="-5" b="1">
                <a:latin typeface="Arial"/>
                <a:cs typeface="Arial"/>
              </a:rPr>
              <a:t>street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(50km/h;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35">
                <a:latin typeface="Arial"/>
                <a:cs typeface="Arial"/>
              </a:rPr>
              <a:t>UAT)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680" y="923544"/>
            <a:ext cx="3526536" cy="25999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2329" y="181483"/>
            <a:ext cx="37045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2E5496"/>
                </a:solidFill>
              </a:rPr>
              <a:t>Feeder</a:t>
            </a:r>
            <a:r>
              <a:rPr dirty="0">
                <a:solidFill>
                  <a:srgbClr val="2E5496"/>
                </a:solidFill>
              </a:rPr>
              <a:t> route</a:t>
            </a:r>
            <a:r>
              <a:rPr dirty="0" spc="-5">
                <a:solidFill>
                  <a:srgbClr val="2E5496"/>
                </a:solidFill>
              </a:rPr>
              <a:t> assessment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2951" y="1118616"/>
            <a:ext cx="4312920" cy="30388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1044422"/>
            <a:ext cx="2117090" cy="245554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662940">
              <a:lnSpc>
                <a:spcPct val="100000"/>
              </a:lnSpc>
              <a:spcBef>
                <a:spcPts val="735"/>
              </a:spcBef>
            </a:pPr>
            <a:r>
              <a:rPr dirty="0" sz="1400" spc="-5" b="1">
                <a:latin typeface="Arial"/>
                <a:cs typeface="Arial"/>
              </a:rPr>
              <a:t>Activities</a:t>
            </a:r>
            <a:endParaRPr sz="1400">
              <a:latin typeface="Arial"/>
              <a:cs typeface="Arial"/>
            </a:endParaRPr>
          </a:p>
          <a:p>
            <a:pPr algn="just" marL="184785" indent="-172720">
              <a:lnSpc>
                <a:spcPct val="100000"/>
              </a:lnSpc>
              <a:spcBef>
                <a:spcPts val="640"/>
              </a:spcBef>
              <a:buClr>
                <a:srgbClr val="235BA7"/>
              </a:buClr>
              <a:buChar char="•"/>
              <a:tabLst>
                <a:tab pos="185420" algn="l"/>
              </a:tabLst>
            </a:pPr>
            <a:r>
              <a:rPr dirty="0" sz="1400">
                <a:latin typeface="Arial"/>
                <a:cs typeface="Arial"/>
              </a:rPr>
              <a:t>Stakeholders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analyses</a:t>
            </a:r>
            <a:endParaRPr sz="1400">
              <a:latin typeface="Arial"/>
              <a:cs typeface="Arial"/>
            </a:endParaRPr>
          </a:p>
          <a:p>
            <a:pPr algn="just" marL="184785" marR="5080" indent="-172720">
              <a:lnSpc>
                <a:spcPts val="1510"/>
              </a:lnSpc>
              <a:spcBef>
                <a:spcPts val="825"/>
              </a:spcBef>
              <a:buClr>
                <a:srgbClr val="235BA7"/>
              </a:buClr>
              <a:buChar char="•"/>
              <a:tabLst>
                <a:tab pos="185420" algn="l"/>
              </a:tabLst>
            </a:pPr>
            <a:r>
              <a:rPr dirty="0" sz="1400" spc="-5">
                <a:latin typeface="Arial"/>
                <a:cs typeface="Arial"/>
              </a:rPr>
              <a:t>Identification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of</a:t>
            </a:r>
            <a:r>
              <a:rPr dirty="0" sz="1400" spc="-5">
                <a:latin typeface="Arial"/>
                <a:cs typeface="Arial"/>
              </a:rPr>
              <a:t> the </a:t>
            </a:r>
            <a:r>
              <a:rPr dirty="0" sz="1400" spc="-3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existing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data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(traffic, </a:t>
            </a:r>
            <a:r>
              <a:rPr dirty="0" sz="1400" spc="-5">
                <a:latin typeface="Arial"/>
                <a:cs typeface="Arial"/>
              </a:rPr>
              <a:t> environment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etc.)</a:t>
            </a:r>
            <a:endParaRPr sz="1400">
              <a:latin typeface="Arial"/>
              <a:cs typeface="Arial"/>
            </a:endParaRPr>
          </a:p>
          <a:p>
            <a:pPr algn="just" marL="184785" marR="5080" indent="-172720">
              <a:lnSpc>
                <a:spcPct val="90100"/>
              </a:lnSpc>
              <a:spcBef>
                <a:spcPts val="775"/>
              </a:spcBef>
              <a:buClr>
                <a:srgbClr val="235BA7"/>
              </a:buClr>
              <a:buChar char="•"/>
              <a:tabLst>
                <a:tab pos="185420" algn="l"/>
              </a:tabLst>
            </a:pPr>
            <a:r>
              <a:rPr dirty="0" sz="1400" spc="-5">
                <a:latin typeface="Arial"/>
                <a:cs typeface="Arial"/>
              </a:rPr>
              <a:t>Analyses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of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the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actual </a:t>
            </a:r>
            <a:r>
              <a:rPr dirty="0" sz="1400" spc="-3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street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functions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(”Link </a:t>
            </a:r>
            <a:r>
              <a:rPr dirty="0" sz="1400" spc="-3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and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Place”)</a:t>
            </a:r>
            <a:endParaRPr sz="1400">
              <a:latin typeface="Arial"/>
              <a:cs typeface="Arial"/>
            </a:endParaRPr>
          </a:p>
          <a:p>
            <a:pPr algn="just" marL="184785" marR="5080" indent="-172720">
              <a:lnSpc>
                <a:spcPts val="1510"/>
              </a:lnSpc>
              <a:spcBef>
                <a:spcPts val="825"/>
              </a:spcBef>
              <a:buClr>
                <a:srgbClr val="235BA7"/>
              </a:buClr>
              <a:buChar char="•"/>
              <a:tabLst>
                <a:tab pos="185420" algn="l"/>
              </a:tabLst>
            </a:pPr>
            <a:r>
              <a:rPr dirty="0" sz="1400" spc="-5">
                <a:latin typeface="Arial"/>
                <a:cs typeface="Arial"/>
              </a:rPr>
              <a:t>Identification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of</a:t>
            </a:r>
            <a:r>
              <a:rPr dirty="0" sz="1400" spc="-5">
                <a:latin typeface="Arial"/>
                <a:cs typeface="Arial"/>
              </a:rPr>
              <a:t> the </a:t>
            </a:r>
            <a:r>
              <a:rPr dirty="0" sz="1400" spc="-3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development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objectives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32080" rIns="0" bIns="0" rtlCol="0" vert="horz">
            <a:spAutoFit/>
          </a:bodyPr>
          <a:lstStyle/>
          <a:p>
            <a:pPr marL="514350">
              <a:lnSpc>
                <a:spcPct val="100000"/>
              </a:lnSpc>
              <a:spcBef>
                <a:spcPts val="1040"/>
              </a:spcBef>
            </a:pPr>
            <a:r>
              <a:rPr dirty="0"/>
              <a:t>Ge</a:t>
            </a:r>
            <a:r>
              <a:rPr dirty="0" spc="-15"/>
              <a:t>n</a:t>
            </a:r>
            <a:r>
              <a:rPr dirty="0"/>
              <a:t>eral</a:t>
            </a:r>
            <a:r>
              <a:rPr dirty="0" spc="-25"/>
              <a:t> </a:t>
            </a:r>
            <a:r>
              <a:rPr dirty="0"/>
              <a:t>i</a:t>
            </a:r>
            <a:r>
              <a:rPr dirty="0"/>
              <a:t>ss</a:t>
            </a:r>
            <a:r>
              <a:rPr dirty="0" spc="-15"/>
              <a:t>u</a:t>
            </a:r>
            <a:r>
              <a:rPr dirty="0"/>
              <a:t>es</a:t>
            </a:r>
          </a:p>
          <a:p>
            <a:pPr marL="184785" indent="-172720">
              <a:lnSpc>
                <a:spcPct val="100000"/>
              </a:lnSpc>
              <a:spcBef>
                <a:spcPts val="935"/>
              </a:spcBef>
              <a:buClr>
                <a:srgbClr val="235BA7"/>
              </a:buClr>
              <a:buChar char="•"/>
              <a:tabLst>
                <a:tab pos="185420" algn="l"/>
              </a:tabLst>
            </a:pPr>
            <a:r>
              <a:rPr dirty="0" spc="-55" b="0">
                <a:latin typeface="Arial"/>
                <a:cs typeface="Arial"/>
              </a:rPr>
              <a:t>T</a:t>
            </a:r>
            <a:r>
              <a:rPr dirty="0" b="0">
                <a:latin typeface="Arial"/>
                <a:cs typeface="Arial"/>
              </a:rPr>
              <a:t>ra</a:t>
            </a:r>
            <a:r>
              <a:rPr dirty="0" spc="-20" b="0">
                <a:latin typeface="Arial"/>
                <a:cs typeface="Arial"/>
              </a:rPr>
              <a:t>f</a:t>
            </a:r>
            <a:r>
              <a:rPr dirty="0" spc="5" b="0">
                <a:latin typeface="Arial"/>
                <a:cs typeface="Arial"/>
              </a:rPr>
              <a:t>f</a:t>
            </a:r>
            <a:r>
              <a:rPr dirty="0" b="0">
                <a:latin typeface="Arial"/>
                <a:cs typeface="Arial"/>
              </a:rPr>
              <a:t>ic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c</a:t>
            </a:r>
            <a:r>
              <a:rPr dirty="0" b="0">
                <a:latin typeface="Arial"/>
                <a:cs typeface="Arial"/>
              </a:rPr>
              <a:t>ongestion</a:t>
            </a:r>
          </a:p>
          <a:p>
            <a:pPr marL="184785" marR="6350" indent="-172720">
              <a:lnSpc>
                <a:spcPts val="1510"/>
              </a:lnSpc>
              <a:spcBef>
                <a:spcPts val="830"/>
              </a:spcBef>
              <a:buClr>
                <a:srgbClr val="235BA7"/>
              </a:buClr>
              <a:buChar char="•"/>
              <a:tabLst>
                <a:tab pos="185420" algn="l"/>
                <a:tab pos="939165" algn="l"/>
                <a:tab pos="1464945" algn="l"/>
              </a:tabLst>
            </a:pPr>
            <a:r>
              <a:rPr dirty="0" b="0">
                <a:latin typeface="Arial"/>
                <a:cs typeface="Arial"/>
              </a:rPr>
              <a:t>L</a:t>
            </a:r>
            <a:r>
              <a:rPr dirty="0" spc="-15" b="0">
                <a:latin typeface="Arial"/>
                <a:cs typeface="Arial"/>
              </a:rPr>
              <a:t>a</a:t>
            </a:r>
            <a:r>
              <a:rPr dirty="0" b="0">
                <a:latin typeface="Arial"/>
                <a:cs typeface="Arial"/>
              </a:rPr>
              <a:t>ck</a:t>
            </a:r>
            <a:r>
              <a:rPr dirty="0" b="0">
                <a:latin typeface="Arial"/>
                <a:cs typeface="Arial"/>
              </a:rPr>
              <a:t>	</a:t>
            </a:r>
            <a:r>
              <a:rPr dirty="0" spc="-15" b="0">
                <a:latin typeface="Arial"/>
                <a:cs typeface="Arial"/>
              </a:rPr>
              <a:t>o</a:t>
            </a:r>
            <a:r>
              <a:rPr dirty="0" b="0">
                <a:latin typeface="Arial"/>
                <a:cs typeface="Arial"/>
              </a:rPr>
              <a:t>f</a:t>
            </a:r>
            <a:r>
              <a:rPr dirty="0" b="0">
                <a:latin typeface="Arial"/>
                <a:cs typeface="Arial"/>
              </a:rPr>
              <a:t>	</a:t>
            </a:r>
            <a:r>
              <a:rPr dirty="0" b="0">
                <a:latin typeface="Arial"/>
                <a:cs typeface="Arial"/>
              </a:rPr>
              <a:t>a</a:t>
            </a:r>
            <a:r>
              <a:rPr dirty="0" spc="-15" b="0">
                <a:latin typeface="Arial"/>
                <a:cs typeface="Arial"/>
              </a:rPr>
              <a:t>l</a:t>
            </a:r>
            <a:r>
              <a:rPr dirty="0" spc="-10" b="0">
                <a:latin typeface="Arial"/>
                <a:cs typeface="Arial"/>
              </a:rPr>
              <a:t>t</a:t>
            </a:r>
            <a:r>
              <a:rPr dirty="0" b="0">
                <a:latin typeface="Arial"/>
                <a:cs typeface="Arial"/>
              </a:rPr>
              <a:t>er</a:t>
            </a:r>
            <a:r>
              <a:rPr dirty="0" spc="-15" b="0">
                <a:latin typeface="Arial"/>
                <a:cs typeface="Arial"/>
              </a:rPr>
              <a:t>n</a:t>
            </a:r>
            <a:r>
              <a:rPr dirty="0" b="0">
                <a:latin typeface="Arial"/>
                <a:cs typeface="Arial"/>
              </a:rPr>
              <a:t>at</a:t>
            </a:r>
            <a:r>
              <a:rPr dirty="0" b="0">
                <a:latin typeface="Arial"/>
                <a:cs typeface="Arial"/>
              </a:rPr>
              <a:t>i</a:t>
            </a:r>
            <a:r>
              <a:rPr dirty="0" spc="-20" b="0">
                <a:latin typeface="Arial"/>
                <a:cs typeface="Arial"/>
              </a:rPr>
              <a:t>v</a:t>
            </a:r>
            <a:r>
              <a:rPr dirty="0" b="0">
                <a:latin typeface="Arial"/>
                <a:cs typeface="Arial"/>
              </a:rPr>
              <a:t>e  </a:t>
            </a:r>
            <a:r>
              <a:rPr dirty="0" b="0">
                <a:latin typeface="Arial"/>
                <a:cs typeface="Arial"/>
              </a:rPr>
              <a:t>transport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mode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facilities</a:t>
            </a:r>
          </a:p>
          <a:p>
            <a:pPr marL="184785" indent="-172720">
              <a:lnSpc>
                <a:spcPct val="100000"/>
              </a:lnSpc>
              <a:spcBef>
                <a:spcPts val="605"/>
              </a:spcBef>
              <a:buClr>
                <a:srgbClr val="235BA7"/>
              </a:buClr>
              <a:buChar char="•"/>
              <a:tabLst>
                <a:tab pos="185420" algn="l"/>
              </a:tabLst>
            </a:pPr>
            <a:r>
              <a:rPr dirty="0" b="0">
                <a:latin typeface="Arial"/>
                <a:cs typeface="Arial"/>
              </a:rPr>
              <a:t>Safety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and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security</a:t>
            </a:r>
          </a:p>
          <a:p>
            <a:pPr algn="just" marL="184785" marR="5080" indent="-172720">
              <a:lnSpc>
                <a:spcPts val="1510"/>
              </a:lnSpc>
              <a:spcBef>
                <a:spcPts val="830"/>
              </a:spcBef>
              <a:buClr>
                <a:srgbClr val="235BA7"/>
              </a:buClr>
              <a:buChar char="•"/>
              <a:tabLst>
                <a:tab pos="185420" algn="l"/>
              </a:tabLst>
            </a:pPr>
            <a:r>
              <a:rPr dirty="0" spc="-5" b="0">
                <a:latin typeface="Arial"/>
                <a:cs typeface="Arial"/>
              </a:rPr>
              <a:t>Infrastructure not adopted </a:t>
            </a:r>
            <a:r>
              <a:rPr dirty="0" b="0">
                <a:latin typeface="Arial"/>
                <a:cs typeface="Arial"/>
              </a:rPr>
              <a:t> to</a:t>
            </a:r>
            <a:r>
              <a:rPr dirty="0" spc="5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the</a:t>
            </a:r>
            <a:r>
              <a:rPr dirty="0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needs</a:t>
            </a:r>
            <a:r>
              <a:rPr dirty="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of</a:t>
            </a:r>
            <a:r>
              <a:rPr dirty="0" spc="365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people </a:t>
            </a:r>
            <a:r>
              <a:rPr dirty="0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with</a:t>
            </a:r>
            <a:r>
              <a:rPr dirty="0" b="0">
                <a:latin typeface="Arial"/>
                <a:cs typeface="Arial"/>
              </a:rPr>
              <a:t> reduced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mobility</a:t>
            </a:r>
          </a:p>
          <a:p>
            <a:pPr algn="just" marL="184785" indent="-172720">
              <a:lnSpc>
                <a:spcPct val="100000"/>
              </a:lnSpc>
              <a:spcBef>
                <a:spcPts val="620"/>
              </a:spcBef>
              <a:buClr>
                <a:srgbClr val="235BA7"/>
              </a:buClr>
              <a:buChar char="•"/>
              <a:tabLst>
                <a:tab pos="185420" algn="l"/>
              </a:tabLst>
            </a:pPr>
            <a:r>
              <a:rPr dirty="0" b="0">
                <a:latin typeface="Arial"/>
                <a:cs typeface="Arial"/>
              </a:rPr>
              <a:t>Parking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(illegal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parking)</a:t>
            </a:r>
          </a:p>
          <a:p>
            <a:pPr algn="just" marL="184785" indent="-172720">
              <a:lnSpc>
                <a:spcPct val="100000"/>
              </a:lnSpc>
              <a:spcBef>
                <a:spcPts val="625"/>
              </a:spcBef>
              <a:buClr>
                <a:srgbClr val="235BA7"/>
              </a:buClr>
              <a:buChar char="•"/>
              <a:tabLst>
                <a:tab pos="185420" algn="l"/>
              </a:tabLst>
            </a:pPr>
            <a:r>
              <a:rPr dirty="0" spc="-5" b="0">
                <a:latin typeface="Arial"/>
                <a:cs typeface="Arial"/>
              </a:rPr>
              <a:t>Air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pollution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and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noise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3185" y="240284"/>
            <a:ext cx="37179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2E5496"/>
                </a:solidFill>
              </a:rPr>
              <a:t>Constanta</a:t>
            </a:r>
            <a:r>
              <a:rPr dirty="0" spc="-10">
                <a:solidFill>
                  <a:srgbClr val="2E5496"/>
                </a:solidFill>
              </a:rPr>
              <a:t> </a:t>
            </a:r>
            <a:r>
              <a:rPr dirty="0" spc="-5">
                <a:solidFill>
                  <a:srgbClr val="2E5496"/>
                </a:solidFill>
              </a:rPr>
              <a:t>Stress</a:t>
            </a:r>
            <a:r>
              <a:rPr dirty="0" spc="5">
                <a:solidFill>
                  <a:srgbClr val="2E5496"/>
                </a:solidFill>
              </a:rPr>
              <a:t> </a:t>
            </a:r>
            <a:r>
              <a:rPr dirty="0" spc="-5">
                <a:solidFill>
                  <a:srgbClr val="2E5496"/>
                </a:solidFill>
              </a:rPr>
              <a:t>Section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568440" y="1094232"/>
            <a:ext cx="2520950" cy="3423285"/>
            <a:chOff x="6568440" y="1094232"/>
            <a:chExt cx="2520950" cy="34232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8440" y="2837688"/>
              <a:ext cx="2519172" cy="16794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8440" y="1094232"/>
              <a:ext cx="2520696" cy="17160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103626" y="1022121"/>
            <a:ext cx="2977515" cy="298259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just" marL="241300" indent="-228600">
              <a:lnSpc>
                <a:spcPct val="100000"/>
              </a:lnSpc>
              <a:spcBef>
                <a:spcPts val="505"/>
              </a:spcBef>
              <a:buClr>
                <a:srgbClr val="235BA7"/>
              </a:buClr>
              <a:buFont typeface="Wingdings"/>
              <a:buChar char=""/>
              <a:tabLst>
                <a:tab pos="241300" algn="l"/>
              </a:tabLst>
            </a:pPr>
            <a:r>
              <a:rPr dirty="0" sz="1600" spc="-5">
                <a:latin typeface="Arial"/>
                <a:cs typeface="Arial"/>
              </a:rPr>
              <a:t>important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connexion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point</a:t>
            </a:r>
            <a:endParaRPr sz="1600">
              <a:latin typeface="Arial"/>
              <a:cs typeface="Arial"/>
            </a:endParaRPr>
          </a:p>
          <a:p>
            <a:pPr algn="just" marL="184785" marR="256540" indent="-172720">
              <a:lnSpc>
                <a:spcPts val="1540"/>
              </a:lnSpc>
              <a:spcBef>
                <a:spcPts val="780"/>
              </a:spcBef>
              <a:buClr>
                <a:srgbClr val="235BA7"/>
              </a:buClr>
              <a:buFont typeface="Wingdings"/>
              <a:buChar char=""/>
              <a:tabLst>
                <a:tab pos="241300" algn="l"/>
              </a:tabLst>
            </a:pPr>
            <a:r>
              <a:rPr dirty="0" sz="1600" spc="-5">
                <a:latin typeface="Arial"/>
                <a:cs typeface="Arial"/>
              </a:rPr>
              <a:t>provides all urban functions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(housing, health, education,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business,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leisure</a:t>
            </a:r>
            <a:r>
              <a:rPr dirty="0" sz="1600" spc="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etc.)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25"/>
              </a:spcBef>
              <a:buClr>
                <a:srgbClr val="235BA7"/>
              </a:buClr>
              <a:buFont typeface="Wingdings"/>
              <a:buChar char=""/>
              <a:tabLst>
                <a:tab pos="241300" algn="l"/>
              </a:tabLst>
            </a:pPr>
            <a:r>
              <a:rPr dirty="0" sz="1600" spc="-5">
                <a:latin typeface="Arial"/>
                <a:cs typeface="Arial"/>
              </a:rPr>
              <a:t>4.000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inhabitants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Clr>
                <a:srgbClr val="235BA7"/>
              </a:buClr>
              <a:buFont typeface="Wingdings"/>
              <a:buChar char=""/>
              <a:tabLst>
                <a:tab pos="241300" algn="l"/>
              </a:tabLst>
            </a:pPr>
            <a:r>
              <a:rPr dirty="0" sz="1600" spc="-5">
                <a:latin typeface="Arial"/>
                <a:cs typeface="Arial"/>
              </a:rPr>
              <a:t>40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businesses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Clr>
                <a:srgbClr val="235BA7"/>
              </a:buClr>
              <a:buFont typeface="Wingdings"/>
              <a:buChar char=""/>
              <a:tabLst>
                <a:tab pos="241300" algn="l"/>
              </a:tabLst>
            </a:pPr>
            <a:r>
              <a:rPr dirty="0" sz="1600" spc="-5">
                <a:latin typeface="Arial"/>
                <a:cs typeface="Arial"/>
              </a:rPr>
              <a:t>37.295 pedestrians/day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ts val="1730"/>
              </a:lnSpc>
              <a:spcBef>
                <a:spcPts val="420"/>
              </a:spcBef>
              <a:buClr>
                <a:srgbClr val="235BA7"/>
              </a:buClr>
              <a:buFont typeface="Wingdings"/>
              <a:buChar char=""/>
              <a:tabLst>
                <a:tab pos="241300" algn="l"/>
              </a:tabLst>
            </a:pPr>
            <a:r>
              <a:rPr dirty="0" sz="1600" spc="-5">
                <a:latin typeface="Arial"/>
                <a:cs typeface="Arial"/>
              </a:rPr>
              <a:t>public transport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hub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(local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marL="184785">
              <a:lnSpc>
                <a:spcPts val="1730"/>
              </a:lnSpc>
            </a:pPr>
            <a:r>
              <a:rPr dirty="0" sz="1600" spc="-5">
                <a:latin typeface="Arial"/>
                <a:cs typeface="Arial"/>
              </a:rPr>
              <a:t>metropolitan)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Clr>
                <a:srgbClr val="235BA7"/>
              </a:buClr>
              <a:buFont typeface="Wingdings"/>
              <a:buChar char=""/>
              <a:tabLst>
                <a:tab pos="241300" algn="l"/>
              </a:tabLst>
            </a:pPr>
            <a:r>
              <a:rPr dirty="0" sz="1600" spc="-5">
                <a:latin typeface="Arial"/>
                <a:cs typeface="Arial"/>
              </a:rPr>
              <a:t>8.267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PT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users/day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Clr>
                <a:srgbClr val="235BA7"/>
              </a:buClr>
              <a:buFont typeface="Wingdings"/>
              <a:buChar char=""/>
              <a:tabLst>
                <a:tab pos="241300" algn="l"/>
              </a:tabLst>
            </a:pPr>
            <a:r>
              <a:rPr dirty="0" sz="1600" spc="-5">
                <a:latin typeface="Arial"/>
                <a:cs typeface="Arial"/>
              </a:rPr>
              <a:t>61.730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vehicles/day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3840" y="1094232"/>
            <a:ext cx="2562225" cy="3375660"/>
            <a:chOff x="243840" y="1094232"/>
            <a:chExt cx="2562225" cy="33756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840" y="1094232"/>
              <a:ext cx="2561844" cy="16839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224" y="2810255"/>
              <a:ext cx="2490216" cy="16596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9929" y="125984"/>
            <a:ext cx="40049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E5496"/>
                </a:solidFill>
              </a:rPr>
              <a:t>Quantitative</a:t>
            </a:r>
            <a:r>
              <a:rPr dirty="0" spc="-80">
                <a:solidFill>
                  <a:srgbClr val="2E5496"/>
                </a:solidFill>
              </a:rPr>
              <a:t> </a:t>
            </a:r>
            <a:r>
              <a:rPr dirty="0">
                <a:solidFill>
                  <a:srgbClr val="2E5496"/>
                </a:solidFill>
              </a:rPr>
              <a:t>data</a:t>
            </a:r>
            <a:r>
              <a:rPr dirty="0" spc="-45">
                <a:solidFill>
                  <a:srgbClr val="2E5496"/>
                </a:solidFill>
              </a:rPr>
              <a:t> </a:t>
            </a:r>
            <a:r>
              <a:rPr dirty="0">
                <a:solidFill>
                  <a:srgbClr val="2E5496"/>
                </a:solidFill>
              </a:rPr>
              <a:t>collection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15865" y="746607"/>
            <a:ext cx="1500505" cy="328930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400" spc="-5" b="1">
                <a:latin typeface="Arial"/>
                <a:cs typeface="Arial"/>
              </a:rPr>
              <a:t>Supply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side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89BC23"/>
              </a:buClr>
              <a:buFont typeface="Wingdings"/>
              <a:buChar char=""/>
              <a:tabLst>
                <a:tab pos="185420" algn="l"/>
              </a:tabLst>
            </a:pPr>
            <a:r>
              <a:rPr dirty="0" sz="1400">
                <a:latin typeface="Arial"/>
                <a:cs typeface="Arial"/>
              </a:rPr>
              <a:t>Street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geometry</a:t>
            </a:r>
            <a:endParaRPr sz="1400">
              <a:latin typeface="Arial"/>
              <a:cs typeface="Arial"/>
            </a:endParaRPr>
          </a:p>
          <a:p>
            <a:pPr marL="233679" indent="-220979">
              <a:lnSpc>
                <a:spcPct val="100000"/>
              </a:lnSpc>
              <a:spcBef>
                <a:spcPts val="805"/>
              </a:spcBef>
              <a:buClr>
                <a:srgbClr val="89BC23"/>
              </a:buClr>
              <a:buFont typeface="Wingdings"/>
              <a:buChar char=""/>
              <a:tabLst>
                <a:tab pos="233679" algn="l"/>
              </a:tabLst>
            </a:pPr>
            <a:r>
              <a:rPr dirty="0" sz="1400">
                <a:latin typeface="Arial"/>
                <a:cs typeface="Arial"/>
              </a:rPr>
              <a:t>street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markings</a:t>
            </a:r>
            <a:endParaRPr sz="1400">
              <a:latin typeface="Arial"/>
              <a:cs typeface="Arial"/>
            </a:endParaRPr>
          </a:p>
          <a:p>
            <a:pPr marL="233679" indent="-220979">
              <a:lnSpc>
                <a:spcPct val="100000"/>
              </a:lnSpc>
              <a:spcBef>
                <a:spcPts val="795"/>
              </a:spcBef>
              <a:buClr>
                <a:srgbClr val="89BC23"/>
              </a:buClr>
              <a:buFont typeface="Wingdings"/>
              <a:buChar char=""/>
              <a:tabLst>
                <a:tab pos="233679" algn="l"/>
              </a:tabLst>
            </a:pPr>
            <a:r>
              <a:rPr dirty="0" sz="1400">
                <a:latin typeface="Arial"/>
                <a:cs typeface="Arial"/>
              </a:rPr>
              <a:t>parking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places</a:t>
            </a:r>
            <a:endParaRPr sz="1400">
              <a:latin typeface="Arial"/>
              <a:cs typeface="Arial"/>
            </a:endParaRPr>
          </a:p>
          <a:p>
            <a:pPr marL="233679" indent="-220979">
              <a:lnSpc>
                <a:spcPct val="100000"/>
              </a:lnSpc>
              <a:spcBef>
                <a:spcPts val="805"/>
              </a:spcBef>
              <a:buClr>
                <a:srgbClr val="89BC23"/>
              </a:buClr>
              <a:buFont typeface="Wingdings"/>
              <a:buChar char=""/>
              <a:tabLst>
                <a:tab pos="233679" algn="l"/>
              </a:tabLst>
            </a:pPr>
            <a:r>
              <a:rPr dirty="0" sz="1400">
                <a:latin typeface="Arial"/>
                <a:cs typeface="Arial"/>
              </a:rPr>
              <a:t>bus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stations</a:t>
            </a:r>
            <a:endParaRPr sz="1400">
              <a:latin typeface="Arial"/>
              <a:cs typeface="Arial"/>
            </a:endParaRPr>
          </a:p>
          <a:p>
            <a:pPr marL="233679" indent="-220979">
              <a:lnSpc>
                <a:spcPct val="100000"/>
              </a:lnSpc>
              <a:spcBef>
                <a:spcPts val="800"/>
              </a:spcBef>
              <a:buClr>
                <a:srgbClr val="89BC23"/>
              </a:buClr>
              <a:buFont typeface="Wingdings"/>
              <a:buChar char=""/>
              <a:tabLst>
                <a:tab pos="233679" algn="l"/>
              </a:tabLst>
            </a:pPr>
            <a:r>
              <a:rPr dirty="0" sz="1400">
                <a:latin typeface="Arial"/>
                <a:cs typeface="Arial"/>
              </a:rPr>
              <a:t>crossings</a:t>
            </a:r>
            <a:endParaRPr sz="1400">
              <a:latin typeface="Arial"/>
              <a:cs typeface="Arial"/>
            </a:endParaRPr>
          </a:p>
          <a:p>
            <a:pPr marL="233679" indent="-220979">
              <a:lnSpc>
                <a:spcPct val="100000"/>
              </a:lnSpc>
              <a:spcBef>
                <a:spcPts val="795"/>
              </a:spcBef>
              <a:buClr>
                <a:srgbClr val="89BC23"/>
              </a:buClr>
              <a:buFont typeface="Wingdings"/>
              <a:buChar char=""/>
              <a:tabLst>
                <a:tab pos="233679" algn="l"/>
              </a:tabLst>
            </a:pPr>
            <a:r>
              <a:rPr dirty="0" sz="1400">
                <a:latin typeface="Arial"/>
                <a:cs typeface="Arial"/>
              </a:rPr>
              <a:t>street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furniture</a:t>
            </a:r>
            <a:endParaRPr sz="1400">
              <a:latin typeface="Arial"/>
              <a:cs typeface="Arial"/>
            </a:endParaRPr>
          </a:p>
          <a:p>
            <a:pPr marL="233679" indent="-220979">
              <a:lnSpc>
                <a:spcPct val="100000"/>
              </a:lnSpc>
              <a:spcBef>
                <a:spcPts val="805"/>
              </a:spcBef>
              <a:buClr>
                <a:srgbClr val="89BC23"/>
              </a:buClr>
              <a:buFont typeface="Wingdings"/>
              <a:buChar char=""/>
              <a:tabLst>
                <a:tab pos="233679" algn="l"/>
              </a:tabLst>
            </a:pPr>
            <a:r>
              <a:rPr dirty="0" sz="1400">
                <a:latin typeface="Arial"/>
                <a:cs typeface="Arial"/>
              </a:rPr>
              <a:t>green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areas</a:t>
            </a:r>
            <a:endParaRPr sz="1400">
              <a:latin typeface="Arial"/>
              <a:cs typeface="Arial"/>
            </a:endParaRPr>
          </a:p>
          <a:p>
            <a:pPr marL="184785" marR="5080" indent="-172720">
              <a:lnSpc>
                <a:spcPct val="100000"/>
              </a:lnSpc>
              <a:spcBef>
                <a:spcPts val="805"/>
              </a:spcBef>
              <a:buClr>
                <a:srgbClr val="89BC23"/>
              </a:buClr>
              <a:buFont typeface="Wingdings"/>
              <a:buChar char=""/>
              <a:tabLst>
                <a:tab pos="233679" algn="l"/>
              </a:tabLst>
            </a:pPr>
            <a:r>
              <a:rPr dirty="0"/>
              <a:t>	</a:t>
            </a:r>
            <a:r>
              <a:rPr dirty="0" sz="1400">
                <a:latin typeface="Arial"/>
                <a:cs typeface="Arial"/>
              </a:rPr>
              <a:t>at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rac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ion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points  </a:t>
            </a:r>
            <a:r>
              <a:rPr dirty="0" sz="1400">
                <a:latin typeface="Arial"/>
                <a:cs typeface="Arial"/>
              </a:rPr>
              <a:t>(schools, parks, </a:t>
            </a:r>
            <a:r>
              <a:rPr dirty="0" sz="1400" spc="-3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shops</a:t>
            </a:r>
            <a:r>
              <a:rPr dirty="0" sz="1400" spc="36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etc.)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776" y="848106"/>
            <a:ext cx="11322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Arial"/>
                <a:cs typeface="Arial"/>
              </a:rPr>
              <a:t>Demand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side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776" y="1113282"/>
            <a:ext cx="116141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Clr>
                <a:srgbClr val="89BC23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400">
                <a:latin typeface="Arial"/>
                <a:cs typeface="Arial"/>
              </a:rPr>
              <a:t>Ped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ri</a:t>
            </a:r>
            <a:r>
              <a:rPr dirty="0" sz="1400" spc="-1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n  </a:t>
            </a:r>
            <a:r>
              <a:rPr dirty="0" sz="1400" spc="-5">
                <a:latin typeface="Arial"/>
                <a:cs typeface="Arial"/>
              </a:rPr>
              <a:t>activities,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3835" y="1113282"/>
            <a:ext cx="79311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(</a:t>
            </a:r>
            <a:r>
              <a:rPr dirty="0" sz="1400" spc="-20">
                <a:latin typeface="Arial"/>
                <a:cs typeface="Arial"/>
              </a:rPr>
              <a:t>v</a:t>
            </a:r>
            <a:r>
              <a:rPr dirty="0" sz="1400">
                <a:latin typeface="Arial"/>
                <a:cs typeface="Arial"/>
              </a:rPr>
              <a:t>olu</a:t>
            </a:r>
            <a:r>
              <a:rPr dirty="0" sz="1400" spc="-2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street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288" y="1539697"/>
            <a:ext cx="117348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crossings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etc.)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0776" y="1803908"/>
            <a:ext cx="945515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89BC23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400" spc="-5">
                <a:latin typeface="Arial"/>
                <a:cs typeface="Arial"/>
              </a:rPr>
              <a:t>Public</a:t>
            </a:r>
            <a:endParaRPr sz="140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service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of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users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8633" y="1803908"/>
            <a:ext cx="105918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333375">
              <a:lnSpc>
                <a:spcPct val="100000"/>
              </a:lnSpc>
              <a:spcBef>
                <a:spcPts val="105"/>
              </a:spcBef>
              <a:tabLst>
                <a:tab pos="445134" algn="l"/>
              </a:tabLst>
            </a:pPr>
            <a:r>
              <a:rPr dirty="0" sz="140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15">
                <a:latin typeface="Arial"/>
                <a:cs typeface="Arial"/>
              </a:rPr>
              <a:t>an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 spc="-15">
                <a:latin typeface="Arial"/>
                <a:cs typeface="Arial"/>
              </a:rPr>
              <a:t>p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15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t 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5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d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nu</a:t>
            </a:r>
            <a:r>
              <a:rPr dirty="0" sz="1400" spc="-2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b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0776" y="2493975"/>
            <a:ext cx="204660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L="286385" marR="5080" indent="-286385">
              <a:lnSpc>
                <a:spcPct val="100000"/>
              </a:lnSpc>
              <a:spcBef>
                <a:spcPts val="105"/>
              </a:spcBef>
              <a:buClr>
                <a:srgbClr val="89BC23"/>
              </a:buClr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dirty="0" sz="1400">
                <a:latin typeface="Arial"/>
                <a:cs typeface="Arial"/>
              </a:rPr>
              <a:t>Cars</a:t>
            </a:r>
            <a:r>
              <a:rPr dirty="0" sz="1400" spc="38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(volumes,</a:t>
            </a:r>
            <a:r>
              <a:rPr dirty="0" sz="1400" spc="39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ques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junction,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travel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time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288" y="2921254"/>
            <a:ext cx="17595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8855" algn="l"/>
              </a:tabLst>
            </a:pPr>
            <a:r>
              <a:rPr dirty="0" sz="1400" spc="-5">
                <a:latin typeface="Arial"/>
                <a:cs typeface="Arial"/>
              </a:rPr>
              <a:t>between	</a:t>
            </a:r>
            <a:r>
              <a:rPr dirty="0" sz="1400" spc="-10">
                <a:latin typeface="Arial"/>
                <a:cs typeface="Arial"/>
              </a:rPr>
              <a:t>junctions,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7288" y="3134614"/>
            <a:ext cx="15379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kerb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side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activities)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723937" y="816863"/>
            <a:ext cx="2211705" cy="3616960"/>
            <a:chOff x="6723937" y="816863"/>
            <a:chExt cx="2211705" cy="361696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23937" y="816863"/>
              <a:ext cx="2197539" cy="15880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3699" y="2404872"/>
              <a:ext cx="2191511" cy="2028443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2343" y="821511"/>
            <a:ext cx="1910673" cy="2549515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019555" y="3465576"/>
            <a:ext cx="3214370" cy="1586865"/>
            <a:chOff x="1019555" y="3465576"/>
            <a:chExt cx="3214370" cy="158686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9555" y="3465576"/>
              <a:ext cx="3214116" cy="15864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6127" y="3738372"/>
              <a:ext cx="516636" cy="9784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9783" y="3733800"/>
              <a:ext cx="1443228" cy="13167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92579" y="3741420"/>
              <a:ext cx="707136" cy="9753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5836" y="3738372"/>
              <a:ext cx="562356" cy="97840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041525" y="3999090"/>
              <a:ext cx="5080" cy="456565"/>
            </a:xfrm>
            <a:custGeom>
              <a:avLst/>
              <a:gdLst/>
              <a:ahLst/>
              <a:cxnLst/>
              <a:rect l="l" t="t" r="r" b="b"/>
              <a:pathLst>
                <a:path w="5080" h="456564">
                  <a:moveTo>
                    <a:pt x="4825" y="25"/>
                  </a:moveTo>
                  <a:lnTo>
                    <a:pt x="0" y="0"/>
                  </a:lnTo>
                  <a:lnTo>
                    <a:pt x="0" y="456387"/>
                  </a:lnTo>
                  <a:lnTo>
                    <a:pt x="4825" y="2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585213" y="3999115"/>
              <a:ext cx="913130" cy="913130"/>
            </a:xfrm>
            <a:custGeom>
              <a:avLst/>
              <a:gdLst/>
              <a:ahLst/>
              <a:cxnLst/>
              <a:rect l="l" t="t" r="r" b="b"/>
              <a:pathLst>
                <a:path w="913130" h="913129">
                  <a:moveTo>
                    <a:pt x="461137" y="0"/>
                  </a:moveTo>
                  <a:lnTo>
                    <a:pt x="456311" y="456361"/>
                  </a:lnTo>
                  <a:lnTo>
                    <a:pt x="265938" y="41554"/>
                  </a:lnTo>
                  <a:lnTo>
                    <a:pt x="223602" y="63724"/>
                  </a:lnTo>
                  <a:lnTo>
                    <a:pt x="184290" y="89849"/>
                  </a:lnTo>
                  <a:lnTo>
                    <a:pt x="148204" y="119616"/>
                  </a:lnTo>
                  <a:lnTo>
                    <a:pt x="115548" y="152715"/>
                  </a:lnTo>
                  <a:lnTo>
                    <a:pt x="86524" y="188834"/>
                  </a:lnTo>
                  <a:lnTo>
                    <a:pt x="61334" y="227661"/>
                  </a:lnTo>
                  <a:lnTo>
                    <a:pt x="40182" y="268886"/>
                  </a:lnTo>
                  <a:lnTo>
                    <a:pt x="23270" y="312196"/>
                  </a:lnTo>
                  <a:lnTo>
                    <a:pt x="10800" y="357279"/>
                  </a:lnTo>
                  <a:lnTo>
                    <a:pt x="2976" y="403825"/>
                  </a:lnTo>
                  <a:lnTo>
                    <a:pt x="0" y="451523"/>
                  </a:lnTo>
                  <a:lnTo>
                    <a:pt x="1861" y="498208"/>
                  </a:lnTo>
                  <a:lnTo>
                    <a:pt x="8294" y="543594"/>
                  </a:lnTo>
                  <a:lnTo>
                    <a:pt x="19072" y="587448"/>
                  </a:lnTo>
                  <a:lnTo>
                    <a:pt x="33968" y="629539"/>
                  </a:lnTo>
                  <a:lnTo>
                    <a:pt x="52756" y="669635"/>
                  </a:lnTo>
                  <a:lnTo>
                    <a:pt x="75210" y="707504"/>
                  </a:lnTo>
                  <a:lnTo>
                    <a:pt x="101102" y="742915"/>
                  </a:lnTo>
                  <a:lnTo>
                    <a:pt x="130206" y="775635"/>
                  </a:lnTo>
                  <a:lnTo>
                    <a:pt x="162296" y="805432"/>
                  </a:lnTo>
                  <a:lnTo>
                    <a:pt x="197145" y="832076"/>
                  </a:lnTo>
                  <a:lnTo>
                    <a:pt x="234526" y="855334"/>
                  </a:lnTo>
                  <a:lnTo>
                    <a:pt x="274212" y="874974"/>
                  </a:lnTo>
                  <a:lnTo>
                    <a:pt x="315978" y="890765"/>
                  </a:lnTo>
                  <a:lnTo>
                    <a:pt x="359597" y="902474"/>
                  </a:lnTo>
                  <a:lnTo>
                    <a:pt x="404841" y="909871"/>
                  </a:lnTo>
                  <a:lnTo>
                    <a:pt x="451485" y="912723"/>
                  </a:lnTo>
                  <a:lnTo>
                    <a:pt x="498178" y="910861"/>
                  </a:lnTo>
                  <a:lnTo>
                    <a:pt x="543568" y="904425"/>
                  </a:lnTo>
                  <a:lnTo>
                    <a:pt x="587424" y="893642"/>
                  </a:lnTo>
                  <a:lnTo>
                    <a:pt x="629515" y="878739"/>
                  </a:lnTo>
                  <a:lnTo>
                    <a:pt x="669608" y="859944"/>
                  </a:lnTo>
                  <a:lnTo>
                    <a:pt x="707472" y="837483"/>
                  </a:lnTo>
                  <a:lnTo>
                    <a:pt x="742876" y="811584"/>
                  </a:lnTo>
                  <a:lnTo>
                    <a:pt x="775589" y="782472"/>
                  </a:lnTo>
                  <a:lnTo>
                    <a:pt x="805378" y="750375"/>
                  </a:lnTo>
                  <a:lnTo>
                    <a:pt x="832013" y="715521"/>
                  </a:lnTo>
                  <a:lnTo>
                    <a:pt x="855263" y="678135"/>
                  </a:lnTo>
                  <a:lnTo>
                    <a:pt x="874895" y="638446"/>
                  </a:lnTo>
                  <a:lnTo>
                    <a:pt x="890678" y="596679"/>
                  </a:lnTo>
                  <a:lnTo>
                    <a:pt x="902381" y="553063"/>
                  </a:lnTo>
                  <a:lnTo>
                    <a:pt x="909773" y="507823"/>
                  </a:lnTo>
                  <a:lnTo>
                    <a:pt x="912622" y="461187"/>
                  </a:lnTo>
                  <a:lnTo>
                    <a:pt x="910760" y="414504"/>
                  </a:lnTo>
                  <a:lnTo>
                    <a:pt x="904327" y="369119"/>
                  </a:lnTo>
                  <a:lnTo>
                    <a:pt x="893549" y="325266"/>
                  </a:lnTo>
                  <a:lnTo>
                    <a:pt x="878653" y="283176"/>
                  </a:lnTo>
                  <a:lnTo>
                    <a:pt x="859865" y="243081"/>
                  </a:lnTo>
                  <a:lnTo>
                    <a:pt x="837411" y="205212"/>
                  </a:lnTo>
                  <a:lnTo>
                    <a:pt x="811519" y="169802"/>
                  </a:lnTo>
                  <a:lnTo>
                    <a:pt x="782415" y="137082"/>
                  </a:lnTo>
                  <a:lnTo>
                    <a:pt x="750325" y="107284"/>
                  </a:lnTo>
                  <a:lnTo>
                    <a:pt x="715476" y="80641"/>
                  </a:lnTo>
                  <a:lnTo>
                    <a:pt x="678095" y="57383"/>
                  </a:lnTo>
                  <a:lnTo>
                    <a:pt x="638409" y="37743"/>
                  </a:lnTo>
                  <a:lnTo>
                    <a:pt x="596643" y="21953"/>
                  </a:lnTo>
                  <a:lnTo>
                    <a:pt x="553024" y="10245"/>
                  </a:lnTo>
                  <a:lnTo>
                    <a:pt x="507780" y="2849"/>
                  </a:lnTo>
                  <a:lnTo>
                    <a:pt x="46113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851152" y="4001795"/>
              <a:ext cx="190500" cy="454025"/>
            </a:xfrm>
            <a:custGeom>
              <a:avLst/>
              <a:gdLst/>
              <a:ahLst/>
              <a:cxnLst/>
              <a:rect l="l" t="t" r="r" b="b"/>
              <a:pathLst>
                <a:path w="190500" h="454025">
                  <a:moveTo>
                    <a:pt x="140716" y="0"/>
                  </a:moveTo>
                  <a:lnTo>
                    <a:pt x="104477" y="5452"/>
                  </a:lnTo>
                  <a:lnTo>
                    <a:pt x="68834" y="13779"/>
                  </a:lnTo>
                  <a:lnTo>
                    <a:pt x="33952" y="24935"/>
                  </a:lnTo>
                  <a:lnTo>
                    <a:pt x="0" y="38874"/>
                  </a:lnTo>
                  <a:lnTo>
                    <a:pt x="190373" y="453682"/>
                  </a:lnTo>
                  <a:lnTo>
                    <a:pt x="14071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991867" y="4001046"/>
              <a:ext cx="50165" cy="454659"/>
            </a:xfrm>
            <a:custGeom>
              <a:avLst/>
              <a:gdLst/>
              <a:ahLst/>
              <a:cxnLst/>
              <a:rect l="l" t="t" r="r" b="b"/>
              <a:pathLst>
                <a:path w="50164" h="454660">
                  <a:moveTo>
                    <a:pt x="7493" y="0"/>
                  </a:moveTo>
                  <a:lnTo>
                    <a:pt x="0" y="749"/>
                  </a:lnTo>
                  <a:lnTo>
                    <a:pt x="49656" y="454431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9E47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999361" y="3999090"/>
              <a:ext cx="42545" cy="456565"/>
            </a:xfrm>
            <a:custGeom>
              <a:avLst/>
              <a:gdLst/>
              <a:ahLst/>
              <a:cxnLst/>
              <a:rect l="l" t="t" r="r" b="b"/>
              <a:pathLst>
                <a:path w="42544" h="456564">
                  <a:moveTo>
                    <a:pt x="42163" y="0"/>
                  </a:moveTo>
                  <a:lnTo>
                    <a:pt x="21034" y="492"/>
                  </a:lnTo>
                  <a:lnTo>
                    <a:pt x="0" y="1955"/>
                  </a:lnTo>
                  <a:lnTo>
                    <a:pt x="42163" y="456387"/>
                  </a:lnTo>
                  <a:lnTo>
                    <a:pt x="42163" y="0"/>
                  </a:lnTo>
                  <a:close/>
                </a:path>
              </a:pathLst>
            </a:custGeom>
            <a:solidFill>
              <a:srgbClr val="9973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50136" y="4347972"/>
              <a:ext cx="438912" cy="2682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76044" y="4373880"/>
              <a:ext cx="332231" cy="1615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71472" y="4572000"/>
              <a:ext cx="490727" cy="26822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97380" y="4597908"/>
              <a:ext cx="384048" cy="16154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68779" y="3934968"/>
              <a:ext cx="438912" cy="26822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94687" y="3960876"/>
              <a:ext cx="332231" cy="16154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6775" y="4180332"/>
              <a:ext cx="438912" cy="26822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62683" y="4206240"/>
              <a:ext cx="332231" cy="1615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59863" y="3951732"/>
              <a:ext cx="437388" cy="26822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85772" y="3977640"/>
              <a:ext cx="330707" cy="161544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019555" y="3465576"/>
            <a:ext cx="3214370" cy="1586865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wrap="square" lIns="0" tIns="85725" rIns="0" bIns="0" rtlCol="0" vert="horz">
            <a:spAutoFit/>
          </a:bodyPr>
          <a:lstStyle/>
          <a:p>
            <a:pPr marL="697230">
              <a:lnSpc>
                <a:spcPct val="100000"/>
              </a:lnSpc>
              <a:spcBef>
                <a:spcPts val="675"/>
              </a:spcBef>
            </a:pPr>
            <a:r>
              <a:rPr dirty="0" sz="1800" spc="-30" b="1">
                <a:solidFill>
                  <a:srgbClr val="404040"/>
                </a:solidFill>
                <a:latin typeface="Calibri"/>
                <a:cs typeface="Calibri"/>
              </a:rPr>
              <a:t>Traffic</a:t>
            </a: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composition</a:t>
            </a:r>
            <a:endParaRPr sz="1800">
              <a:latin typeface="Calibri"/>
              <a:cs typeface="Calibri"/>
            </a:endParaRPr>
          </a:p>
          <a:p>
            <a:pPr marL="711200">
              <a:lnSpc>
                <a:spcPct val="100000"/>
              </a:lnSpc>
              <a:spcBef>
                <a:spcPts val="1180"/>
              </a:spcBef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5.11%</a:t>
            </a:r>
            <a:r>
              <a:rPr dirty="0" sz="8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-10416" sz="1200" b="1">
                <a:solidFill>
                  <a:srgbClr val="FFFFFF"/>
                </a:solidFill>
                <a:latin typeface="Calibri"/>
                <a:cs typeface="Calibri"/>
              </a:rPr>
              <a:t>1.47%</a:t>
            </a:r>
            <a:endParaRPr baseline="-10416"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Calibri"/>
              <a:cs typeface="Calibri"/>
            </a:endParaRPr>
          </a:p>
          <a:p>
            <a:pPr marL="680085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0.26%</a:t>
            </a:r>
            <a:endParaRPr sz="800">
              <a:latin typeface="Calibri"/>
              <a:cs typeface="Calibri"/>
            </a:endParaRPr>
          </a:p>
          <a:p>
            <a:pPr marL="893444">
              <a:lnSpc>
                <a:spcPct val="100000"/>
              </a:lnSpc>
              <a:spcBef>
                <a:spcPts val="365"/>
              </a:spcBef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0.17%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50">
              <a:latin typeface="Calibri"/>
              <a:cs typeface="Calibri"/>
            </a:endParaRPr>
          </a:p>
          <a:p>
            <a:pPr marL="914400">
              <a:lnSpc>
                <a:spcPct val="100000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92.99%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064764" y="3957828"/>
            <a:ext cx="1092835" cy="995680"/>
            <a:chOff x="3064764" y="3957828"/>
            <a:chExt cx="1092835" cy="995680"/>
          </a:xfrm>
        </p:grpSpPr>
        <p:sp>
          <p:nvSpPr>
            <p:cNvPr id="40" name="object 40"/>
            <p:cNvSpPr/>
            <p:nvPr/>
          </p:nvSpPr>
          <p:spPr>
            <a:xfrm>
              <a:off x="3064764" y="3957828"/>
              <a:ext cx="1092835" cy="995680"/>
            </a:xfrm>
            <a:custGeom>
              <a:avLst/>
              <a:gdLst/>
              <a:ahLst/>
              <a:cxnLst/>
              <a:rect l="l" t="t" r="r" b="b"/>
              <a:pathLst>
                <a:path w="1092835" h="995679">
                  <a:moveTo>
                    <a:pt x="1092708" y="0"/>
                  </a:moveTo>
                  <a:lnTo>
                    <a:pt x="0" y="0"/>
                  </a:lnTo>
                  <a:lnTo>
                    <a:pt x="0" y="995172"/>
                  </a:lnTo>
                  <a:lnTo>
                    <a:pt x="1092708" y="995172"/>
                  </a:lnTo>
                  <a:lnTo>
                    <a:pt x="1092708" y="0"/>
                  </a:lnTo>
                  <a:close/>
                </a:path>
              </a:pathLst>
            </a:custGeom>
            <a:solidFill>
              <a:srgbClr val="F1F1F1">
                <a:alpha val="3882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121152" y="4029456"/>
              <a:ext cx="55244" cy="56515"/>
            </a:xfrm>
            <a:custGeom>
              <a:avLst/>
              <a:gdLst/>
              <a:ahLst/>
              <a:cxnLst/>
              <a:rect l="l" t="t" r="r" b="b"/>
              <a:pathLst>
                <a:path w="55244" h="56514">
                  <a:moveTo>
                    <a:pt x="54863" y="0"/>
                  </a:moveTo>
                  <a:lnTo>
                    <a:pt x="0" y="0"/>
                  </a:lnTo>
                  <a:lnTo>
                    <a:pt x="0" y="56388"/>
                  </a:lnTo>
                  <a:lnTo>
                    <a:pt x="54863" y="56388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121152" y="4229100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54863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54863" y="54863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121152" y="4427220"/>
              <a:ext cx="55244" cy="56515"/>
            </a:xfrm>
            <a:custGeom>
              <a:avLst/>
              <a:gdLst/>
              <a:ahLst/>
              <a:cxnLst/>
              <a:rect l="l" t="t" r="r" b="b"/>
              <a:pathLst>
                <a:path w="55244" h="56514">
                  <a:moveTo>
                    <a:pt x="54863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54863" y="56387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121152" y="462686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54863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54863" y="54864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9E47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121152" y="4824984"/>
              <a:ext cx="55244" cy="56515"/>
            </a:xfrm>
            <a:custGeom>
              <a:avLst/>
              <a:gdLst/>
              <a:ahLst/>
              <a:cxnLst/>
              <a:rect l="l" t="t" r="r" b="b"/>
              <a:pathLst>
                <a:path w="55244" h="56514">
                  <a:moveTo>
                    <a:pt x="54863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54863" y="56387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9973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3064764" y="3957828"/>
            <a:ext cx="1092835" cy="99568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35255">
              <a:lnSpc>
                <a:spcPct val="100000"/>
              </a:lnSpc>
              <a:spcBef>
                <a:spcPts val="215"/>
              </a:spcBef>
            </a:pPr>
            <a:r>
              <a:rPr dirty="0" sz="800" spc="-5">
                <a:solidFill>
                  <a:srgbClr val="404040"/>
                </a:solidFill>
                <a:latin typeface="Calibri"/>
                <a:cs typeface="Calibri"/>
              </a:rPr>
              <a:t>Bicycle</a:t>
            </a:r>
            <a:endParaRPr sz="800">
              <a:latin typeface="Calibri"/>
              <a:cs typeface="Calibri"/>
            </a:endParaRPr>
          </a:p>
          <a:p>
            <a:pPr marL="135255">
              <a:lnSpc>
                <a:spcPct val="100000"/>
              </a:lnSpc>
              <a:spcBef>
                <a:spcPts val="610"/>
              </a:spcBef>
            </a:pPr>
            <a:r>
              <a:rPr dirty="0" sz="800" spc="-5">
                <a:solidFill>
                  <a:srgbClr val="404040"/>
                </a:solidFill>
                <a:latin typeface="Calibri"/>
                <a:cs typeface="Calibri"/>
              </a:rPr>
              <a:t>Car</a:t>
            </a:r>
            <a:endParaRPr sz="800">
              <a:latin typeface="Calibri"/>
              <a:cs typeface="Calibri"/>
            </a:endParaRPr>
          </a:p>
          <a:p>
            <a:pPr marL="135255" marR="44450">
              <a:lnSpc>
                <a:spcPct val="163200"/>
              </a:lnSpc>
            </a:pPr>
            <a:r>
              <a:rPr dirty="0" sz="800" spc="-5">
                <a:solidFill>
                  <a:srgbClr val="404040"/>
                </a:solidFill>
                <a:latin typeface="Calibri"/>
                <a:cs typeface="Calibri"/>
              </a:rPr>
              <a:t>Light freight vehicles </a:t>
            </a:r>
            <a:r>
              <a:rPr dirty="0" sz="800">
                <a:solidFill>
                  <a:srgbClr val="404040"/>
                </a:solidFill>
                <a:latin typeface="Calibri"/>
                <a:cs typeface="Calibri"/>
              </a:rPr>
              <a:t> Heavy</a:t>
            </a:r>
            <a:r>
              <a:rPr dirty="0" sz="8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spc="-5">
                <a:solidFill>
                  <a:srgbClr val="404040"/>
                </a:solidFill>
                <a:latin typeface="Calibri"/>
                <a:cs typeface="Calibri"/>
              </a:rPr>
              <a:t>freight</a:t>
            </a:r>
            <a:r>
              <a:rPr dirty="0" sz="8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spc="-5">
                <a:solidFill>
                  <a:srgbClr val="404040"/>
                </a:solidFill>
                <a:latin typeface="Calibri"/>
                <a:cs typeface="Calibri"/>
              </a:rPr>
              <a:t>vehicles </a:t>
            </a:r>
            <a:r>
              <a:rPr dirty="0" sz="800" spc="-1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800" spc="-5">
                <a:solidFill>
                  <a:srgbClr val="404040"/>
                </a:solidFill>
                <a:latin typeface="Calibri"/>
                <a:cs typeface="Calibri"/>
              </a:rPr>
              <a:t>Bus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2886" y="178053"/>
            <a:ext cx="72161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E5496"/>
                </a:solidFill>
              </a:rPr>
              <a:t>Qualitative</a:t>
            </a:r>
            <a:r>
              <a:rPr dirty="0" spc="-50">
                <a:solidFill>
                  <a:srgbClr val="2E5496"/>
                </a:solidFill>
              </a:rPr>
              <a:t> </a:t>
            </a:r>
            <a:r>
              <a:rPr dirty="0">
                <a:solidFill>
                  <a:srgbClr val="2E5496"/>
                </a:solidFill>
              </a:rPr>
              <a:t>data</a:t>
            </a:r>
            <a:r>
              <a:rPr dirty="0" spc="-10">
                <a:solidFill>
                  <a:srgbClr val="2E5496"/>
                </a:solidFill>
              </a:rPr>
              <a:t> </a:t>
            </a:r>
            <a:r>
              <a:rPr dirty="0">
                <a:solidFill>
                  <a:srgbClr val="2E5496"/>
                </a:solidFill>
              </a:rPr>
              <a:t>collection</a:t>
            </a:r>
            <a:r>
              <a:rPr dirty="0" spc="-50">
                <a:solidFill>
                  <a:srgbClr val="2E5496"/>
                </a:solidFill>
              </a:rPr>
              <a:t> </a:t>
            </a:r>
            <a:r>
              <a:rPr dirty="0">
                <a:solidFill>
                  <a:srgbClr val="2E5496"/>
                </a:solidFill>
              </a:rPr>
              <a:t>using</a:t>
            </a:r>
            <a:r>
              <a:rPr dirty="0" spc="-30">
                <a:solidFill>
                  <a:srgbClr val="2E5496"/>
                </a:solidFill>
              </a:rPr>
              <a:t> </a:t>
            </a:r>
            <a:r>
              <a:rPr dirty="0">
                <a:solidFill>
                  <a:srgbClr val="2E5496"/>
                </a:solidFill>
              </a:rPr>
              <a:t>the</a:t>
            </a:r>
            <a:r>
              <a:rPr dirty="0" spc="-5">
                <a:solidFill>
                  <a:srgbClr val="2E5496"/>
                </a:solidFill>
              </a:rPr>
              <a:t> </a:t>
            </a:r>
            <a:r>
              <a:rPr dirty="0" spc="-15">
                <a:solidFill>
                  <a:srgbClr val="2E5496"/>
                </a:solidFill>
              </a:rPr>
              <a:t>Traffweb</a:t>
            </a:r>
            <a:r>
              <a:rPr dirty="0" spc="-55">
                <a:solidFill>
                  <a:srgbClr val="2E5496"/>
                </a:solidFill>
              </a:rPr>
              <a:t> </a:t>
            </a:r>
            <a:r>
              <a:rPr dirty="0">
                <a:solidFill>
                  <a:srgbClr val="2E5496"/>
                </a:solidFill>
              </a:rPr>
              <a:t>tool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175" y="2592343"/>
            <a:ext cx="6252972" cy="24795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7544" y="766572"/>
            <a:ext cx="3526535" cy="17388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49723" y="2360676"/>
            <a:ext cx="4320540" cy="2705100"/>
            <a:chOff x="4649723" y="2360676"/>
            <a:chExt cx="4320540" cy="2705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9723" y="2360676"/>
              <a:ext cx="4320539" cy="27051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0716" y="2479548"/>
              <a:ext cx="1696212" cy="1703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0716" y="3421380"/>
              <a:ext cx="1702308" cy="15285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8419" y="3543298"/>
              <a:ext cx="1458468" cy="15224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14059" y="3543300"/>
              <a:ext cx="1316736" cy="15224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5063" y="3543300"/>
              <a:ext cx="1665732" cy="14599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26963" y="3340608"/>
              <a:ext cx="1703832" cy="11247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46775" y="2898648"/>
              <a:ext cx="1684020" cy="12847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44895" y="2628900"/>
              <a:ext cx="1485900" cy="15544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46647" y="2508504"/>
              <a:ext cx="1184148" cy="16748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48399" y="2479548"/>
              <a:ext cx="882396" cy="17038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810120" y="2800096"/>
              <a:ext cx="1056640" cy="1063625"/>
            </a:xfrm>
            <a:custGeom>
              <a:avLst/>
              <a:gdLst/>
              <a:ahLst/>
              <a:cxnLst/>
              <a:rect l="l" t="t" r="r" b="b"/>
              <a:pathLst>
                <a:path w="1056640" h="1063625">
                  <a:moveTo>
                    <a:pt x="0" y="0"/>
                  </a:moveTo>
                  <a:lnTo>
                    <a:pt x="0" y="1063244"/>
                  </a:lnTo>
                  <a:lnTo>
                    <a:pt x="1056258" y="941324"/>
                  </a:lnTo>
                  <a:lnTo>
                    <a:pt x="1049552" y="892926"/>
                  </a:lnTo>
                  <a:lnTo>
                    <a:pt x="1040735" y="845298"/>
                  </a:lnTo>
                  <a:lnTo>
                    <a:pt x="1029860" y="798487"/>
                  </a:lnTo>
                  <a:lnTo>
                    <a:pt x="1016976" y="752538"/>
                  </a:lnTo>
                  <a:lnTo>
                    <a:pt x="1002136" y="707496"/>
                  </a:lnTo>
                  <a:lnTo>
                    <a:pt x="985390" y="663407"/>
                  </a:lnTo>
                  <a:lnTo>
                    <a:pt x="966790" y="620316"/>
                  </a:lnTo>
                  <a:lnTo>
                    <a:pt x="946387" y="578271"/>
                  </a:lnTo>
                  <a:lnTo>
                    <a:pt x="924231" y="537315"/>
                  </a:lnTo>
                  <a:lnTo>
                    <a:pt x="900375" y="497494"/>
                  </a:lnTo>
                  <a:lnTo>
                    <a:pt x="874870" y="458855"/>
                  </a:lnTo>
                  <a:lnTo>
                    <a:pt x="847766" y="421443"/>
                  </a:lnTo>
                  <a:lnTo>
                    <a:pt x="819114" y="385303"/>
                  </a:lnTo>
                  <a:lnTo>
                    <a:pt x="788967" y="350481"/>
                  </a:lnTo>
                  <a:lnTo>
                    <a:pt x="757375" y="317024"/>
                  </a:lnTo>
                  <a:lnTo>
                    <a:pt x="724389" y="284975"/>
                  </a:lnTo>
                  <a:lnTo>
                    <a:pt x="690061" y="254381"/>
                  </a:lnTo>
                  <a:lnTo>
                    <a:pt x="654441" y="225289"/>
                  </a:lnTo>
                  <a:lnTo>
                    <a:pt x="617582" y="197742"/>
                  </a:lnTo>
                  <a:lnTo>
                    <a:pt x="579533" y="171787"/>
                  </a:lnTo>
                  <a:lnTo>
                    <a:pt x="540347" y="147470"/>
                  </a:lnTo>
                  <a:lnTo>
                    <a:pt x="500074" y="124836"/>
                  </a:lnTo>
                  <a:lnTo>
                    <a:pt x="458766" y="103931"/>
                  </a:lnTo>
                  <a:lnTo>
                    <a:pt x="416473" y="84800"/>
                  </a:lnTo>
                  <a:lnTo>
                    <a:pt x="373248" y="67489"/>
                  </a:lnTo>
                  <a:lnTo>
                    <a:pt x="329141" y="52044"/>
                  </a:lnTo>
                  <a:lnTo>
                    <a:pt x="284203" y="38510"/>
                  </a:lnTo>
                  <a:lnTo>
                    <a:pt x="238486" y="26933"/>
                  </a:lnTo>
                  <a:lnTo>
                    <a:pt x="192040" y="17359"/>
                  </a:lnTo>
                  <a:lnTo>
                    <a:pt x="144918" y="9832"/>
                  </a:lnTo>
                  <a:lnTo>
                    <a:pt x="97169" y="4400"/>
                  </a:lnTo>
                  <a:lnTo>
                    <a:pt x="48846" y="1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810120" y="3741420"/>
              <a:ext cx="1063625" cy="888365"/>
            </a:xfrm>
            <a:custGeom>
              <a:avLst/>
              <a:gdLst/>
              <a:ahLst/>
              <a:cxnLst/>
              <a:rect l="l" t="t" r="r" b="b"/>
              <a:pathLst>
                <a:path w="1063625" h="888364">
                  <a:moveTo>
                    <a:pt x="1056258" y="0"/>
                  </a:moveTo>
                  <a:lnTo>
                    <a:pt x="0" y="121919"/>
                  </a:lnTo>
                  <a:lnTo>
                    <a:pt x="737361" y="888110"/>
                  </a:lnTo>
                  <a:lnTo>
                    <a:pt x="772301" y="852876"/>
                  </a:lnTo>
                  <a:lnTo>
                    <a:pt x="805400" y="816238"/>
                  </a:lnTo>
                  <a:lnTo>
                    <a:pt x="836630" y="778270"/>
                  </a:lnTo>
                  <a:lnTo>
                    <a:pt x="865966" y="739046"/>
                  </a:lnTo>
                  <a:lnTo>
                    <a:pt x="893381" y="698637"/>
                  </a:lnTo>
                  <a:lnTo>
                    <a:pt x="918849" y="657117"/>
                  </a:lnTo>
                  <a:lnTo>
                    <a:pt x="942344" y="614559"/>
                  </a:lnTo>
                  <a:lnTo>
                    <a:pt x="963840" y="571035"/>
                  </a:lnTo>
                  <a:lnTo>
                    <a:pt x="983310" y="526619"/>
                  </a:lnTo>
                  <a:lnTo>
                    <a:pt x="1000728" y="481383"/>
                  </a:lnTo>
                  <a:lnTo>
                    <a:pt x="1016067" y="435401"/>
                  </a:lnTo>
                  <a:lnTo>
                    <a:pt x="1029302" y="388746"/>
                  </a:lnTo>
                  <a:lnTo>
                    <a:pt x="1040406" y="341489"/>
                  </a:lnTo>
                  <a:lnTo>
                    <a:pt x="1049352" y="293705"/>
                  </a:lnTo>
                  <a:lnTo>
                    <a:pt x="1056116" y="245466"/>
                  </a:lnTo>
                  <a:lnTo>
                    <a:pt x="1060669" y="196845"/>
                  </a:lnTo>
                  <a:lnTo>
                    <a:pt x="1062986" y="147915"/>
                  </a:lnTo>
                  <a:lnTo>
                    <a:pt x="1063041" y="98749"/>
                  </a:lnTo>
                  <a:lnTo>
                    <a:pt x="1060807" y="49419"/>
                  </a:lnTo>
                  <a:lnTo>
                    <a:pt x="105625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728713" y="3863340"/>
              <a:ext cx="819150" cy="1063625"/>
            </a:xfrm>
            <a:custGeom>
              <a:avLst/>
              <a:gdLst/>
              <a:ahLst/>
              <a:cxnLst/>
              <a:rect l="l" t="t" r="r" b="b"/>
              <a:pathLst>
                <a:path w="819150" h="1063625">
                  <a:moveTo>
                    <a:pt x="81406" y="0"/>
                  </a:moveTo>
                  <a:lnTo>
                    <a:pt x="0" y="1060246"/>
                  </a:lnTo>
                  <a:lnTo>
                    <a:pt x="50342" y="1062913"/>
                  </a:lnTo>
                  <a:lnTo>
                    <a:pt x="100523" y="1063196"/>
                  </a:lnTo>
                  <a:lnTo>
                    <a:pt x="150466" y="1061123"/>
                  </a:lnTo>
                  <a:lnTo>
                    <a:pt x="200094" y="1056723"/>
                  </a:lnTo>
                  <a:lnTo>
                    <a:pt x="249330" y="1050023"/>
                  </a:lnTo>
                  <a:lnTo>
                    <a:pt x="298097" y="1041050"/>
                  </a:lnTo>
                  <a:lnTo>
                    <a:pt x="346318" y="1029832"/>
                  </a:lnTo>
                  <a:lnTo>
                    <a:pt x="393917" y="1016397"/>
                  </a:lnTo>
                  <a:lnTo>
                    <a:pt x="440817" y="1000772"/>
                  </a:lnTo>
                  <a:lnTo>
                    <a:pt x="486940" y="982986"/>
                  </a:lnTo>
                  <a:lnTo>
                    <a:pt x="532211" y="963065"/>
                  </a:lnTo>
                  <a:lnTo>
                    <a:pt x="576551" y="941038"/>
                  </a:lnTo>
                  <a:lnTo>
                    <a:pt x="619885" y="916933"/>
                  </a:lnTo>
                  <a:lnTo>
                    <a:pt x="662136" y="890776"/>
                  </a:lnTo>
                  <a:lnTo>
                    <a:pt x="703227" y="862595"/>
                  </a:lnTo>
                  <a:lnTo>
                    <a:pt x="743080" y="832419"/>
                  </a:lnTo>
                  <a:lnTo>
                    <a:pt x="781620" y="800275"/>
                  </a:lnTo>
                  <a:lnTo>
                    <a:pt x="818768" y="766191"/>
                  </a:lnTo>
                  <a:lnTo>
                    <a:pt x="8140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133591" y="3863340"/>
              <a:ext cx="676910" cy="1060450"/>
            </a:xfrm>
            <a:custGeom>
              <a:avLst/>
              <a:gdLst/>
              <a:ahLst/>
              <a:cxnLst/>
              <a:rect l="l" t="t" r="r" b="b"/>
              <a:pathLst>
                <a:path w="676909" h="1060450">
                  <a:moveTo>
                    <a:pt x="676529" y="0"/>
                  </a:moveTo>
                  <a:lnTo>
                    <a:pt x="0" y="820381"/>
                  </a:lnTo>
                  <a:lnTo>
                    <a:pt x="39658" y="851543"/>
                  </a:lnTo>
                  <a:lnTo>
                    <a:pt x="80622" y="880701"/>
                  </a:lnTo>
                  <a:lnTo>
                    <a:pt x="122815" y="907824"/>
                  </a:lnTo>
                  <a:lnTo>
                    <a:pt x="166158" y="932881"/>
                  </a:lnTo>
                  <a:lnTo>
                    <a:pt x="210573" y="955840"/>
                  </a:lnTo>
                  <a:lnTo>
                    <a:pt x="255982" y="976670"/>
                  </a:lnTo>
                  <a:lnTo>
                    <a:pt x="302306" y="995340"/>
                  </a:lnTo>
                  <a:lnTo>
                    <a:pt x="349469" y="1011818"/>
                  </a:lnTo>
                  <a:lnTo>
                    <a:pt x="397392" y="1026074"/>
                  </a:lnTo>
                  <a:lnTo>
                    <a:pt x="445997" y="1038076"/>
                  </a:lnTo>
                  <a:lnTo>
                    <a:pt x="495205" y="1047793"/>
                  </a:lnTo>
                  <a:lnTo>
                    <a:pt x="544939" y="1055193"/>
                  </a:lnTo>
                  <a:lnTo>
                    <a:pt x="595122" y="1060246"/>
                  </a:lnTo>
                  <a:lnTo>
                    <a:pt x="676529" y="0"/>
                  </a:lnTo>
                  <a:close/>
                </a:path>
              </a:pathLst>
            </a:custGeom>
            <a:solidFill>
              <a:srgbClr val="9E47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784849" y="3863340"/>
              <a:ext cx="1025525" cy="820419"/>
            </a:xfrm>
            <a:custGeom>
              <a:avLst/>
              <a:gdLst/>
              <a:ahLst/>
              <a:cxnLst/>
              <a:rect l="l" t="t" r="r" b="b"/>
              <a:pathLst>
                <a:path w="1025525" h="820420">
                  <a:moveTo>
                    <a:pt x="1025271" y="0"/>
                  </a:moveTo>
                  <a:lnTo>
                    <a:pt x="0" y="281813"/>
                  </a:lnTo>
                  <a:lnTo>
                    <a:pt x="14517" y="330118"/>
                  </a:lnTo>
                  <a:lnTo>
                    <a:pt x="31253" y="377535"/>
                  </a:lnTo>
                  <a:lnTo>
                    <a:pt x="50161" y="423993"/>
                  </a:lnTo>
                  <a:lnTo>
                    <a:pt x="71197" y="469421"/>
                  </a:lnTo>
                  <a:lnTo>
                    <a:pt x="94314" y="513750"/>
                  </a:lnTo>
                  <a:lnTo>
                    <a:pt x="119468" y="556910"/>
                  </a:lnTo>
                  <a:lnTo>
                    <a:pt x="146612" y="598829"/>
                  </a:lnTo>
                  <a:lnTo>
                    <a:pt x="175702" y="639439"/>
                  </a:lnTo>
                  <a:lnTo>
                    <a:pt x="206692" y="678668"/>
                  </a:lnTo>
                  <a:lnTo>
                    <a:pt x="239536" y="716447"/>
                  </a:lnTo>
                  <a:lnTo>
                    <a:pt x="274189" y="752706"/>
                  </a:lnTo>
                  <a:lnTo>
                    <a:pt x="310606" y="787374"/>
                  </a:lnTo>
                  <a:lnTo>
                    <a:pt x="348741" y="820381"/>
                  </a:lnTo>
                  <a:lnTo>
                    <a:pt x="1025271" y="0"/>
                  </a:lnTo>
                  <a:close/>
                </a:path>
              </a:pathLst>
            </a:custGeom>
            <a:solidFill>
              <a:srgbClr val="997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746801" y="3660902"/>
              <a:ext cx="1063625" cy="484505"/>
            </a:xfrm>
            <a:custGeom>
              <a:avLst/>
              <a:gdLst/>
              <a:ahLst/>
              <a:cxnLst/>
              <a:rect l="l" t="t" r="r" b="b"/>
              <a:pathLst>
                <a:path w="1063625" h="484504">
                  <a:moveTo>
                    <a:pt x="19379" y="0"/>
                  </a:moveTo>
                  <a:lnTo>
                    <a:pt x="11168" y="48367"/>
                  </a:lnTo>
                  <a:lnTo>
                    <a:pt x="5202" y="96951"/>
                  </a:lnTo>
                  <a:lnTo>
                    <a:pt x="1480" y="145674"/>
                  </a:lnTo>
                  <a:lnTo>
                    <a:pt x="0" y="194461"/>
                  </a:lnTo>
                  <a:lnTo>
                    <a:pt x="757" y="243235"/>
                  </a:lnTo>
                  <a:lnTo>
                    <a:pt x="3752" y="291920"/>
                  </a:lnTo>
                  <a:lnTo>
                    <a:pt x="8980" y="340440"/>
                  </a:lnTo>
                  <a:lnTo>
                    <a:pt x="16440" y="388719"/>
                  </a:lnTo>
                  <a:lnTo>
                    <a:pt x="26130" y="436682"/>
                  </a:lnTo>
                  <a:lnTo>
                    <a:pt x="38048" y="484251"/>
                  </a:lnTo>
                  <a:lnTo>
                    <a:pt x="1063319" y="202438"/>
                  </a:lnTo>
                  <a:lnTo>
                    <a:pt x="19379" y="0"/>
                  </a:lnTo>
                  <a:close/>
                </a:path>
              </a:pathLst>
            </a:custGeom>
            <a:solidFill>
              <a:srgbClr val="4368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766180" y="3218815"/>
              <a:ext cx="1043940" cy="644525"/>
            </a:xfrm>
            <a:custGeom>
              <a:avLst/>
              <a:gdLst/>
              <a:ahLst/>
              <a:cxnLst/>
              <a:rect l="l" t="t" r="r" b="b"/>
              <a:pathLst>
                <a:path w="1043940" h="644525">
                  <a:moveTo>
                    <a:pt x="198247" y="0"/>
                  </a:moveTo>
                  <a:lnTo>
                    <a:pt x="169437" y="39673"/>
                  </a:lnTo>
                  <a:lnTo>
                    <a:pt x="142540" y="80541"/>
                  </a:lnTo>
                  <a:lnTo>
                    <a:pt x="117588" y="122534"/>
                  </a:lnTo>
                  <a:lnTo>
                    <a:pt x="94612" y="165581"/>
                  </a:lnTo>
                  <a:lnTo>
                    <a:pt x="73644" y="209613"/>
                  </a:lnTo>
                  <a:lnTo>
                    <a:pt x="54713" y="254559"/>
                  </a:lnTo>
                  <a:lnTo>
                    <a:pt x="37852" y="300350"/>
                  </a:lnTo>
                  <a:lnTo>
                    <a:pt x="23092" y="346915"/>
                  </a:lnTo>
                  <a:lnTo>
                    <a:pt x="10464" y="394184"/>
                  </a:lnTo>
                  <a:lnTo>
                    <a:pt x="0" y="442087"/>
                  </a:lnTo>
                  <a:lnTo>
                    <a:pt x="1043940" y="644525"/>
                  </a:lnTo>
                  <a:lnTo>
                    <a:pt x="198247" y="0"/>
                  </a:lnTo>
                  <a:close/>
                </a:path>
              </a:pathLst>
            </a:custGeom>
            <a:solidFill>
              <a:srgbClr val="F09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964427" y="2949448"/>
              <a:ext cx="845819" cy="914400"/>
            </a:xfrm>
            <a:custGeom>
              <a:avLst/>
              <a:gdLst/>
              <a:ahLst/>
              <a:cxnLst/>
              <a:rect l="l" t="t" r="r" b="b"/>
              <a:pathLst>
                <a:path w="845820" h="914400">
                  <a:moveTo>
                    <a:pt x="302260" y="0"/>
                  </a:moveTo>
                  <a:lnTo>
                    <a:pt x="259039" y="27112"/>
                  </a:lnTo>
                  <a:lnTo>
                    <a:pt x="217241" y="56215"/>
                  </a:lnTo>
                  <a:lnTo>
                    <a:pt x="176931" y="87249"/>
                  </a:lnTo>
                  <a:lnTo>
                    <a:pt x="138175" y="120157"/>
                  </a:lnTo>
                  <a:lnTo>
                    <a:pt x="101039" y="154881"/>
                  </a:lnTo>
                  <a:lnTo>
                    <a:pt x="65587" y="191363"/>
                  </a:lnTo>
                  <a:lnTo>
                    <a:pt x="31885" y="229544"/>
                  </a:lnTo>
                  <a:lnTo>
                    <a:pt x="0" y="269366"/>
                  </a:lnTo>
                  <a:lnTo>
                    <a:pt x="845693" y="913891"/>
                  </a:lnTo>
                  <a:lnTo>
                    <a:pt x="302260" y="0"/>
                  </a:lnTo>
                  <a:close/>
                </a:path>
              </a:pathLst>
            </a:custGeom>
            <a:solidFill>
              <a:srgbClr val="FFCD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266687" y="2828036"/>
              <a:ext cx="543560" cy="1035685"/>
            </a:xfrm>
            <a:custGeom>
              <a:avLst/>
              <a:gdLst/>
              <a:ahLst/>
              <a:cxnLst/>
              <a:rect l="l" t="t" r="r" b="b"/>
              <a:pathLst>
                <a:path w="543559" h="1035685">
                  <a:moveTo>
                    <a:pt x="301116" y="0"/>
                  </a:moveTo>
                  <a:lnTo>
                    <a:pt x="248534" y="13729"/>
                  </a:lnTo>
                  <a:lnTo>
                    <a:pt x="196774" y="30122"/>
                  </a:lnTo>
                  <a:lnTo>
                    <a:pt x="145938" y="49133"/>
                  </a:lnTo>
                  <a:lnTo>
                    <a:pt x="96129" y="70715"/>
                  </a:lnTo>
                  <a:lnTo>
                    <a:pt x="47449" y="94823"/>
                  </a:lnTo>
                  <a:lnTo>
                    <a:pt x="0" y="121412"/>
                  </a:lnTo>
                  <a:lnTo>
                    <a:pt x="543433" y="1035304"/>
                  </a:lnTo>
                  <a:lnTo>
                    <a:pt x="301116" y="0"/>
                  </a:lnTo>
                  <a:close/>
                </a:path>
              </a:pathLst>
            </a:custGeom>
            <a:solidFill>
              <a:srgbClr val="8BC1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567804" y="2800096"/>
              <a:ext cx="242570" cy="1063625"/>
            </a:xfrm>
            <a:custGeom>
              <a:avLst/>
              <a:gdLst/>
              <a:ahLst/>
              <a:cxnLst/>
              <a:rect l="l" t="t" r="r" b="b"/>
              <a:pathLst>
                <a:path w="242570" h="1063625">
                  <a:moveTo>
                    <a:pt x="242316" y="0"/>
                  </a:moveTo>
                  <a:lnTo>
                    <a:pt x="193426" y="1125"/>
                  </a:lnTo>
                  <a:lnTo>
                    <a:pt x="144658" y="4494"/>
                  </a:lnTo>
                  <a:lnTo>
                    <a:pt x="96103" y="10094"/>
                  </a:lnTo>
                  <a:lnTo>
                    <a:pt x="47853" y="17914"/>
                  </a:lnTo>
                  <a:lnTo>
                    <a:pt x="0" y="27940"/>
                  </a:lnTo>
                  <a:lnTo>
                    <a:pt x="242316" y="1063244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D25F1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190955" y="182372"/>
            <a:ext cx="691515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2E5496"/>
                </a:solidFill>
              </a:rPr>
              <a:t>Qualitative</a:t>
            </a:r>
            <a:r>
              <a:rPr dirty="0" sz="2200" spc="40">
                <a:solidFill>
                  <a:srgbClr val="2E5496"/>
                </a:solidFill>
              </a:rPr>
              <a:t> </a:t>
            </a:r>
            <a:r>
              <a:rPr dirty="0" sz="2200" spc="-5">
                <a:solidFill>
                  <a:srgbClr val="2E5496"/>
                </a:solidFill>
              </a:rPr>
              <a:t>data</a:t>
            </a:r>
            <a:r>
              <a:rPr dirty="0" sz="2200" spc="20">
                <a:solidFill>
                  <a:srgbClr val="2E5496"/>
                </a:solidFill>
              </a:rPr>
              <a:t> </a:t>
            </a:r>
            <a:r>
              <a:rPr dirty="0" sz="2200" spc="-5">
                <a:solidFill>
                  <a:srgbClr val="2E5496"/>
                </a:solidFill>
              </a:rPr>
              <a:t>collection</a:t>
            </a:r>
            <a:r>
              <a:rPr dirty="0" sz="2200" spc="30">
                <a:solidFill>
                  <a:srgbClr val="2E5496"/>
                </a:solidFill>
              </a:rPr>
              <a:t> </a:t>
            </a:r>
            <a:r>
              <a:rPr dirty="0" sz="2200" spc="-5">
                <a:solidFill>
                  <a:srgbClr val="2E5496"/>
                </a:solidFill>
              </a:rPr>
              <a:t>through</a:t>
            </a:r>
            <a:r>
              <a:rPr dirty="0" sz="2200" spc="35">
                <a:solidFill>
                  <a:srgbClr val="2E5496"/>
                </a:solidFill>
              </a:rPr>
              <a:t> </a:t>
            </a:r>
            <a:r>
              <a:rPr dirty="0" sz="2200" spc="-5">
                <a:solidFill>
                  <a:srgbClr val="2E5496"/>
                </a:solidFill>
              </a:rPr>
              <a:t>street</a:t>
            </a:r>
            <a:r>
              <a:rPr dirty="0" sz="2200" spc="15">
                <a:solidFill>
                  <a:srgbClr val="2E5496"/>
                </a:solidFill>
              </a:rPr>
              <a:t> </a:t>
            </a:r>
            <a:r>
              <a:rPr dirty="0" sz="2200">
                <a:solidFill>
                  <a:srgbClr val="2E5496"/>
                </a:solidFill>
              </a:rPr>
              <a:t>interviews</a:t>
            </a:r>
            <a:endParaRPr sz="2200"/>
          </a:p>
        </p:txBody>
      </p:sp>
      <p:grpSp>
        <p:nvGrpSpPr>
          <p:cNvPr id="25" name="object 25"/>
          <p:cNvGrpSpPr/>
          <p:nvPr/>
        </p:nvGrpSpPr>
        <p:grpSpPr>
          <a:xfrm>
            <a:off x="182879" y="2360676"/>
            <a:ext cx="4293235" cy="2707005"/>
            <a:chOff x="182879" y="2360676"/>
            <a:chExt cx="4293235" cy="2707005"/>
          </a:xfrm>
        </p:grpSpPr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2879" y="2360676"/>
              <a:ext cx="4293108" cy="270662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8699" y="2799588"/>
              <a:ext cx="3308604" cy="121158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73887" y="2699770"/>
            <a:ext cx="210820" cy="136779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35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70%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60%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4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50%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40%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30%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endParaRPr sz="9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245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0%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37032" y="3981958"/>
            <a:ext cx="3961129" cy="951865"/>
            <a:chOff x="337032" y="3981958"/>
            <a:chExt cx="3961129" cy="951865"/>
          </a:xfrm>
        </p:grpSpPr>
        <p:sp>
          <p:nvSpPr>
            <p:cNvPr id="30" name="object 30"/>
            <p:cNvSpPr/>
            <p:nvPr/>
          </p:nvSpPr>
          <p:spPr>
            <a:xfrm>
              <a:off x="1078229" y="3992118"/>
              <a:ext cx="3209925" cy="32384"/>
            </a:xfrm>
            <a:custGeom>
              <a:avLst/>
              <a:gdLst/>
              <a:ahLst/>
              <a:cxnLst/>
              <a:rect l="l" t="t" r="r" b="b"/>
              <a:pathLst>
                <a:path w="3209925" h="32385">
                  <a:moveTo>
                    <a:pt x="0" y="0"/>
                  </a:moveTo>
                  <a:lnTo>
                    <a:pt x="0" y="32003"/>
                  </a:lnTo>
                </a:path>
                <a:path w="3209925" h="32385">
                  <a:moveTo>
                    <a:pt x="534923" y="0"/>
                  </a:moveTo>
                  <a:lnTo>
                    <a:pt x="534923" y="32003"/>
                  </a:lnTo>
                </a:path>
                <a:path w="3209925" h="32385">
                  <a:moveTo>
                    <a:pt x="713232" y="0"/>
                  </a:moveTo>
                  <a:lnTo>
                    <a:pt x="713232" y="32003"/>
                  </a:lnTo>
                </a:path>
                <a:path w="3209925" h="32385">
                  <a:moveTo>
                    <a:pt x="891539" y="0"/>
                  </a:moveTo>
                  <a:lnTo>
                    <a:pt x="891539" y="32003"/>
                  </a:lnTo>
                </a:path>
                <a:path w="3209925" h="32385">
                  <a:moveTo>
                    <a:pt x="1069847" y="0"/>
                  </a:moveTo>
                  <a:lnTo>
                    <a:pt x="1069847" y="32003"/>
                  </a:lnTo>
                </a:path>
                <a:path w="3209925" h="32385">
                  <a:moveTo>
                    <a:pt x="1248156" y="0"/>
                  </a:moveTo>
                  <a:lnTo>
                    <a:pt x="1248156" y="32003"/>
                  </a:lnTo>
                </a:path>
                <a:path w="3209925" h="32385">
                  <a:moveTo>
                    <a:pt x="1426464" y="0"/>
                  </a:moveTo>
                  <a:lnTo>
                    <a:pt x="1426464" y="32003"/>
                  </a:lnTo>
                </a:path>
                <a:path w="3209925" h="32385">
                  <a:moveTo>
                    <a:pt x="1604771" y="0"/>
                  </a:moveTo>
                  <a:lnTo>
                    <a:pt x="1604771" y="32003"/>
                  </a:lnTo>
                </a:path>
                <a:path w="3209925" h="32385">
                  <a:moveTo>
                    <a:pt x="1783080" y="0"/>
                  </a:moveTo>
                  <a:lnTo>
                    <a:pt x="1783080" y="32003"/>
                  </a:lnTo>
                </a:path>
                <a:path w="3209925" h="32385">
                  <a:moveTo>
                    <a:pt x="1961388" y="0"/>
                  </a:moveTo>
                  <a:lnTo>
                    <a:pt x="1961388" y="32003"/>
                  </a:lnTo>
                </a:path>
                <a:path w="3209925" h="32385">
                  <a:moveTo>
                    <a:pt x="2139696" y="0"/>
                  </a:moveTo>
                  <a:lnTo>
                    <a:pt x="2139696" y="32003"/>
                  </a:lnTo>
                </a:path>
                <a:path w="3209925" h="32385">
                  <a:moveTo>
                    <a:pt x="2318004" y="0"/>
                  </a:moveTo>
                  <a:lnTo>
                    <a:pt x="2318004" y="32003"/>
                  </a:lnTo>
                </a:path>
                <a:path w="3209925" h="32385">
                  <a:moveTo>
                    <a:pt x="2496311" y="0"/>
                  </a:moveTo>
                  <a:lnTo>
                    <a:pt x="2496311" y="32003"/>
                  </a:lnTo>
                </a:path>
                <a:path w="3209925" h="32385">
                  <a:moveTo>
                    <a:pt x="2674620" y="0"/>
                  </a:moveTo>
                  <a:lnTo>
                    <a:pt x="2674620" y="32003"/>
                  </a:lnTo>
                </a:path>
                <a:path w="3209925" h="32385">
                  <a:moveTo>
                    <a:pt x="2852928" y="0"/>
                  </a:moveTo>
                  <a:lnTo>
                    <a:pt x="2852928" y="32003"/>
                  </a:lnTo>
                </a:path>
                <a:path w="3209925" h="32385">
                  <a:moveTo>
                    <a:pt x="3031235" y="0"/>
                  </a:moveTo>
                  <a:lnTo>
                    <a:pt x="3031235" y="32003"/>
                  </a:lnTo>
                </a:path>
                <a:path w="3209925" h="32385">
                  <a:moveTo>
                    <a:pt x="3209544" y="0"/>
                  </a:moveTo>
                  <a:lnTo>
                    <a:pt x="3209544" y="32003"/>
                  </a:lnTo>
                </a:path>
              </a:pathLst>
            </a:custGeom>
            <a:ln w="19812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7032" y="3992118"/>
              <a:ext cx="3876319" cy="941425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465452" y="3131311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39%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12264" y="3468751"/>
            <a:ext cx="748030" cy="301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18%</a:t>
            </a:r>
            <a:endParaRPr sz="900">
              <a:latin typeface="Calibri"/>
              <a:cs typeface="Calibri"/>
            </a:endParaRPr>
          </a:p>
          <a:p>
            <a:pPr marL="196850">
              <a:lnSpc>
                <a:spcPct val="100000"/>
              </a:lnSpc>
              <a:spcBef>
                <a:spcPts val="10"/>
              </a:spcBef>
            </a:pPr>
            <a:r>
              <a:rPr dirty="0" baseline="15432" sz="1350" spc="-44">
                <a:solidFill>
                  <a:srgbClr val="404040"/>
                </a:solidFill>
                <a:latin typeface="Calibri"/>
                <a:cs typeface="Calibri"/>
              </a:rPr>
              <a:t>11%</a:t>
            </a:r>
            <a:r>
              <a:rPr dirty="0" baseline="6172" sz="1350" spc="-44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r>
              <a:rPr dirty="0" sz="900" spc="-30">
                <a:solidFill>
                  <a:srgbClr val="404040"/>
                </a:solidFill>
                <a:latin typeface="Calibri"/>
                <a:cs typeface="Calibri"/>
              </a:rPr>
              <a:t>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22577" y="3756456"/>
            <a:ext cx="11842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031240" algn="l"/>
              </a:tabLst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%	</a:t>
            </a: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00757" y="3656787"/>
            <a:ext cx="54737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baseline="15432" sz="1350" spc="-7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r>
              <a:rPr dirty="0" baseline="15432" sz="1350" spc="2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6%</a:t>
            </a:r>
            <a:r>
              <a:rPr dirty="0" sz="900" spc="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16757" y="3756152"/>
            <a:ext cx="123507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baseline="27777" sz="1350" spc="-7">
                <a:solidFill>
                  <a:srgbClr val="404040"/>
                </a:solidFill>
                <a:latin typeface="Calibri"/>
                <a:cs typeface="Calibri"/>
              </a:rPr>
              <a:t>4%</a:t>
            </a:r>
            <a:r>
              <a:rPr dirty="0" baseline="27777" sz="1350" spc="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0%</a:t>
            </a:r>
            <a:r>
              <a:rPr dirty="0" sz="900" spc="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0%</a:t>
            </a:r>
            <a:r>
              <a:rPr dirty="0" sz="900" spc="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0%</a:t>
            </a:r>
            <a:r>
              <a:rPr dirty="0" sz="900" spc="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baseline="18518" sz="1350" spc="-7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r>
              <a:rPr dirty="0" baseline="18518" sz="1350" spc="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baseline="18518" sz="1350" spc="-7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r>
              <a:rPr dirty="0" baseline="18518" sz="1350" spc="5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21663" y="2478404"/>
            <a:ext cx="2043430" cy="349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404040"/>
                </a:solidFill>
                <a:latin typeface="Calibri"/>
                <a:cs typeface="Calibri"/>
              </a:rPr>
              <a:t>Stress</a:t>
            </a:r>
            <a:r>
              <a:rPr dirty="0" sz="1200" spc="-1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Calibri"/>
                <a:cs typeface="Calibri"/>
              </a:rPr>
              <a:t>area</a:t>
            </a:r>
            <a:r>
              <a:rPr dirty="0" sz="1200" spc="-1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dirty="0" sz="1200" spc="-5" b="1">
                <a:solidFill>
                  <a:srgbClr val="404040"/>
                </a:solidFill>
                <a:latin typeface="Calibri"/>
                <a:cs typeface="Calibri"/>
              </a:rPr>
              <a:t> positive</a:t>
            </a:r>
            <a:r>
              <a:rPr dirty="0" sz="1200" spc="-3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Calibri"/>
                <a:cs typeface="Calibri"/>
              </a:rPr>
              <a:t>aspects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67%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82879" y="2360676"/>
            <a:ext cx="4293235" cy="2707005"/>
          </a:xfrm>
          <a:custGeom>
            <a:avLst/>
            <a:gdLst/>
            <a:ahLst/>
            <a:cxnLst/>
            <a:rect l="l" t="t" r="r" b="b"/>
            <a:pathLst>
              <a:path w="4293235" h="2707004">
                <a:moveTo>
                  <a:pt x="0" y="2706624"/>
                </a:moveTo>
                <a:lnTo>
                  <a:pt x="4293108" y="2706624"/>
                </a:lnTo>
                <a:lnTo>
                  <a:pt x="4293108" y="0"/>
                </a:lnTo>
                <a:lnTo>
                  <a:pt x="0" y="0"/>
                </a:lnTo>
                <a:lnTo>
                  <a:pt x="0" y="2706624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9" name="object 39"/>
          <p:cNvGrpSpPr/>
          <p:nvPr/>
        </p:nvGrpSpPr>
        <p:grpSpPr>
          <a:xfrm>
            <a:off x="5431535" y="726948"/>
            <a:ext cx="3154680" cy="1574800"/>
            <a:chOff x="5431535" y="726948"/>
            <a:chExt cx="3154680" cy="1574800"/>
          </a:xfrm>
        </p:grpSpPr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31535" y="726948"/>
              <a:ext cx="3154680" cy="157429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17107" y="1351788"/>
              <a:ext cx="2630424" cy="432815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5562853" y="1201547"/>
            <a:ext cx="210820" cy="648970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55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40%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555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0%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721730" y="1857629"/>
            <a:ext cx="2540635" cy="321945"/>
            <a:chOff x="5721730" y="1857629"/>
            <a:chExt cx="2540635" cy="321945"/>
          </a:xfrm>
        </p:grpSpPr>
        <p:sp>
          <p:nvSpPr>
            <p:cNvPr id="44" name="object 44"/>
            <p:cNvSpPr/>
            <p:nvPr/>
          </p:nvSpPr>
          <p:spPr>
            <a:xfrm>
              <a:off x="5721730" y="1872107"/>
              <a:ext cx="319405" cy="304800"/>
            </a:xfrm>
            <a:custGeom>
              <a:avLst/>
              <a:gdLst/>
              <a:ahLst/>
              <a:cxnLst/>
              <a:rect l="l" t="t" r="r" b="b"/>
              <a:pathLst>
                <a:path w="319404" h="304800">
                  <a:moveTo>
                    <a:pt x="6985" y="267970"/>
                  </a:moveTo>
                  <a:lnTo>
                    <a:pt x="3683" y="267970"/>
                  </a:lnTo>
                  <a:lnTo>
                    <a:pt x="3048" y="269240"/>
                  </a:lnTo>
                  <a:lnTo>
                    <a:pt x="2413" y="269240"/>
                  </a:lnTo>
                  <a:lnTo>
                    <a:pt x="635" y="271780"/>
                  </a:lnTo>
                  <a:lnTo>
                    <a:pt x="254" y="271780"/>
                  </a:lnTo>
                  <a:lnTo>
                    <a:pt x="0" y="273050"/>
                  </a:lnTo>
                  <a:lnTo>
                    <a:pt x="127" y="273050"/>
                  </a:lnTo>
                  <a:lnTo>
                    <a:pt x="762" y="274320"/>
                  </a:lnTo>
                  <a:lnTo>
                    <a:pt x="1905" y="274320"/>
                  </a:lnTo>
                  <a:lnTo>
                    <a:pt x="56134" y="304800"/>
                  </a:lnTo>
                  <a:lnTo>
                    <a:pt x="59436" y="304800"/>
                  </a:lnTo>
                  <a:lnTo>
                    <a:pt x="59944" y="303530"/>
                  </a:lnTo>
                  <a:lnTo>
                    <a:pt x="60579" y="303530"/>
                  </a:lnTo>
                  <a:lnTo>
                    <a:pt x="63373" y="300990"/>
                  </a:lnTo>
                  <a:lnTo>
                    <a:pt x="63754" y="299720"/>
                  </a:lnTo>
                  <a:lnTo>
                    <a:pt x="64516" y="299720"/>
                  </a:lnTo>
                  <a:lnTo>
                    <a:pt x="64770" y="298450"/>
                  </a:lnTo>
                  <a:lnTo>
                    <a:pt x="65024" y="298450"/>
                  </a:lnTo>
                  <a:lnTo>
                    <a:pt x="65024" y="297180"/>
                  </a:lnTo>
                  <a:lnTo>
                    <a:pt x="64516" y="297180"/>
                  </a:lnTo>
                  <a:lnTo>
                    <a:pt x="63783" y="295910"/>
                  </a:lnTo>
                  <a:lnTo>
                    <a:pt x="55499" y="295910"/>
                  </a:lnTo>
                  <a:lnTo>
                    <a:pt x="6985" y="267970"/>
                  </a:lnTo>
                  <a:close/>
                </a:path>
                <a:path w="319404" h="304800">
                  <a:moveTo>
                    <a:pt x="33909" y="241300"/>
                  </a:moveTo>
                  <a:lnTo>
                    <a:pt x="30480" y="241300"/>
                  </a:lnTo>
                  <a:lnTo>
                    <a:pt x="29845" y="242570"/>
                  </a:lnTo>
                  <a:lnTo>
                    <a:pt x="29210" y="242570"/>
                  </a:lnTo>
                  <a:lnTo>
                    <a:pt x="28575" y="243840"/>
                  </a:lnTo>
                  <a:lnTo>
                    <a:pt x="27940" y="243840"/>
                  </a:lnTo>
                  <a:lnTo>
                    <a:pt x="27178" y="245110"/>
                  </a:lnTo>
                  <a:lnTo>
                    <a:pt x="26924" y="245110"/>
                  </a:lnTo>
                  <a:lnTo>
                    <a:pt x="26797" y="246380"/>
                  </a:lnTo>
                  <a:lnTo>
                    <a:pt x="26797" y="247650"/>
                  </a:lnTo>
                  <a:lnTo>
                    <a:pt x="27051" y="247650"/>
                  </a:lnTo>
                  <a:lnTo>
                    <a:pt x="55499" y="295910"/>
                  </a:lnTo>
                  <a:lnTo>
                    <a:pt x="63783" y="295910"/>
                  </a:lnTo>
                  <a:lnTo>
                    <a:pt x="38862" y="252730"/>
                  </a:lnTo>
                  <a:lnTo>
                    <a:pt x="54700" y="252730"/>
                  </a:lnTo>
                  <a:lnTo>
                    <a:pt x="33909" y="241300"/>
                  </a:lnTo>
                  <a:close/>
                </a:path>
                <a:path w="319404" h="304800">
                  <a:moveTo>
                    <a:pt x="54700" y="252730"/>
                  </a:moveTo>
                  <a:lnTo>
                    <a:pt x="38989" y="252730"/>
                  </a:lnTo>
                  <a:lnTo>
                    <a:pt x="82931" y="278130"/>
                  </a:lnTo>
                  <a:lnTo>
                    <a:pt x="86233" y="278130"/>
                  </a:lnTo>
                  <a:lnTo>
                    <a:pt x="86868" y="276860"/>
                  </a:lnTo>
                  <a:lnTo>
                    <a:pt x="88011" y="275590"/>
                  </a:lnTo>
                  <a:lnTo>
                    <a:pt x="88773" y="275590"/>
                  </a:lnTo>
                  <a:lnTo>
                    <a:pt x="89408" y="274320"/>
                  </a:lnTo>
                  <a:lnTo>
                    <a:pt x="90043" y="274320"/>
                  </a:lnTo>
                  <a:lnTo>
                    <a:pt x="90424" y="273050"/>
                  </a:lnTo>
                  <a:lnTo>
                    <a:pt x="91186" y="273050"/>
                  </a:lnTo>
                  <a:lnTo>
                    <a:pt x="91440" y="271780"/>
                  </a:lnTo>
                  <a:lnTo>
                    <a:pt x="91821" y="271780"/>
                  </a:lnTo>
                  <a:lnTo>
                    <a:pt x="91821" y="270510"/>
                  </a:lnTo>
                  <a:lnTo>
                    <a:pt x="91567" y="270510"/>
                  </a:lnTo>
                  <a:lnTo>
                    <a:pt x="91440" y="269240"/>
                  </a:lnTo>
                  <a:lnTo>
                    <a:pt x="90723" y="267970"/>
                  </a:lnTo>
                  <a:lnTo>
                    <a:pt x="82423" y="267970"/>
                  </a:lnTo>
                  <a:lnTo>
                    <a:pt x="54700" y="252730"/>
                  </a:lnTo>
                  <a:close/>
                </a:path>
                <a:path w="319404" h="304800">
                  <a:moveTo>
                    <a:pt x="6350" y="266700"/>
                  </a:moveTo>
                  <a:lnTo>
                    <a:pt x="4953" y="266700"/>
                  </a:lnTo>
                  <a:lnTo>
                    <a:pt x="4572" y="267970"/>
                  </a:lnTo>
                  <a:lnTo>
                    <a:pt x="6731" y="267970"/>
                  </a:lnTo>
                  <a:lnTo>
                    <a:pt x="6350" y="266700"/>
                  </a:lnTo>
                  <a:close/>
                </a:path>
                <a:path w="319404" h="304800">
                  <a:moveTo>
                    <a:pt x="60960" y="214630"/>
                  </a:moveTo>
                  <a:lnTo>
                    <a:pt x="57023" y="214630"/>
                  </a:lnTo>
                  <a:lnTo>
                    <a:pt x="56388" y="215900"/>
                  </a:lnTo>
                  <a:lnTo>
                    <a:pt x="55626" y="215900"/>
                  </a:lnTo>
                  <a:lnTo>
                    <a:pt x="55118" y="217170"/>
                  </a:lnTo>
                  <a:lnTo>
                    <a:pt x="54737" y="217170"/>
                  </a:lnTo>
                  <a:lnTo>
                    <a:pt x="54356" y="218440"/>
                  </a:lnTo>
                  <a:lnTo>
                    <a:pt x="53975" y="218440"/>
                  </a:lnTo>
                  <a:lnTo>
                    <a:pt x="53848" y="219710"/>
                  </a:lnTo>
                  <a:lnTo>
                    <a:pt x="54356" y="219710"/>
                  </a:lnTo>
                  <a:lnTo>
                    <a:pt x="82550" y="267970"/>
                  </a:lnTo>
                  <a:lnTo>
                    <a:pt x="90723" y="267970"/>
                  </a:lnTo>
                  <a:lnTo>
                    <a:pt x="61341" y="215900"/>
                  </a:lnTo>
                  <a:lnTo>
                    <a:pt x="60960" y="214630"/>
                  </a:lnTo>
                  <a:close/>
                </a:path>
                <a:path w="319404" h="304800">
                  <a:moveTo>
                    <a:pt x="88011" y="186690"/>
                  </a:moveTo>
                  <a:lnTo>
                    <a:pt x="85090" y="186690"/>
                  </a:lnTo>
                  <a:lnTo>
                    <a:pt x="83947" y="187960"/>
                  </a:lnTo>
                  <a:lnTo>
                    <a:pt x="82550" y="189230"/>
                  </a:lnTo>
                  <a:lnTo>
                    <a:pt x="81915" y="190500"/>
                  </a:lnTo>
                  <a:lnTo>
                    <a:pt x="81280" y="190500"/>
                  </a:lnTo>
                  <a:lnTo>
                    <a:pt x="80137" y="191770"/>
                  </a:lnTo>
                  <a:lnTo>
                    <a:pt x="80010" y="193040"/>
                  </a:lnTo>
                  <a:lnTo>
                    <a:pt x="79629" y="193040"/>
                  </a:lnTo>
                  <a:lnTo>
                    <a:pt x="79629" y="194310"/>
                  </a:lnTo>
                  <a:lnTo>
                    <a:pt x="79883" y="194310"/>
                  </a:lnTo>
                  <a:lnTo>
                    <a:pt x="107061" y="252730"/>
                  </a:lnTo>
                  <a:lnTo>
                    <a:pt x="107315" y="252730"/>
                  </a:lnTo>
                  <a:lnTo>
                    <a:pt x="107696" y="254000"/>
                  </a:lnTo>
                  <a:lnTo>
                    <a:pt x="110617" y="254000"/>
                  </a:lnTo>
                  <a:lnTo>
                    <a:pt x="111887" y="252730"/>
                  </a:lnTo>
                  <a:lnTo>
                    <a:pt x="112649" y="251460"/>
                  </a:lnTo>
                  <a:lnTo>
                    <a:pt x="113157" y="251460"/>
                  </a:lnTo>
                  <a:lnTo>
                    <a:pt x="113538" y="250190"/>
                  </a:lnTo>
                  <a:lnTo>
                    <a:pt x="114046" y="250190"/>
                  </a:lnTo>
                  <a:lnTo>
                    <a:pt x="114173" y="248920"/>
                  </a:lnTo>
                  <a:lnTo>
                    <a:pt x="114300" y="247650"/>
                  </a:lnTo>
                  <a:lnTo>
                    <a:pt x="106807" y="232410"/>
                  </a:lnTo>
                  <a:lnTo>
                    <a:pt x="113610" y="226060"/>
                  </a:lnTo>
                  <a:lnTo>
                    <a:pt x="103505" y="226060"/>
                  </a:lnTo>
                  <a:lnTo>
                    <a:pt x="88646" y="195580"/>
                  </a:lnTo>
                  <a:lnTo>
                    <a:pt x="107230" y="195580"/>
                  </a:lnTo>
                  <a:lnTo>
                    <a:pt x="88011" y="186690"/>
                  </a:lnTo>
                  <a:close/>
                </a:path>
                <a:path w="319404" h="304800">
                  <a:moveTo>
                    <a:pt x="33274" y="240030"/>
                  </a:moveTo>
                  <a:lnTo>
                    <a:pt x="32385" y="240030"/>
                  </a:lnTo>
                  <a:lnTo>
                    <a:pt x="32004" y="241300"/>
                  </a:lnTo>
                  <a:lnTo>
                    <a:pt x="33528" y="241300"/>
                  </a:lnTo>
                  <a:lnTo>
                    <a:pt x="33274" y="240030"/>
                  </a:lnTo>
                  <a:close/>
                </a:path>
                <a:path w="319404" h="304800">
                  <a:moveTo>
                    <a:pt x="107230" y="195580"/>
                  </a:moveTo>
                  <a:lnTo>
                    <a:pt x="88646" y="195580"/>
                  </a:lnTo>
                  <a:lnTo>
                    <a:pt x="119380" y="210820"/>
                  </a:lnTo>
                  <a:lnTo>
                    <a:pt x="103505" y="226060"/>
                  </a:lnTo>
                  <a:lnTo>
                    <a:pt x="113610" y="226060"/>
                  </a:lnTo>
                  <a:lnTo>
                    <a:pt x="125857" y="214630"/>
                  </a:lnTo>
                  <a:lnTo>
                    <a:pt x="146431" y="214630"/>
                  </a:lnTo>
                  <a:lnTo>
                    <a:pt x="145669" y="213360"/>
                  </a:lnTo>
                  <a:lnTo>
                    <a:pt x="107230" y="195580"/>
                  </a:lnTo>
                  <a:close/>
                </a:path>
                <a:path w="319404" h="304800">
                  <a:moveTo>
                    <a:pt x="147574" y="214630"/>
                  </a:moveTo>
                  <a:lnTo>
                    <a:pt x="125857" y="214630"/>
                  </a:lnTo>
                  <a:lnTo>
                    <a:pt x="141351" y="220980"/>
                  </a:lnTo>
                  <a:lnTo>
                    <a:pt x="143637" y="220980"/>
                  </a:lnTo>
                  <a:lnTo>
                    <a:pt x="145415" y="218440"/>
                  </a:lnTo>
                  <a:lnTo>
                    <a:pt x="146177" y="218440"/>
                  </a:lnTo>
                  <a:lnTo>
                    <a:pt x="146685" y="217170"/>
                  </a:lnTo>
                  <a:lnTo>
                    <a:pt x="147447" y="215900"/>
                  </a:lnTo>
                  <a:lnTo>
                    <a:pt x="147701" y="215900"/>
                  </a:lnTo>
                  <a:lnTo>
                    <a:pt x="147574" y="214630"/>
                  </a:lnTo>
                  <a:close/>
                </a:path>
                <a:path w="319404" h="304800">
                  <a:moveTo>
                    <a:pt x="60071" y="213360"/>
                  </a:moveTo>
                  <a:lnTo>
                    <a:pt x="58547" y="213360"/>
                  </a:lnTo>
                  <a:lnTo>
                    <a:pt x="58166" y="214630"/>
                  </a:lnTo>
                  <a:lnTo>
                    <a:pt x="60325" y="214630"/>
                  </a:lnTo>
                  <a:lnTo>
                    <a:pt x="60071" y="213360"/>
                  </a:lnTo>
                  <a:close/>
                </a:path>
                <a:path w="319404" h="304800">
                  <a:moveTo>
                    <a:pt x="116967" y="157480"/>
                  </a:moveTo>
                  <a:lnTo>
                    <a:pt x="114427" y="157480"/>
                  </a:lnTo>
                  <a:lnTo>
                    <a:pt x="114046" y="158750"/>
                  </a:lnTo>
                  <a:lnTo>
                    <a:pt x="112903" y="158750"/>
                  </a:lnTo>
                  <a:lnTo>
                    <a:pt x="112395" y="160020"/>
                  </a:lnTo>
                  <a:lnTo>
                    <a:pt x="111633" y="160020"/>
                  </a:lnTo>
                  <a:lnTo>
                    <a:pt x="111252" y="161290"/>
                  </a:lnTo>
                  <a:lnTo>
                    <a:pt x="110871" y="161290"/>
                  </a:lnTo>
                  <a:lnTo>
                    <a:pt x="110744" y="162560"/>
                  </a:lnTo>
                  <a:lnTo>
                    <a:pt x="110998" y="163830"/>
                  </a:lnTo>
                  <a:lnTo>
                    <a:pt x="153289" y="205740"/>
                  </a:lnTo>
                  <a:lnTo>
                    <a:pt x="154178" y="207010"/>
                  </a:lnTo>
                  <a:lnTo>
                    <a:pt x="156718" y="207010"/>
                  </a:lnTo>
                  <a:lnTo>
                    <a:pt x="157480" y="205740"/>
                  </a:lnTo>
                  <a:lnTo>
                    <a:pt x="166703" y="196850"/>
                  </a:lnTo>
                  <a:lnTo>
                    <a:pt x="156591" y="196850"/>
                  </a:lnTo>
                  <a:lnTo>
                    <a:pt x="116967" y="157480"/>
                  </a:lnTo>
                  <a:close/>
                </a:path>
                <a:path w="319404" h="304800">
                  <a:moveTo>
                    <a:pt x="175895" y="180340"/>
                  </a:moveTo>
                  <a:lnTo>
                    <a:pt x="173101" y="180340"/>
                  </a:lnTo>
                  <a:lnTo>
                    <a:pt x="156591" y="196850"/>
                  </a:lnTo>
                  <a:lnTo>
                    <a:pt x="166703" y="196850"/>
                  </a:lnTo>
                  <a:lnTo>
                    <a:pt x="178562" y="185420"/>
                  </a:lnTo>
                  <a:lnTo>
                    <a:pt x="178435" y="184150"/>
                  </a:lnTo>
                  <a:lnTo>
                    <a:pt x="178181" y="182880"/>
                  </a:lnTo>
                  <a:lnTo>
                    <a:pt x="177546" y="182880"/>
                  </a:lnTo>
                  <a:lnTo>
                    <a:pt x="177165" y="181610"/>
                  </a:lnTo>
                  <a:lnTo>
                    <a:pt x="176784" y="181610"/>
                  </a:lnTo>
                  <a:lnTo>
                    <a:pt x="175895" y="180340"/>
                  </a:lnTo>
                  <a:close/>
                </a:path>
                <a:path w="319404" h="304800">
                  <a:moveTo>
                    <a:pt x="147066" y="127000"/>
                  </a:moveTo>
                  <a:lnTo>
                    <a:pt x="144653" y="127000"/>
                  </a:lnTo>
                  <a:lnTo>
                    <a:pt x="144272" y="128270"/>
                  </a:lnTo>
                  <a:lnTo>
                    <a:pt x="143637" y="128270"/>
                  </a:lnTo>
                  <a:lnTo>
                    <a:pt x="143129" y="129540"/>
                  </a:lnTo>
                  <a:lnTo>
                    <a:pt x="142494" y="129540"/>
                  </a:lnTo>
                  <a:lnTo>
                    <a:pt x="140970" y="132080"/>
                  </a:lnTo>
                  <a:lnTo>
                    <a:pt x="140843" y="133350"/>
                  </a:lnTo>
                  <a:lnTo>
                    <a:pt x="141224" y="133350"/>
                  </a:lnTo>
                  <a:lnTo>
                    <a:pt x="185166" y="176530"/>
                  </a:lnTo>
                  <a:lnTo>
                    <a:pt x="185674" y="177800"/>
                  </a:lnTo>
                  <a:lnTo>
                    <a:pt x="186436" y="177800"/>
                  </a:lnTo>
                  <a:lnTo>
                    <a:pt x="187579" y="176530"/>
                  </a:lnTo>
                  <a:lnTo>
                    <a:pt x="188087" y="176530"/>
                  </a:lnTo>
                  <a:lnTo>
                    <a:pt x="190246" y="173990"/>
                  </a:lnTo>
                  <a:lnTo>
                    <a:pt x="190500" y="173990"/>
                  </a:lnTo>
                  <a:lnTo>
                    <a:pt x="190881" y="172720"/>
                  </a:lnTo>
                  <a:lnTo>
                    <a:pt x="191262" y="172720"/>
                  </a:lnTo>
                  <a:lnTo>
                    <a:pt x="191389" y="171450"/>
                  </a:lnTo>
                  <a:lnTo>
                    <a:pt x="168275" y="148590"/>
                  </a:lnTo>
                  <a:lnTo>
                    <a:pt x="215138" y="148590"/>
                  </a:lnTo>
                  <a:lnTo>
                    <a:pt x="215138" y="147320"/>
                  </a:lnTo>
                  <a:lnTo>
                    <a:pt x="167513" y="147320"/>
                  </a:lnTo>
                  <a:lnTo>
                    <a:pt x="147066" y="127000"/>
                  </a:lnTo>
                  <a:close/>
                </a:path>
                <a:path w="319404" h="304800">
                  <a:moveTo>
                    <a:pt x="215011" y="148590"/>
                  </a:moveTo>
                  <a:lnTo>
                    <a:pt x="168275" y="148590"/>
                  </a:lnTo>
                  <a:lnTo>
                    <a:pt x="207899" y="153670"/>
                  </a:lnTo>
                  <a:lnTo>
                    <a:pt x="210058" y="153670"/>
                  </a:lnTo>
                  <a:lnTo>
                    <a:pt x="211201" y="152400"/>
                  </a:lnTo>
                  <a:lnTo>
                    <a:pt x="211963" y="152400"/>
                  </a:lnTo>
                  <a:lnTo>
                    <a:pt x="212725" y="151130"/>
                  </a:lnTo>
                  <a:lnTo>
                    <a:pt x="213868" y="149860"/>
                  </a:lnTo>
                  <a:lnTo>
                    <a:pt x="214630" y="149860"/>
                  </a:lnTo>
                  <a:lnTo>
                    <a:pt x="215011" y="148590"/>
                  </a:lnTo>
                  <a:close/>
                </a:path>
                <a:path w="319404" h="304800">
                  <a:moveTo>
                    <a:pt x="170942" y="105410"/>
                  </a:moveTo>
                  <a:lnTo>
                    <a:pt x="167132" y="105410"/>
                  </a:lnTo>
                  <a:lnTo>
                    <a:pt x="165989" y="106680"/>
                  </a:lnTo>
                  <a:lnTo>
                    <a:pt x="165354" y="106680"/>
                  </a:lnTo>
                  <a:lnTo>
                    <a:pt x="164846" y="107950"/>
                  </a:lnTo>
                  <a:lnTo>
                    <a:pt x="163957" y="107950"/>
                  </a:lnTo>
                  <a:lnTo>
                    <a:pt x="163703" y="109220"/>
                  </a:lnTo>
                  <a:lnTo>
                    <a:pt x="163322" y="109220"/>
                  </a:lnTo>
                  <a:lnTo>
                    <a:pt x="163322" y="110490"/>
                  </a:lnTo>
                  <a:lnTo>
                    <a:pt x="167513" y="147320"/>
                  </a:lnTo>
                  <a:lnTo>
                    <a:pt x="214376" y="147320"/>
                  </a:lnTo>
                  <a:lnTo>
                    <a:pt x="213995" y="146050"/>
                  </a:lnTo>
                  <a:lnTo>
                    <a:pt x="212090" y="146050"/>
                  </a:lnTo>
                  <a:lnTo>
                    <a:pt x="174117" y="140970"/>
                  </a:lnTo>
                  <a:lnTo>
                    <a:pt x="171196" y="107950"/>
                  </a:lnTo>
                  <a:lnTo>
                    <a:pt x="170942" y="105410"/>
                  </a:lnTo>
                  <a:close/>
                </a:path>
                <a:path w="319404" h="304800">
                  <a:moveTo>
                    <a:pt x="184785" y="88900"/>
                  </a:moveTo>
                  <a:lnTo>
                    <a:pt x="182880" y="88900"/>
                  </a:lnTo>
                  <a:lnTo>
                    <a:pt x="182372" y="90170"/>
                  </a:lnTo>
                  <a:lnTo>
                    <a:pt x="181356" y="90170"/>
                  </a:lnTo>
                  <a:lnTo>
                    <a:pt x="180848" y="91440"/>
                  </a:lnTo>
                  <a:lnTo>
                    <a:pt x="179832" y="92710"/>
                  </a:lnTo>
                  <a:lnTo>
                    <a:pt x="179197" y="92710"/>
                  </a:lnTo>
                  <a:lnTo>
                    <a:pt x="178943" y="93980"/>
                  </a:lnTo>
                  <a:lnTo>
                    <a:pt x="178562" y="93980"/>
                  </a:lnTo>
                  <a:lnTo>
                    <a:pt x="178562" y="95250"/>
                  </a:lnTo>
                  <a:lnTo>
                    <a:pt x="178943" y="95250"/>
                  </a:lnTo>
                  <a:lnTo>
                    <a:pt x="222758" y="139700"/>
                  </a:lnTo>
                  <a:lnTo>
                    <a:pt x="224155" y="139700"/>
                  </a:lnTo>
                  <a:lnTo>
                    <a:pt x="225298" y="138430"/>
                  </a:lnTo>
                  <a:lnTo>
                    <a:pt x="226314" y="138430"/>
                  </a:lnTo>
                  <a:lnTo>
                    <a:pt x="226822" y="137160"/>
                  </a:lnTo>
                  <a:lnTo>
                    <a:pt x="227965" y="135890"/>
                  </a:lnTo>
                  <a:lnTo>
                    <a:pt x="228219" y="135890"/>
                  </a:lnTo>
                  <a:lnTo>
                    <a:pt x="228600" y="134620"/>
                  </a:lnTo>
                  <a:lnTo>
                    <a:pt x="229108" y="134620"/>
                  </a:lnTo>
                  <a:lnTo>
                    <a:pt x="229235" y="133350"/>
                  </a:lnTo>
                  <a:lnTo>
                    <a:pt x="228727" y="133350"/>
                  </a:lnTo>
                  <a:lnTo>
                    <a:pt x="184785" y="88900"/>
                  </a:lnTo>
                  <a:close/>
                </a:path>
                <a:path w="319404" h="304800">
                  <a:moveTo>
                    <a:pt x="209042" y="77470"/>
                  </a:moveTo>
                  <a:lnTo>
                    <a:pt x="197993" y="77470"/>
                  </a:lnTo>
                  <a:lnTo>
                    <a:pt x="241173" y="120650"/>
                  </a:lnTo>
                  <a:lnTo>
                    <a:pt x="243586" y="120650"/>
                  </a:lnTo>
                  <a:lnTo>
                    <a:pt x="244602" y="119380"/>
                  </a:lnTo>
                  <a:lnTo>
                    <a:pt x="245110" y="119380"/>
                  </a:lnTo>
                  <a:lnTo>
                    <a:pt x="246253" y="118110"/>
                  </a:lnTo>
                  <a:lnTo>
                    <a:pt x="246507" y="118110"/>
                  </a:lnTo>
                  <a:lnTo>
                    <a:pt x="246888" y="116840"/>
                  </a:lnTo>
                  <a:lnTo>
                    <a:pt x="247269" y="116840"/>
                  </a:lnTo>
                  <a:lnTo>
                    <a:pt x="247269" y="114300"/>
                  </a:lnTo>
                  <a:lnTo>
                    <a:pt x="219583" y="87630"/>
                  </a:lnTo>
                  <a:lnTo>
                    <a:pt x="217805" y="85090"/>
                  </a:lnTo>
                  <a:lnTo>
                    <a:pt x="212471" y="80010"/>
                  </a:lnTo>
                  <a:lnTo>
                    <a:pt x="210693" y="78740"/>
                  </a:lnTo>
                  <a:lnTo>
                    <a:pt x="209042" y="77470"/>
                  </a:lnTo>
                  <a:close/>
                </a:path>
                <a:path w="319404" h="304800">
                  <a:moveTo>
                    <a:pt x="170053" y="104140"/>
                  </a:moveTo>
                  <a:lnTo>
                    <a:pt x="168021" y="104140"/>
                  </a:lnTo>
                  <a:lnTo>
                    <a:pt x="167513" y="105410"/>
                  </a:lnTo>
                  <a:lnTo>
                    <a:pt x="170561" y="105410"/>
                  </a:lnTo>
                  <a:lnTo>
                    <a:pt x="170053" y="104140"/>
                  </a:lnTo>
                  <a:close/>
                </a:path>
                <a:path w="319404" h="304800">
                  <a:moveTo>
                    <a:pt x="210820" y="68580"/>
                  </a:moveTo>
                  <a:lnTo>
                    <a:pt x="203835" y="68580"/>
                  </a:lnTo>
                  <a:lnTo>
                    <a:pt x="203200" y="69850"/>
                  </a:lnTo>
                  <a:lnTo>
                    <a:pt x="201803" y="71120"/>
                  </a:lnTo>
                  <a:lnTo>
                    <a:pt x="198882" y="73660"/>
                  </a:lnTo>
                  <a:lnTo>
                    <a:pt x="198247" y="74930"/>
                  </a:lnTo>
                  <a:lnTo>
                    <a:pt x="197866" y="74930"/>
                  </a:lnTo>
                  <a:lnTo>
                    <a:pt x="197612" y="77470"/>
                  </a:lnTo>
                  <a:lnTo>
                    <a:pt x="211074" y="77470"/>
                  </a:lnTo>
                  <a:lnTo>
                    <a:pt x="213233" y="78740"/>
                  </a:lnTo>
                  <a:lnTo>
                    <a:pt x="261620" y="92710"/>
                  </a:lnTo>
                  <a:lnTo>
                    <a:pt x="263017" y="93980"/>
                  </a:lnTo>
                  <a:lnTo>
                    <a:pt x="270002" y="93980"/>
                  </a:lnTo>
                  <a:lnTo>
                    <a:pt x="270637" y="92710"/>
                  </a:lnTo>
                  <a:lnTo>
                    <a:pt x="271907" y="92710"/>
                  </a:lnTo>
                  <a:lnTo>
                    <a:pt x="273812" y="90170"/>
                  </a:lnTo>
                  <a:lnTo>
                    <a:pt x="274193" y="90170"/>
                  </a:lnTo>
                  <a:lnTo>
                    <a:pt x="274955" y="88900"/>
                  </a:lnTo>
                  <a:lnTo>
                    <a:pt x="275082" y="86360"/>
                  </a:lnTo>
                  <a:lnTo>
                    <a:pt x="274701" y="86360"/>
                  </a:lnTo>
                  <a:lnTo>
                    <a:pt x="274447" y="85090"/>
                  </a:lnTo>
                  <a:lnTo>
                    <a:pt x="262128" y="85090"/>
                  </a:lnTo>
                  <a:lnTo>
                    <a:pt x="260477" y="83820"/>
                  </a:lnTo>
                  <a:lnTo>
                    <a:pt x="255524" y="82550"/>
                  </a:lnTo>
                  <a:lnTo>
                    <a:pt x="253873" y="82550"/>
                  </a:lnTo>
                  <a:lnTo>
                    <a:pt x="252222" y="81280"/>
                  </a:lnTo>
                  <a:lnTo>
                    <a:pt x="250571" y="81280"/>
                  </a:lnTo>
                  <a:lnTo>
                    <a:pt x="247015" y="80010"/>
                  </a:lnTo>
                  <a:lnTo>
                    <a:pt x="245237" y="80010"/>
                  </a:lnTo>
                  <a:lnTo>
                    <a:pt x="243459" y="78740"/>
                  </a:lnTo>
                  <a:lnTo>
                    <a:pt x="241554" y="78740"/>
                  </a:lnTo>
                  <a:lnTo>
                    <a:pt x="210820" y="68580"/>
                  </a:lnTo>
                  <a:close/>
                </a:path>
                <a:path w="319404" h="304800">
                  <a:moveTo>
                    <a:pt x="231521" y="41910"/>
                  </a:moveTo>
                  <a:lnTo>
                    <a:pt x="230759" y="41910"/>
                  </a:lnTo>
                  <a:lnTo>
                    <a:pt x="229997" y="43180"/>
                  </a:lnTo>
                  <a:lnTo>
                    <a:pt x="228727" y="43180"/>
                  </a:lnTo>
                  <a:lnTo>
                    <a:pt x="226568" y="45720"/>
                  </a:lnTo>
                  <a:lnTo>
                    <a:pt x="226314" y="45720"/>
                  </a:lnTo>
                  <a:lnTo>
                    <a:pt x="225933" y="46990"/>
                  </a:lnTo>
                  <a:lnTo>
                    <a:pt x="225552" y="46990"/>
                  </a:lnTo>
                  <a:lnTo>
                    <a:pt x="225425" y="48260"/>
                  </a:lnTo>
                  <a:lnTo>
                    <a:pt x="225806" y="48260"/>
                  </a:lnTo>
                  <a:lnTo>
                    <a:pt x="250571" y="73660"/>
                  </a:lnTo>
                  <a:lnTo>
                    <a:pt x="252349" y="74930"/>
                  </a:lnTo>
                  <a:lnTo>
                    <a:pt x="256286" y="80010"/>
                  </a:lnTo>
                  <a:lnTo>
                    <a:pt x="262255" y="85090"/>
                  </a:lnTo>
                  <a:lnTo>
                    <a:pt x="273939" y="85090"/>
                  </a:lnTo>
                  <a:lnTo>
                    <a:pt x="231521" y="41910"/>
                  </a:lnTo>
                  <a:close/>
                </a:path>
                <a:path w="319404" h="304800">
                  <a:moveTo>
                    <a:pt x="283083" y="1270"/>
                  </a:moveTo>
                  <a:lnTo>
                    <a:pt x="272415" y="1270"/>
                  </a:lnTo>
                  <a:lnTo>
                    <a:pt x="270764" y="2540"/>
                  </a:lnTo>
                  <a:lnTo>
                    <a:pt x="265430" y="6350"/>
                  </a:lnTo>
                  <a:lnTo>
                    <a:pt x="251841" y="27940"/>
                  </a:lnTo>
                  <a:lnTo>
                    <a:pt x="252095" y="36830"/>
                  </a:lnTo>
                  <a:lnTo>
                    <a:pt x="252984" y="40640"/>
                  </a:lnTo>
                  <a:lnTo>
                    <a:pt x="254889" y="44450"/>
                  </a:lnTo>
                  <a:lnTo>
                    <a:pt x="256667" y="48260"/>
                  </a:lnTo>
                  <a:lnTo>
                    <a:pt x="259461" y="52070"/>
                  </a:lnTo>
                  <a:lnTo>
                    <a:pt x="266573" y="59690"/>
                  </a:lnTo>
                  <a:lnTo>
                    <a:pt x="270129" y="62230"/>
                  </a:lnTo>
                  <a:lnTo>
                    <a:pt x="274066" y="63500"/>
                  </a:lnTo>
                  <a:lnTo>
                    <a:pt x="277876" y="66040"/>
                  </a:lnTo>
                  <a:lnTo>
                    <a:pt x="281686" y="67310"/>
                  </a:lnTo>
                  <a:lnTo>
                    <a:pt x="289560" y="67310"/>
                  </a:lnTo>
                  <a:lnTo>
                    <a:pt x="306493" y="58420"/>
                  </a:lnTo>
                  <a:lnTo>
                    <a:pt x="283972" y="58420"/>
                  </a:lnTo>
                  <a:lnTo>
                    <a:pt x="281051" y="57150"/>
                  </a:lnTo>
                  <a:lnTo>
                    <a:pt x="264287" y="43180"/>
                  </a:lnTo>
                  <a:lnTo>
                    <a:pt x="262763" y="40640"/>
                  </a:lnTo>
                  <a:lnTo>
                    <a:pt x="261366" y="38100"/>
                  </a:lnTo>
                  <a:lnTo>
                    <a:pt x="260477" y="34290"/>
                  </a:lnTo>
                  <a:lnTo>
                    <a:pt x="259969" y="29210"/>
                  </a:lnTo>
                  <a:lnTo>
                    <a:pt x="260350" y="25400"/>
                  </a:lnTo>
                  <a:lnTo>
                    <a:pt x="262636" y="20320"/>
                  </a:lnTo>
                  <a:lnTo>
                    <a:pt x="264414" y="17780"/>
                  </a:lnTo>
                  <a:lnTo>
                    <a:pt x="266827" y="15240"/>
                  </a:lnTo>
                  <a:lnTo>
                    <a:pt x="268986" y="12700"/>
                  </a:lnTo>
                  <a:lnTo>
                    <a:pt x="275082" y="8890"/>
                  </a:lnTo>
                  <a:lnTo>
                    <a:pt x="276860" y="7620"/>
                  </a:lnTo>
                  <a:lnTo>
                    <a:pt x="278511" y="7620"/>
                  </a:lnTo>
                  <a:lnTo>
                    <a:pt x="280162" y="6350"/>
                  </a:lnTo>
                  <a:lnTo>
                    <a:pt x="284353" y="6350"/>
                  </a:lnTo>
                  <a:lnTo>
                    <a:pt x="284988" y="5080"/>
                  </a:lnTo>
                  <a:lnTo>
                    <a:pt x="284988" y="3810"/>
                  </a:lnTo>
                  <a:lnTo>
                    <a:pt x="284607" y="3810"/>
                  </a:lnTo>
                  <a:lnTo>
                    <a:pt x="284226" y="2540"/>
                  </a:lnTo>
                  <a:lnTo>
                    <a:pt x="283591" y="2540"/>
                  </a:lnTo>
                  <a:lnTo>
                    <a:pt x="283083" y="1270"/>
                  </a:lnTo>
                  <a:close/>
                </a:path>
                <a:path w="319404" h="304800">
                  <a:moveTo>
                    <a:pt x="308800" y="27940"/>
                  </a:moveTo>
                  <a:lnTo>
                    <a:pt x="296418" y="27940"/>
                  </a:lnTo>
                  <a:lnTo>
                    <a:pt x="309626" y="40640"/>
                  </a:lnTo>
                  <a:lnTo>
                    <a:pt x="309118" y="43180"/>
                  </a:lnTo>
                  <a:lnTo>
                    <a:pt x="308229" y="44450"/>
                  </a:lnTo>
                  <a:lnTo>
                    <a:pt x="307213" y="45720"/>
                  </a:lnTo>
                  <a:lnTo>
                    <a:pt x="306070" y="48260"/>
                  </a:lnTo>
                  <a:lnTo>
                    <a:pt x="304800" y="49530"/>
                  </a:lnTo>
                  <a:lnTo>
                    <a:pt x="303403" y="50800"/>
                  </a:lnTo>
                  <a:lnTo>
                    <a:pt x="300990" y="53340"/>
                  </a:lnTo>
                  <a:lnTo>
                    <a:pt x="298450" y="54610"/>
                  </a:lnTo>
                  <a:lnTo>
                    <a:pt x="292862" y="57150"/>
                  </a:lnTo>
                  <a:lnTo>
                    <a:pt x="289941" y="58420"/>
                  </a:lnTo>
                  <a:lnTo>
                    <a:pt x="306493" y="58420"/>
                  </a:lnTo>
                  <a:lnTo>
                    <a:pt x="309626" y="55880"/>
                  </a:lnTo>
                  <a:lnTo>
                    <a:pt x="310642" y="54610"/>
                  </a:lnTo>
                  <a:lnTo>
                    <a:pt x="312801" y="52070"/>
                  </a:lnTo>
                  <a:lnTo>
                    <a:pt x="314579" y="48260"/>
                  </a:lnTo>
                  <a:lnTo>
                    <a:pt x="315468" y="46990"/>
                  </a:lnTo>
                  <a:lnTo>
                    <a:pt x="316230" y="45720"/>
                  </a:lnTo>
                  <a:lnTo>
                    <a:pt x="316865" y="44450"/>
                  </a:lnTo>
                  <a:lnTo>
                    <a:pt x="317627" y="43180"/>
                  </a:lnTo>
                  <a:lnTo>
                    <a:pt x="318135" y="41910"/>
                  </a:lnTo>
                  <a:lnTo>
                    <a:pt x="318389" y="40640"/>
                  </a:lnTo>
                  <a:lnTo>
                    <a:pt x="318770" y="39370"/>
                  </a:lnTo>
                  <a:lnTo>
                    <a:pt x="318897" y="38100"/>
                  </a:lnTo>
                  <a:lnTo>
                    <a:pt x="318389" y="38100"/>
                  </a:lnTo>
                  <a:lnTo>
                    <a:pt x="318008" y="36830"/>
                  </a:lnTo>
                  <a:lnTo>
                    <a:pt x="308800" y="27940"/>
                  </a:lnTo>
                  <a:close/>
                </a:path>
                <a:path w="319404" h="304800">
                  <a:moveTo>
                    <a:pt x="299085" y="17780"/>
                  </a:moveTo>
                  <a:lnTo>
                    <a:pt x="295656" y="17780"/>
                  </a:lnTo>
                  <a:lnTo>
                    <a:pt x="295275" y="19050"/>
                  </a:lnTo>
                  <a:lnTo>
                    <a:pt x="280670" y="33020"/>
                  </a:lnTo>
                  <a:lnTo>
                    <a:pt x="280416" y="33020"/>
                  </a:lnTo>
                  <a:lnTo>
                    <a:pt x="280416" y="34290"/>
                  </a:lnTo>
                  <a:lnTo>
                    <a:pt x="280670" y="34290"/>
                  </a:lnTo>
                  <a:lnTo>
                    <a:pt x="280797" y="35560"/>
                  </a:lnTo>
                  <a:lnTo>
                    <a:pt x="281305" y="35560"/>
                  </a:lnTo>
                  <a:lnTo>
                    <a:pt x="282956" y="38100"/>
                  </a:lnTo>
                  <a:lnTo>
                    <a:pt x="285877" y="38100"/>
                  </a:lnTo>
                  <a:lnTo>
                    <a:pt x="296418" y="27940"/>
                  </a:lnTo>
                  <a:lnTo>
                    <a:pt x="308800" y="27940"/>
                  </a:lnTo>
                  <a:lnTo>
                    <a:pt x="299593" y="19050"/>
                  </a:lnTo>
                  <a:lnTo>
                    <a:pt x="299085" y="17780"/>
                  </a:lnTo>
                  <a:close/>
                </a:path>
                <a:path w="319404" h="304800">
                  <a:moveTo>
                    <a:pt x="281813" y="0"/>
                  </a:moveTo>
                  <a:lnTo>
                    <a:pt x="276733" y="0"/>
                  </a:lnTo>
                  <a:lnTo>
                    <a:pt x="275336" y="1270"/>
                  </a:lnTo>
                  <a:lnTo>
                    <a:pt x="282448" y="1270"/>
                  </a:lnTo>
                  <a:lnTo>
                    <a:pt x="281813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13982" y="1875028"/>
              <a:ext cx="147954" cy="1397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24751" y="1871091"/>
              <a:ext cx="146939" cy="14859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21169" y="1868805"/>
              <a:ext cx="171069" cy="15748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45908" y="1857629"/>
              <a:ext cx="1116457" cy="321564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6608826" y="1440941"/>
            <a:ext cx="7950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r>
              <a:rPr dirty="0" sz="900" spc="10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r>
              <a:rPr dirty="0" sz="900" spc="30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baseline="33950" sz="1350" spc="-7">
                <a:solidFill>
                  <a:srgbClr val="404040"/>
                </a:solidFill>
                <a:latin typeface="Calibri"/>
                <a:cs typeface="Calibri"/>
              </a:rPr>
              <a:t>18%</a:t>
            </a:r>
            <a:endParaRPr baseline="33950" sz="13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463663" y="1528317"/>
            <a:ext cx="6864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66065" algn="l"/>
                <a:tab pos="533400" algn="l"/>
              </a:tabLst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%	</a:t>
            </a:r>
            <a:r>
              <a:rPr dirty="0" baseline="3086" sz="1350" spc="-7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baseline="3086" sz="1350">
                <a:solidFill>
                  <a:srgbClr val="404040"/>
                </a:solidFill>
                <a:latin typeface="Calibri"/>
                <a:cs typeface="Calibri"/>
              </a:rPr>
              <a:t>%	</a:t>
            </a:r>
            <a:r>
              <a:rPr dirty="0" baseline="3086" sz="1350" spc="-7">
                <a:solidFill>
                  <a:srgbClr val="404040"/>
                </a:solidFill>
                <a:latin typeface="Calibri"/>
                <a:cs typeface="Calibri"/>
              </a:rPr>
              <a:t>1%</a:t>
            </a:r>
            <a:endParaRPr baseline="3086" sz="135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19902" y="802004"/>
            <a:ext cx="2390140" cy="71374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619760" marR="5080" indent="-620395">
              <a:lnSpc>
                <a:spcPct val="101699"/>
              </a:lnSpc>
              <a:spcBef>
                <a:spcPts val="75"/>
              </a:spcBef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Calibri"/>
                <a:cs typeface="Calibri"/>
              </a:rPr>
              <a:t>means</a:t>
            </a:r>
            <a:r>
              <a:rPr dirty="0" sz="1200" spc="-1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1200" spc="-1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Calibri"/>
                <a:cs typeface="Calibri"/>
              </a:rPr>
              <a:t>transport</a:t>
            </a:r>
            <a:r>
              <a:rPr dirty="0" sz="12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used</a:t>
            </a:r>
            <a:r>
              <a:rPr dirty="0" sz="1200" spc="-1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1200" spc="-1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404040"/>
                </a:solidFill>
                <a:latin typeface="Calibri"/>
                <a:cs typeface="Calibri"/>
              </a:rPr>
              <a:t>travel </a:t>
            </a:r>
            <a:r>
              <a:rPr dirty="0" sz="1200" spc="-25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1200" spc="-1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1200" spc="-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Calibri"/>
                <a:cs typeface="Calibri"/>
              </a:rPr>
              <a:t>review</a:t>
            </a: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Calibri"/>
                <a:cs typeface="Calibri"/>
              </a:rPr>
              <a:t>area</a:t>
            </a:r>
            <a:endParaRPr sz="1200">
              <a:latin typeface="Calibri"/>
              <a:cs typeface="Calibri"/>
            </a:endParaRPr>
          </a:p>
          <a:p>
            <a:pPr marL="280670">
              <a:lnSpc>
                <a:spcPct val="100000"/>
              </a:lnSpc>
              <a:spcBef>
                <a:spcPts val="55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40%</a:t>
            </a:r>
            <a:endParaRPr sz="900">
              <a:latin typeface="Calibri"/>
              <a:cs typeface="Calibri"/>
            </a:endParaRPr>
          </a:p>
          <a:p>
            <a:pPr marL="547370">
              <a:lnSpc>
                <a:spcPct val="100000"/>
              </a:lnSpc>
              <a:spcBef>
                <a:spcPts val="30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431535" y="726948"/>
            <a:ext cx="3154680" cy="1574800"/>
          </a:xfrm>
          <a:custGeom>
            <a:avLst/>
            <a:gdLst/>
            <a:ahLst/>
            <a:cxnLst/>
            <a:rect l="l" t="t" r="r" b="b"/>
            <a:pathLst>
              <a:path w="3154679" h="1574800">
                <a:moveTo>
                  <a:pt x="0" y="1574291"/>
                </a:moveTo>
                <a:lnTo>
                  <a:pt x="3154680" y="1574291"/>
                </a:lnTo>
                <a:lnTo>
                  <a:pt x="3154680" y="0"/>
                </a:lnTo>
                <a:lnTo>
                  <a:pt x="0" y="0"/>
                </a:lnTo>
                <a:lnTo>
                  <a:pt x="0" y="1574291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261620" y="652119"/>
            <a:ext cx="4020185" cy="61468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16205">
              <a:lnSpc>
                <a:spcPct val="100000"/>
              </a:lnSpc>
              <a:spcBef>
                <a:spcPts val="735"/>
              </a:spcBef>
            </a:pPr>
            <a:r>
              <a:rPr dirty="0" sz="1400">
                <a:latin typeface="Arial"/>
                <a:cs typeface="Arial"/>
              </a:rPr>
              <a:t>St</a:t>
            </a:r>
            <a:r>
              <a:rPr dirty="0" sz="1400">
                <a:latin typeface="Arial"/>
                <a:cs typeface="Arial"/>
              </a:rPr>
              <a:t>reet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users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percept</a:t>
            </a:r>
            <a:r>
              <a:rPr dirty="0" sz="1400">
                <a:latin typeface="Arial"/>
                <a:cs typeface="Arial"/>
              </a:rPr>
              <a:t>ion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regarding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he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</a:t>
            </a:r>
            <a:r>
              <a:rPr dirty="0" sz="1400">
                <a:latin typeface="Arial"/>
                <a:cs typeface="Arial"/>
              </a:rPr>
              <a:t>res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Area</a:t>
            </a:r>
            <a:endParaRPr sz="1400">
              <a:latin typeface="Arial"/>
              <a:cs typeface="Arial"/>
            </a:endParaRPr>
          </a:p>
          <a:p>
            <a:pPr marL="233679" indent="-220979">
              <a:lnSpc>
                <a:spcPct val="100000"/>
              </a:lnSpc>
              <a:spcBef>
                <a:spcPts val="640"/>
              </a:spcBef>
              <a:buClr>
                <a:srgbClr val="235BA7"/>
              </a:buClr>
              <a:buChar char="•"/>
              <a:tabLst>
                <a:tab pos="233045" algn="l"/>
                <a:tab pos="233679" algn="l"/>
              </a:tabLst>
            </a:pPr>
            <a:r>
              <a:rPr dirty="0" sz="1400">
                <a:latin typeface="Arial"/>
                <a:cs typeface="Arial"/>
              </a:rPr>
              <a:t>1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day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(during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working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day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summer)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61620" y="1321053"/>
            <a:ext cx="3716020" cy="91630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84785" marR="5080" indent="-172720">
              <a:lnSpc>
                <a:spcPts val="1510"/>
              </a:lnSpc>
              <a:spcBef>
                <a:spcPts val="295"/>
              </a:spcBef>
              <a:buClr>
                <a:srgbClr val="235BA7"/>
              </a:buClr>
              <a:buChar char="•"/>
              <a:tabLst>
                <a:tab pos="185420" algn="l"/>
              </a:tabLst>
            </a:pPr>
            <a:r>
              <a:rPr dirty="0" sz="1400" spc="-5">
                <a:latin typeface="Arial"/>
                <a:cs typeface="Arial"/>
              </a:rPr>
              <a:t>163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respondents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(97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locals,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61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visitors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and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5 </a:t>
            </a:r>
            <a:r>
              <a:rPr dirty="0" sz="1400" spc="-3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economical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agents)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ts val="1595"/>
              </a:lnSpc>
              <a:spcBef>
                <a:spcPts val="605"/>
              </a:spcBef>
              <a:buClr>
                <a:srgbClr val="235BA7"/>
              </a:buClr>
              <a:buChar char="•"/>
              <a:tabLst>
                <a:tab pos="185420" algn="l"/>
              </a:tabLst>
            </a:pPr>
            <a:r>
              <a:rPr dirty="0" sz="1400" spc="-5">
                <a:latin typeface="Arial"/>
                <a:cs typeface="Arial"/>
              </a:rPr>
              <a:t>Questionnaire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-</a:t>
            </a:r>
            <a:r>
              <a:rPr dirty="0" sz="1400" spc="-5">
                <a:latin typeface="Arial"/>
                <a:cs typeface="Arial"/>
              </a:rPr>
              <a:t> 13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questions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+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7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thematic</a:t>
            </a:r>
            <a:endParaRPr sz="1400">
              <a:latin typeface="Arial"/>
              <a:cs typeface="Arial"/>
            </a:endParaRPr>
          </a:p>
          <a:p>
            <a:pPr marL="184785">
              <a:lnSpc>
                <a:spcPts val="1595"/>
              </a:lnSpc>
            </a:pPr>
            <a:r>
              <a:rPr dirty="0" sz="1400">
                <a:latin typeface="Arial"/>
                <a:cs typeface="Arial"/>
              </a:rPr>
              <a:t>appreciation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004557" y="3100197"/>
            <a:ext cx="731520" cy="27305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71145" marR="5080" indent="-271780">
              <a:lnSpc>
                <a:spcPct val="102499"/>
              </a:lnSpc>
              <a:spcBef>
                <a:spcPts val="80"/>
              </a:spcBef>
            </a:pP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onges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z="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ff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c 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993001" y="3858869"/>
            <a:ext cx="757555" cy="39687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R="5080" indent="-635">
              <a:lnSpc>
                <a:spcPct val="101899"/>
              </a:lnSpc>
              <a:spcBef>
                <a:spcPts val="85"/>
              </a:spcBef>
            </a:pP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Insufficient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sanitation service </a:t>
            </a:r>
            <a:r>
              <a:rPr dirty="0" sz="800" spc="-1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964173" y="4186224"/>
            <a:ext cx="1315720" cy="61531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40005" marR="1073785" indent="-15240">
              <a:lnSpc>
                <a:spcPct val="102499"/>
              </a:lnSpc>
              <a:spcBef>
                <a:spcPts val="80"/>
              </a:spcBef>
            </a:pP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y  10%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50">
              <a:latin typeface="Calibri"/>
              <a:cs typeface="Calibri"/>
            </a:endParaRPr>
          </a:p>
          <a:p>
            <a:pPr marL="432434" marR="30480" indent="-230504">
              <a:lnSpc>
                <a:spcPct val="102499"/>
              </a:lnSpc>
              <a:tabLst>
                <a:tab pos="1005205" algn="l"/>
                <a:tab pos="1052195" algn="l"/>
              </a:tabLst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green</a:t>
            </a:r>
            <a:r>
              <a:rPr dirty="0" sz="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baseline="-6944" sz="1200" b="1">
                <a:solidFill>
                  <a:srgbClr val="FFFFFF"/>
                </a:solidFill>
                <a:latin typeface="Calibri"/>
                <a:cs typeface="Calibri"/>
              </a:rPr>
              <a:t>Messy 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10%		</a:t>
            </a:r>
            <a:r>
              <a:rPr dirty="0" baseline="-6944" sz="1200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baseline="-6944"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825363" y="3747008"/>
            <a:ext cx="661670" cy="27305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61620" marR="5080" indent="-262255">
              <a:lnSpc>
                <a:spcPct val="102499"/>
              </a:lnSpc>
              <a:spcBef>
                <a:spcPts val="80"/>
              </a:spcBef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traffic</a:t>
            </a:r>
            <a:r>
              <a:rPr dirty="0" sz="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lights </a:t>
            </a:r>
            <a:r>
              <a:rPr dirty="0" sz="800" spc="-1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102730" y="2914904"/>
            <a:ext cx="7791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parking</a:t>
            </a:r>
            <a:r>
              <a:rPr dirty="0" sz="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spaces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914390" y="3039872"/>
            <a:ext cx="647700" cy="60579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06680" marR="5080" indent="-7620">
              <a:lnSpc>
                <a:spcPts val="919"/>
              </a:lnSpc>
              <a:spcBef>
                <a:spcPts val="165"/>
              </a:spcBef>
            </a:pPr>
            <a:r>
              <a:rPr dirty="0" baseline="3472" sz="120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baseline="3472" sz="1200" spc="-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3472" sz="1200" b="1">
                <a:solidFill>
                  <a:srgbClr val="FFFFFF"/>
                </a:solidFill>
                <a:latin typeface="Calibri"/>
                <a:cs typeface="Calibri"/>
              </a:rPr>
              <a:t>urban</a:t>
            </a:r>
            <a:r>
              <a:rPr dirty="0" baseline="3472" sz="1200" spc="-1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5%  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furniture</a:t>
            </a:r>
            <a:endParaRPr sz="800">
              <a:latin typeface="Calibri"/>
              <a:cs typeface="Calibri"/>
            </a:endParaRPr>
          </a:p>
          <a:p>
            <a:pPr marL="234315">
              <a:lnSpc>
                <a:spcPts val="835"/>
              </a:lnSpc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6%</a:t>
            </a:r>
            <a:endParaRPr sz="800">
              <a:latin typeface="Calibri"/>
              <a:cs typeface="Calibri"/>
            </a:endParaRPr>
          </a:p>
          <a:p>
            <a:pPr>
              <a:lnSpc>
                <a:spcPts val="840"/>
              </a:lnSpc>
            </a:pP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Noisy</a:t>
            </a:r>
            <a:endParaRPr sz="80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25"/>
              </a:spcBef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370065" y="2847213"/>
            <a:ext cx="6934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garbage</a:t>
            </a:r>
            <a:r>
              <a:rPr dirty="0" sz="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647433" y="2972181"/>
            <a:ext cx="1390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4%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916803" y="2435732"/>
            <a:ext cx="18002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585858"/>
                </a:solidFill>
                <a:latin typeface="Calibri"/>
                <a:cs typeface="Calibri"/>
              </a:rPr>
              <a:t>Stress</a:t>
            </a:r>
            <a:r>
              <a:rPr dirty="0" sz="12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585858"/>
                </a:solidFill>
                <a:latin typeface="Calibri"/>
                <a:cs typeface="Calibri"/>
              </a:rPr>
              <a:t>area</a:t>
            </a: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– 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negative</a:t>
            </a:r>
            <a:r>
              <a:rPr dirty="0" sz="12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585858"/>
                </a:solidFill>
                <a:latin typeface="Calibri"/>
                <a:cs typeface="Calibri"/>
              </a:rPr>
              <a:t>issues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649723" y="2360676"/>
            <a:ext cx="4320540" cy="2705100"/>
          </a:xfrm>
          <a:custGeom>
            <a:avLst/>
            <a:gdLst/>
            <a:ahLst/>
            <a:cxnLst/>
            <a:rect l="l" t="t" r="r" b="b"/>
            <a:pathLst>
              <a:path w="4320540" h="2705100">
                <a:moveTo>
                  <a:pt x="0" y="2705100"/>
                </a:moveTo>
                <a:lnTo>
                  <a:pt x="4320539" y="2705100"/>
                </a:lnTo>
                <a:lnTo>
                  <a:pt x="4320539" y="0"/>
                </a:lnTo>
                <a:lnTo>
                  <a:pt x="0" y="0"/>
                </a:lnTo>
                <a:lnTo>
                  <a:pt x="0" y="2705100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4532" y="748471"/>
            <a:ext cx="2967355" cy="162687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40"/>
              </a:spcBef>
              <a:buClr>
                <a:srgbClr val="235BA7"/>
              </a:buClr>
              <a:buFont typeface="Arial"/>
              <a:buChar char="•"/>
              <a:tabLst>
                <a:tab pos="185420" algn="l"/>
              </a:tabLst>
            </a:pPr>
            <a:r>
              <a:rPr dirty="0" sz="1400" b="1">
                <a:latin typeface="Arial"/>
                <a:cs typeface="Arial"/>
              </a:rPr>
              <a:t>Public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stakeholders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engagement</a:t>
            </a:r>
            <a:endParaRPr sz="1400">
              <a:latin typeface="Arial"/>
              <a:cs typeface="Arial"/>
            </a:endParaRPr>
          </a:p>
          <a:p>
            <a:pPr lvl="1" marL="527685" indent="-172720">
              <a:lnSpc>
                <a:spcPct val="100000"/>
              </a:lnSpc>
              <a:spcBef>
                <a:spcPts val="245"/>
              </a:spcBef>
              <a:buClr>
                <a:srgbClr val="235BA7"/>
              </a:buClr>
              <a:buChar char="•"/>
              <a:tabLst>
                <a:tab pos="528320" algn="l"/>
              </a:tabLst>
            </a:pPr>
            <a:r>
              <a:rPr dirty="0" sz="1400">
                <a:latin typeface="Arial"/>
                <a:cs typeface="Arial"/>
              </a:rPr>
              <a:t>4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online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meetings</a:t>
            </a:r>
            <a:endParaRPr sz="1400">
              <a:latin typeface="Arial"/>
              <a:cs typeface="Arial"/>
            </a:endParaRPr>
          </a:p>
          <a:p>
            <a:pPr lvl="1" marL="527685" marR="5080" indent="-172720">
              <a:lnSpc>
                <a:spcPts val="1510"/>
              </a:lnSpc>
              <a:spcBef>
                <a:spcPts val="420"/>
              </a:spcBef>
              <a:buClr>
                <a:srgbClr val="235BA7"/>
              </a:buClr>
              <a:buChar char="•"/>
              <a:tabLst>
                <a:tab pos="528320" algn="l"/>
              </a:tabLst>
            </a:pPr>
            <a:r>
              <a:rPr dirty="0" sz="1400">
                <a:latin typeface="Arial"/>
                <a:cs typeface="Arial"/>
              </a:rPr>
              <a:t>Municipality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departments/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local </a:t>
            </a:r>
            <a:r>
              <a:rPr dirty="0" sz="1400" spc="-3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public companies/ </a:t>
            </a:r>
            <a:r>
              <a:rPr dirty="0" sz="1400" spc="-5">
                <a:latin typeface="Arial"/>
                <a:cs typeface="Arial"/>
              </a:rPr>
              <a:t>CNAIR </a:t>
            </a:r>
            <a:r>
              <a:rPr dirty="0" sz="1400">
                <a:latin typeface="Arial"/>
                <a:cs typeface="Arial"/>
              </a:rPr>
              <a:t>/ 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Traffic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police/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ZMC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/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EIP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10"/>
              </a:spcBef>
              <a:buClr>
                <a:srgbClr val="235BA7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b="1">
                <a:latin typeface="Arial"/>
                <a:cs typeface="Arial"/>
              </a:rPr>
              <a:t>Policy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intervention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tool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40"/>
              </a:spcBef>
              <a:buClr>
                <a:srgbClr val="235BA7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5" b="1">
                <a:latin typeface="Arial"/>
                <a:cs typeface="Arial"/>
              </a:rPr>
              <a:t>Road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design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tool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8161" y="120777"/>
            <a:ext cx="52374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Generating</a:t>
            </a:r>
            <a:r>
              <a:rPr dirty="0" spc="-45"/>
              <a:t> </a:t>
            </a:r>
            <a:r>
              <a:rPr dirty="0"/>
              <a:t>ideas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0"/>
              <a:t> </a:t>
            </a:r>
            <a:r>
              <a:rPr dirty="0" spc="-5"/>
              <a:t>design</a:t>
            </a:r>
            <a:r>
              <a:rPr dirty="0" spc="-25"/>
              <a:t> </a:t>
            </a:r>
            <a:r>
              <a:rPr dirty="0"/>
              <a:t>options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8515" y="772705"/>
            <a:ext cx="4876305" cy="22511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2434" y="3490264"/>
            <a:ext cx="5799562" cy="12595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2802" y="880837"/>
            <a:ext cx="2294255" cy="124523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573405">
              <a:lnSpc>
                <a:spcPct val="100000"/>
              </a:lnSpc>
              <a:spcBef>
                <a:spcPts val="715"/>
              </a:spcBef>
            </a:pPr>
            <a:r>
              <a:rPr dirty="0" sz="1400" spc="-5" b="1">
                <a:latin typeface="Arial"/>
                <a:cs typeface="Arial"/>
              </a:rPr>
              <a:t>Blocks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and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acetates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655"/>
              </a:spcBef>
              <a:buClr>
                <a:srgbClr val="235BA7"/>
              </a:buClr>
              <a:buChar char="•"/>
              <a:tabLst>
                <a:tab pos="185420" algn="l"/>
              </a:tabLst>
            </a:pPr>
            <a:r>
              <a:rPr dirty="0" sz="1500" spc="-5">
                <a:latin typeface="Arial"/>
                <a:cs typeface="Arial"/>
              </a:rPr>
              <a:t>2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meetings</a:t>
            </a:r>
            <a:endParaRPr sz="15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625"/>
              </a:spcBef>
              <a:buClr>
                <a:srgbClr val="235BA7"/>
              </a:buClr>
              <a:buChar char="•"/>
              <a:tabLst>
                <a:tab pos="185420" algn="l"/>
              </a:tabLst>
            </a:pPr>
            <a:r>
              <a:rPr dirty="0" sz="1500">
                <a:latin typeface="Arial"/>
                <a:cs typeface="Arial"/>
              </a:rPr>
              <a:t>2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maps</a:t>
            </a:r>
            <a:endParaRPr sz="15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625"/>
              </a:spcBef>
              <a:buClr>
                <a:srgbClr val="235BA7"/>
              </a:buClr>
              <a:buChar char="•"/>
              <a:tabLst>
                <a:tab pos="185420" algn="l"/>
              </a:tabLst>
            </a:pPr>
            <a:r>
              <a:rPr dirty="0" sz="1500" spc="-25">
                <a:latin typeface="Arial"/>
                <a:cs typeface="Arial"/>
              </a:rPr>
              <a:t>Very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challenging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!!!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892" y="151257"/>
            <a:ext cx="371602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Design</a:t>
            </a:r>
            <a:r>
              <a:rPr dirty="0" spc="-25"/>
              <a:t> </a:t>
            </a:r>
            <a:r>
              <a:rPr dirty="0" spc="-10"/>
              <a:t>days</a:t>
            </a:r>
            <a:r>
              <a:rPr dirty="0"/>
              <a:t> </a:t>
            </a:r>
            <a:r>
              <a:rPr dirty="0" spc="5"/>
              <a:t>with</a:t>
            </a:r>
            <a:r>
              <a:rPr dirty="0" spc="-60"/>
              <a:t> </a:t>
            </a:r>
            <a:r>
              <a:rPr dirty="0"/>
              <a:t>citizens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3555" y="2772155"/>
            <a:ext cx="4014216" cy="17297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79" y="990600"/>
            <a:ext cx="2340864" cy="35112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53783" y="990600"/>
            <a:ext cx="2339339" cy="35112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8CB689BBF064F911E71EFFC1CB2A3" ma:contentTypeVersion="13" ma:contentTypeDescription="Create a new document." ma:contentTypeScope="" ma:versionID="3858b4c0a2009abb6d317c37f65f5eeb">
  <xsd:schema xmlns:xsd="http://www.w3.org/2001/XMLSchema" xmlns:xs="http://www.w3.org/2001/XMLSchema" xmlns:p="http://schemas.microsoft.com/office/2006/metadata/properties" xmlns:ns2="fb7a3a8e-7964-4418-ab96-7edc9afd578f" xmlns:ns3="07e80eab-9d26-4ae7-bd74-003410c928f3" targetNamespace="http://schemas.microsoft.com/office/2006/metadata/properties" ma:root="true" ma:fieldsID="862e075237805341c11d2ba2e9d255ae" ns2:_="" ns3:_="">
    <xsd:import namespace="fb7a3a8e-7964-4418-ab96-7edc9afd578f"/>
    <xsd:import namespace="07e80eab-9d26-4ae7-bd74-003410c928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a3a8e-7964-4418-ab96-7edc9afd57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0eab-9d26-4ae7-bd74-003410c928f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493365-FED5-40C1-A69F-E7E1C3EA2170}"/>
</file>

<file path=customXml/itemProps2.xml><?xml version="1.0" encoding="utf-8"?>
<ds:datastoreItem xmlns:ds="http://schemas.openxmlformats.org/officeDocument/2006/customXml" ds:itemID="{54229D01-821B-44F2-99D3-BCEB531A8933}"/>
</file>

<file path=customXml/itemProps3.xml><?xml version="1.0" encoding="utf-8"?>
<ds:datastoreItem xmlns:ds="http://schemas.openxmlformats.org/officeDocument/2006/customXml" ds:itemID="{30B487BC-2A7F-4FF2-9E8C-0AC95774ED2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Mareks Krisjanis</dc:creator>
  <dcterms:created xsi:type="dcterms:W3CDTF">2022-02-17T12:27:22Z</dcterms:created>
  <dcterms:modified xsi:type="dcterms:W3CDTF">2022-02-17T12:27:22Z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2022-02-17T00:00:00Z</vt:filetime>
  </property>
  <property fmtid="{D5CDD505-2E9C-101B-9397-08002B2CF9AE}" pid="5" name="ContentTypeId">
    <vt:lpwstr>0x01010099E8CB689BBF064F911E71EFFC1CB2A3</vt:lpwstr>
  </property>
</Properties>
</file>