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80" r:id="rId5"/>
    <p:sldMasterId id="2147483709" r:id="rId6"/>
    <p:sldMasterId id="2147483648" r:id="rId7"/>
  </p:sldMasterIdLst>
  <p:notesMasterIdLst>
    <p:notesMasterId r:id="rId19"/>
  </p:notesMasterIdLst>
  <p:sldIdLst>
    <p:sldId id="257" r:id="rId8"/>
    <p:sldId id="259" r:id="rId9"/>
    <p:sldId id="260" r:id="rId10"/>
    <p:sldId id="270" r:id="rId11"/>
    <p:sldId id="261" r:id="rId12"/>
    <p:sldId id="271" r:id="rId13"/>
    <p:sldId id="268" r:id="rId14"/>
    <p:sldId id="272" r:id="rId15"/>
    <p:sldId id="264" r:id="rId16"/>
    <p:sldId id="266"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14FD7-C62B-E600-58C8-B19E00C40AF2}" v="2" dt="2022-02-23T09:14:37.389"/>
    <p1510:client id="{7C0C07DF-AA9B-6105-029B-2056B34603D8}" v="1" dt="2022-03-07T10:49:21.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0" d="100"/>
          <a:sy n="110" d="100"/>
        </p:scale>
        <p:origin x="3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ce Tim" userId="50214df0-b674-4e40-b6a8-6b83355032cd" providerId="ADAL" clId="{A851AB76-FFF2-45C6-9FFD-B0A1F84CF743}"/>
    <pc:docChg chg="custSel modSld">
      <pc:chgData name="Price Tim" userId="50214df0-b674-4e40-b6a8-6b83355032cd" providerId="ADAL" clId="{A851AB76-FFF2-45C6-9FFD-B0A1F84CF743}" dt="2022-02-22T15:45:29.106" v="414" actId="20577"/>
      <pc:docMkLst>
        <pc:docMk/>
      </pc:docMkLst>
      <pc:sldChg chg="modSp mod">
        <pc:chgData name="Price Tim" userId="50214df0-b674-4e40-b6a8-6b83355032cd" providerId="ADAL" clId="{A851AB76-FFF2-45C6-9FFD-B0A1F84CF743}" dt="2022-02-22T15:45:29.106" v="414" actId="20577"/>
        <pc:sldMkLst>
          <pc:docMk/>
          <pc:sldMk cId="2181274952" sldId="264"/>
        </pc:sldMkLst>
        <pc:spChg chg="mod">
          <ac:chgData name="Price Tim" userId="50214df0-b674-4e40-b6a8-6b83355032cd" providerId="ADAL" clId="{A851AB76-FFF2-45C6-9FFD-B0A1F84CF743}" dt="2022-02-22T15:45:29.106" v="414" actId="20577"/>
          <ac:spMkLst>
            <pc:docMk/>
            <pc:sldMk cId="2181274952" sldId="264"/>
            <ac:spMk id="3" creationId="{4136F410-C934-42D7-84F2-548EAEE5020E}"/>
          </ac:spMkLst>
        </pc:spChg>
      </pc:sldChg>
    </pc:docChg>
  </pc:docChgLst>
  <pc:docChgLst>
    <pc:chgData name="Sterynowicz Rebecca" userId="S::rebeccasterynowicz@tfl.gov.uk::651b52d0-5d51-42b5-bfde-3b74875c08a1" providerId="AD" clId="Web-{7C0C07DF-AA9B-6105-029B-2056B34603D8}"/>
    <pc:docChg chg="modSld">
      <pc:chgData name="Sterynowicz Rebecca" userId="S::rebeccasterynowicz@tfl.gov.uk::651b52d0-5d51-42b5-bfde-3b74875c08a1" providerId="AD" clId="Web-{7C0C07DF-AA9B-6105-029B-2056B34603D8}" dt="2022-03-07T10:49:21.263" v="0"/>
      <pc:docMkLst>
        <pc:docMk/>
      </pc:docMkLst>
      <pc:sldChg chg="addSp delSp modSp">
        <pc:chgData name="Sterynowicz Rebecca" userId="S::rebeccasterynowicz@tfl.gov.uk::651b52d0-5d51-42b5-bfde-3b74875c08a1" providerId="AD" clId="Web-{7C0C07DF-AA9B-6105-029B-2056B34603D8}" dt="2022-03-07T10:49:21.263" v="0"/>
        <pc:sldMkLst>
          <pc:docMk/>
          <pc:sldMk cId="1470475365" sldId="265"/>
        </pc:sldMkLst>
        <pc:spChg chg="del">
          <ac:chgData name="Sterynowicz Rebecca" userId="S::rebeccasterynowicz@tfl.gov.uk::651b52d0-5d51-42b5-bfde-3b74875c08a1" providerId="AD" clId="Web-{7C0C07DF-AA9B-6105-029B-2056B34603D8}" dt="2022-03-07T10:49:21.263" v="0"/>
          <ac:spMkLst>
            <pc:docMk/>
            <pc:sldMk cId="1470475365" sldId="265"/>
            <ac:spMk id="2" creationId="{EF377E97-1F47-D147-8E1E-E628DE0A2ABC}"/>
          </ac:spMkLst>
        </pc:spChg>
        <pc:spChg chg="add mod">
          <ac:chgData name="Sterynowicz Rebecca" userId="S::rebeccasterynowicz@tfl.gov.uk::651b52d0-5d51-42b5-bfde-3b74875c08a1" providerId="AD" clId="Web-{7C0C07DF-AA9B-6105-029B-2056B34603D8}" dt="2022-03-07T10:49:21.263" v="0"/>
          <ac:spMkLst>
            <pc:docMk/>
            <pc:sldMk cId="1470475365" sldId="265"/>
            <ac:spMk id="4" creationId="{5DF4EC44-2B57-409A-B040-7EB210355ACF}"/>
          </ac:spMkLst>
        </pc:spChg>
      </pc:sldChg>
    </pc:docChg>
  </pc:docChgLst>
  <pc:docChgLst>
    <pc:chgData name="Sterynowicz Rebecca" userId="S::rebeccasterynowicz@tfl.gov.uk::651b52d0-5d51-42b5-bfde-3b74875c08a1" providerId="AD" clId="Web-{1E514FD7-C62B-E600-58C8-B19E00C40AF2}"/>
    <pc:docChg chg="modSld">
      <pc:chgData name="Sterynowicz Rebecca" userId="S::rebeccasterynowicz@tfl.gov.uk::651b52d0-5d51-42b5-bfde-3b74875c08a1" providerId="AD" clId="Web-{1E514FD7-C62B-E600-58C8-B19E00C40AF2}" dt="2022-02-23T09:14:35.358" v="1" actId="20577"/>
      <pc:docMkLst>
        <pc:docMk/>
      </pc:docMkLst>
      <pc:sldChg chg="modSp">
        <pc:chgData name="Sterynowicz Rebecca" userId="S::rebeccasterynowicz@tfl.gov.uk::651b52d0-5d51-42b5-bfde-3b74875c08a1" providerId="AD" clId="Web-{1E514FD7-C62B-E600-58C8-B19E00C40AF2}" dt="2022-02-23T09:14:35.358" v="1" actId="20577"/>
        <pc:sldMkLst>
          <pc:docMk/>
          <pc:sldMk cId="2181274952" sldId="264"/>
        </pc:sldMkLst>
        <pc:spChg chg="mod">
          <ac:chgData name="Sterynowicz Rebecca" userId="S::rebeccasterynowicz@tfl.gov.uk::651b52d0-5d51-42b5-bfde-3b74875c08a1" providerId="AD" clId="Web-{1E514FD7-C62B-E600-58C8-B19E00C40AF2}" dt="2022-02-23T09:14:35.358" v="1" actId="20577"/>
          <ac:spMkLst>
            <pc:docMk/>
            <pc:sldMk cId="2181274952" sldId="264"/>
            <ac:spMk id="3" creationId="{4136F410-C934-42D7-84F2-548EAEE502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539C4-EDEC-4712-94DC-F751FE00AE60}" type="datetimeFigureOut">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54FE4-00EA-40E3-906E-6D92D0BFBA9D}" type="slidenum">
              <a:t>‹#›</a:t>
            </a:fld>
            <a:endParaRPr lang="en-US"/>
          </a:p>
        </p:txBody>
      </p:sp>
    </p:spTree>
    <p:extLst>
      <p:ext uri="{BB962C8B-B14F-4D97-AF65-F5344CB8AC3E}">
        <p14:creationId xmlns:p14="http://schemas.microsoft.com/office/powerpoint/2010/main" val="40915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A7B90-4BF2-4BD6-A415-5503F1D61A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4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A7B90-4BF2-4BD6-A415-5503F1D61A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27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2350C-CA24-1243-A65F-2B5583A8CE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2001" cy="6858000"/>
          </a:xfrm>
          <a:prstGeom prst="rect">
            <a:avLst/>
          </a:prstGeom>
        </p:spPr>
      </p:pic>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553792" y="807523"/>
            <a:ext cx="7062705" cy="1033019"/>
          </a:xfrm>
          <a:prstGeom prst="rect">
            <a:avLst/>
          </a:prstGeom>
        </p:spPr>
        <p:txBody>
          <a:bodyPr vert="horz" lIns="91440" tIns="45720" rIns="91440" bIns="45720" rtlCol="0" anchor="ctr">
            <a:noAutofit/>
          </a:bodyPr>
          <a:lstStyle>
            <a:lvl1pPr>
              <a:defRPr sz="3733">
                <a:solidFill>
                  <a:schemeClr val="bg1"/>
                </a:solidFill>
              </a:defRPr>
            </a:lvl1pPr>
          </a:lstStyle>
          <a:p>
            <a:r>
              <a:rPr lang="en-US" dirty="0"/>
              <a:t>Presentation 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741" y="5716645"/>
            <a:ext cx="1871776" cy="610361"/>
          </a:xfrm>
          <a:prstGeom prst="rect">
            <a:avLst/>
          </a:prstGeom>
        </p:spPr>
      </p:pic>
      <p:sp>
        <p:nvSpPr>
          <p:cNvPr id="4" name="Text Placeholder 3">
            <a:extLst>
              <a:ext uri="{FF2B5EF4-FFF2-40B4-BE49-F238E27FC236}">
                <a16:creationId xmlns:a16="http://schemas.microsoft.com/office/drawing/2014/main" id="{722042FF-FA33-014E-BCBF-042F1638C3C3}"/>
              </a:ext>
            </a:extLst>
          </p:cNvPr>
          <p:cNvSpPr>
            <a:spLocks noGrp="1"/>
          </p:cNvSpPr>
          <p:nvPr>
            <p:ph type="body" sz="quarter" idx="10" hasCustomPrompt="1"/>
          </p:nvPr>
        </p:nvSpPr>
        <p:spPr>
          <a:xfrm>
            <a:off x="553790" y="1728431"/>
            <a:ext cx="3812116" cy="1159933"/>
          </a:xfrm>
        </p:spPr>
        <p:txBody>
          <a:bodyPr>
            <a:normAutofit/>
          </a:bodyPr>
          <a:lstStyle>
            <a:lvl1pPr marL="0" indent="0">
              <a:buNone/>
              <a:defRPr sz="24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 Surname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4343"/>
            <a:ext cx="12192000" cy="68580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553792" y="807523"/>
            <a:ext cx="7062705" cy="1033019"/>
          </a:xfrm>
          <a:prstGeom prst="rect">
            <a:avLst/>
          </a:prstGeom>
        </p:spPr>
        <p:txBody>
          <a:bodyPr vert="horz" lIns="91440" tIns="45720" rIns="91440" bIns="45720" rtlCol="0" anchor="ctr">
            <a:noAutofit/>
          </a:bodyPr>
          <a:lstStyle>
            <a:lvl1pPr>
              <a:defRPr sz="3733">
                <a:solidFill>
                  <a:schemeClr val="tx1"/>
                </a:solidFill>
              </a:defRPr>
            </a:lvl1pPr>
          </a:lstStyle>
          <a:p>
            <a:r>
              <a:rPr lang="en-US" dirty="0"/>
              <a:t>Presentation 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14741" y="5716645"/>
            <a:ext cx="1871776" cy="610361"/>
          </a:xfrm>
          <a:prstGeom prst="rect">
            <a:avLst/>
          </a:prstGeom>
        </p:spPr>
      </p:pic>
      <p:sp>
        <p:nvSpPr>
          <p:cNvPr id="6" name="Text Placeholder 3">
            <a:extLst>
              <a:ext uri="{FF2B5EF4-FFF2-40B4-BE49-F238E27FC236}">
                <a16:creationId xmlns:a16="http://schemas.microsoft.com/office/drawing/2014/main" id="{374F5FA6-0DE1-974B-96CA-A6324E126590}"/>
              </a:ext>
            </a:extLst>
          </p:cNvPr>
          <p:cNvSpPr>
            <a:spLocks noGrp="1"/>
          </p:cNvSpPr>
          <p:nvPr>
            <p:ph type="body" sz="quarter" idx="10" hasCustomPrompt="1"/>
          </p:nvPr>
        </p:nvSpPr>
        <p:spPr>
          <a:xfrm>
            <a:off x="553790" y="1728431"/>
            <a:ext cx="3812116" cy="1159933"/>
          </a:xfrm>
        </p:spPr>
        <p:txBody>
          <a:bodyPr>
            <a:normAutofit/>
          </a:bodyPr>
          <a:lstStyle>
            <a:lvl1pPr marL="0" indent="0">
              <a:buNone/>
              <a:defRPr sz="2400" b="1">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 Surname</a:t>
            </a:r>
          </a:p>
        </p:txBody>
      </p:sp>
    </p:spTree>
    <p:extLst>
      <p:ext uri="{BB962C8B-B14F-4D97-AF65-F5344CB8AC3E}">
        <p14:creationId xmlns:p14="http://schemas.microsoft.com/office/powerpoint/2010/main" val="4203658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279DA-B82E-9442-981D-3D83F40773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741" y="5716645"/>
            <a:ext cx="1871776" cy="610361"/>
          </a:xfrm>
          <a:prstGeom prst="rect">
            <a:avLst/>
          </a:prstGeom>
        </p:spPr>
      </p:pic>
      <p:sp>
        <p:nvSpPr>
          <p:cNvPr id="16" name="Title Placeholder 1">
            <a:extLst>
              <a:ext uri="{FF2B5EF4-FFF2-40B4-BE49-F238E27FC236}">
                <a16:creationId xmlns:a16="http://schemas.microsoft.com/office/drawing/2014/main" id="{787615CF-5063-E344-8758-4C904D8CBEBC}"/>
              </a:ext>
            </a:extLst>
          </p:cNvPr>
          <p:cNvSpPr txBox="1">
            <a:spLocks/>
          </p:cNvSpPr>
          <p:nvPr userDrawn="1"/>
        </p:nvSpPr>
        <p:spPr>
          <a:xfrm>
            <a:off x="579458" y="1390482"/>
            <a:ext cx="3525252" cy="754783"/>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800" b="1" i="0" kern="1200">
                <a:solidFill>
                  <a:schemeClr val="tx1"/>
                </a:solidFill>
                <a:latin typeface="Arial" charset="0"/>
                <a:ea typeface="Arial" charset="0"/>
                <a:cs typeface="Arial" charset="0"/>
              </a:defRPr>
            </a:lvl1pPr>
          </a:lstStyle>
          <a:p>
            <a:endParaRPr lang="en-US" sz="1600" dirty="0">
              <a:solidFill>
                <a:schemeClr val="bg1"/>
              </a:solidFill>
              <a:latin typeface="Arial" panose="020B0604020202020204" pitchFamily="34" charset="0"/>
              <a:cs typeface="Arial" panose="020B0604020202020204" pitchFamily="34" charset="0"/>
            </a:endParaRPr>
          </a:p>
        </p:txBody>
      </p:sp>
      <p:sp>
        <p:nvSpPr>
          <p:cNvPr id="9" name="Title Placeholder 1">
            <a:extLst>
              <a:ext uri="{FF2B5EF4-FFF2-40B4-BE49-F238E27FC236}">
                <a16:creationId xmlns:a16="http://schemas.microsoft.com/office/drawing/2014/main" id="{1B58039F-505A-6849-87DC-E6F353006519}"/>
              </a:ext>
            </a:extLst>
          </p:cNvPr>
          <p:cNvSpPr>
            <a:spLocks noGrp="1"/>
          </p:cNvSpPr>
          <p:nvPr>
            <p:ph type="title" hasCustomPrompt="1"/>
          </p:nvPr>
        </p:nvSpPr>
        <p:spPr>
          <a:xfrm>
            <a:off x="553792" y="807523"/>
            <a:ext cx="7062705" cy="1033019"/>
          </a:xfrm>
          <a:prstGeom prst="rect">
            <a:avLst/>
          </a:prstGeom>
        </p:spPr>
        <p:txBody>
          <a:bodyPr vert="horz" lIns="91440" tIns="45720" rIns="91440" bIns="45720" rtlCol="0" anchor="ctr">
            <a:noAutofit/>
          </a:bodyPr>
          <a:lstStyle>
            <a:lvl1pPr>
              <a:defRPr sz="3733">
                <a:solidFill>
                  <a:schemeClr val="bg1"/>
                </a:solidFill>
              </a:defRPr>
            </a:lvl1pPr>
          </a:lstStyle>
          <a:p>
            <a:r>
              <a:rPr lang="en-US" dirty="0"/>
              <a:t>Thank you</a:t>
            </a:r>
          </a:p>
        </p:txBody>
      </p:sp>
      <p:sp>
        <p:nvSpPr>
          <p:cNvPr id="7" name="Text Placeholder 3">
            <a:extLst>
              <a:ext uri="{FF2B5EF4-FFF2-40B4-BE49-F238E27FC236}">
                <a16:creationId xmlns:a16="http://schemas.microsoft.com/office/drawing/2014/main" id="{D20F6534-3E34-6D42-8411-97EB4C3C2A06}"/>
              </a:ext>
            </a:extLst>
          </p:cNvPr>
          <p:cNvSpPr>
            <a:spLocks noGrp="1"/>
          </p:cNvSpPr>
          <p:nvPr>
            <p:ph type="body" sz="quarter" idx="10" hasCustomPrompt="1"/>
          </p:nvPr>
        </p:nvSpPr>
        <p:spPr>
          <a:xfrm>
            <a:off x="553790" y="1728431"/>
            <a:ext cx="3812116" cy="494455"/>
          </a:xfrm>
        </p:spPr>
        <p:txBody>
          <a:bodyPr>
            <a:normAutofit/>
          </a:bodyPr>
          <a:lstStyle>
            <a:lvl1pPr marL="0" indent="0">
              <a:buNone/>
              <a:defRPr sz="2400" b="1">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 Surname</a:t>
            </a:r>
          </a:p>
        </p:txBody>
      </p:sp>
      <p:sp>
        <p:nvSpPr>
          <p:cNvPr id="8" name="Text Placeholder 3">
            <a:extLst>
              <a:ext uri="{FF2B5EF4-FFF2-40B4-BE49-F238E27FC236}">
                <a16:creationId xmlns:a16="http://schemas.microsoft.com/office/drawing/2014/main" id="{6D5BBAC1-4062-C940-99B4-FED90C82085C}"/>
              </a:ext>
            </a:extLst>
          </p:cNvPr>
          <p:cNvSpPr>
            <a:spLocks noGrp="1"/>
          </p:cNvSpPr>
          <p:nvPr>
            <p:ph type="body" sz="quarter" idx="11" hasCustomPrompt="1"/>
          </p:nvPr>
        </p:nvSpPr>
        <p:spPr>
          <a:xfrm>
            <a:off x="553790" y="2145264"/>
            <a:ext cx="3812116" cy="1159933"/>
          </a:xfrm>
        </p:spPr>
        <p:txBody>
          <a:bodyPr>
            <a:normAutofit/>
          </a:bodyPr>
          <a:lstStyle>
            <a:lvl1pPr marL="0" indent="0">
              <a:buNone/>
              <a:defRPr sz="2400" b="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Email</a:t>
            </a:r>
          </a:p>
        </p:txBody>
      </p:sp>
    </p:spTree>
    <p:extLst>
      <p:ext uri="{BB962C8B-B14F-4D97-AF65-F5344CB8AC3E}">
        <p14:creationId xmlns:p14="http://schemas.microsoft.com/office/powerpoint/2010/main" val="3566690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4F284-739F-9C45-8DDD-B558DE0C82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66"/>
          <a:stretch/>
        </p:blipFill>
        <p:spPr>
          <a:xfrm>
            <a:off x="4427620" y="-1"/>
            <a:ext cx="7773433" cy="6858001"/>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553791" y="3157106"/>
            <a:ext cx="3525252" cy="1550471"/>
          </a:xfrm>
          <a:prstGeom prst="rect">
            <a:avLst/>
          </a:prstGeom>
        </p:spPr>
        <p:txBody>
          <a:bodyPr vert="horz" lIns="91440" tIns="45720" rIns="91440" bIns="45720" rtlCol="0" anchor="ctr">
            <a:noAutofit/>
          </a:bodyPr>
          <a:lstStyle>
            <a:lvl1pPr>
              <a:defRPr sz="3733">
                <a:solidFill>
                  <a:schemeClr val="tx1"/>
                </a:solidFill>
              </a:defRPr>
            </a:lvl1pPr>
          </a:lstStyle>
          <a:p>
            <a:r>
              <a:rPr lang="en-US" dirty="0"/>
              <a:t>Presentation</a:t>
            </a:r>
            <a:br>
              <a:rPr lang="en-US" dirty="0"/>
            </a:br>
            <a:r>
              <a:rPr lang="en-US" dirty="0"/>
              <a:t>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961" y="5716645"/>
            <a:ext cx="1871776" cy="610361"/>
          </a:xfrm>
          <a:prstGeom prst="rect">
            <a:avLst/>
          </a:prstGeom>
        </p:spPr>
      </p:pic>
      <p:sp>
        <p:nvSpPr>
          <p:cNvPr id="7" name="Text Placeholder 3">
            <a:extLst>
              <a:ext uri="{FF2B5EF4-FFF2-40B4-BE49-F238E27FC236}">
                <a16:creationId xmlns:a16="http://schemas.microsoft.com/office/drawing/2014/main" id="{DC438ADD-178B-9B42-BDC2-B0AA2F0BAC33}"/>
              </a:ext>
            </a:extLst>
          </p:cNvPr>
          <p:cNvSpPr>
            <a:spLocks noGrp="1"/>
          </p:cNvSpPr>
          <p:nvPr>
            <p:ph type="body" sz="quarter" idx="10" hasCustomPrompt="1"/>
          </p:nvPr>
        </p:nvSpPr>
        <p:spPr>
          <a:xfrm>
            <a:off x="553790" y="4632144"/>
            <a:ext cx="3812116" cy="1159933"/>
          </a:xfrm>
        </p:spPr>
        <p:txBody>
          <a:bodyPr>
            <a:normAutofit/>
          </a:bodyPr>
          <a:lstStyle>
            <a:lvl1pPr marL="0" indent="0">
              <a:buNone/>
              <a:defRPr sz="1600" b="1">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 Surname</a:t>
            </a:r>
          </a:p>
        </p:txBody>
      </p:sp>
    </p:spTree>
    <p:extLst>
      <p:ext uri="{BB962C8B-B14F-4D97-AF65-F5344CB8AC3E}">
        <p14:creationId xmlns:p14="http://schemas.microsoft.com/office/powerpoint/2010/main" val="218065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14965-E039-6B41-9801-F9545D543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5832" y="0"/>
            <a:ext cx="8966168" cy="68580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553791" y="3157106"/>
            <a:ext cx="3525252" cy="1550471"/>
          </a:xfrm>
          <a:prstGeom prst="rect">
            <a:avLst/>
          </a:prstGeom>
        </p:spPr>
        <p:txBody>
          <a:bodyPr vert="horz" lIns="91440" tIns="45720" rIns="91440" bIns="45720" rtlCol="0" anchor="ctr">
            <a:noAutofit/>
          </a:bodyPr>
          <a:lstStyle>
            <a:lvl1pPr>
              <a:defRPr sz="3733">
                <a:solidFill>
                  <a:schemeClr val="tx1"/>
                </a:solidFill>
              </a:defRPr>
            </a:lvl1pPr>
          </a:lstStyle>
          <a:p>
            <a:r>
              <a:rPr lang="en-US" dirty="0"/>
              <a:t>Presentation</a:t>
            </a:r>
            <a:br>
              <a:rPr lang="en-US" dirty="0"/>
            </a:br>
            <a:r>
              <a:rPr lang="en-US" dirty="0"/>
              <a:t>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961" y="5716645"/>
            <a:ext cx="1871776" cy="610361"/>
          </a:xfrm>
          <a:prstGeom prst="rect">
            <a:avLst/>
          </a:prstGeom>
        </p:spPr>
      </p:pic>
      <p:sp>
        <p:nvSpPr>
          <p:cNvPr id="6" name="Text Placeholder 3">
            <a:extLst>
              <a:ext uri="{FF2B5EF4-FFF2-40B4-BE49-F238E27FC236}">
                <a16:creationId xmlns:a16="http://schemas.microsoft.com/office/drawing/2014/main" id="{0714EB52-6EAC-8E4C-86E6-18672C81475A}"/>
              </a:ext>
            </a:extLst>
          </p:cNvPr>
          <p:cNvSpPr>
            <a:spLocks noGrp="1"/>
          </p:cNvSpPr>
          <p:nvPr>
            <p:ph type="body" sz="quarter" idx="10" hasCustomPrompt="1"/>
          </p:nvPr>
        </p:nvSpPr>
        <p:spPr>
          <a:xfrm>
            <a:off x="553790" y="4632144"/>
            <a:ext cx="3812116" cy="1159933"/>
          </a:xfrm>
        </p:spPr>
        <p:txBody>
          <a:bodyPr>
            <a:normAutofit/>
          </a:bodyPr>
          <a:lstStyle>
            <a:lvl1pPr marL="0" indent="0">
              <a:buNone/>
              <a:defRPr sz="1600" b="1">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Name Surname</a:t>
            </a:r>
          </a:p>
        </p:txBody>
      </p:sp>
    </p:spTree>
    <p:extLst>
      <p:ext uri="{BB962C8B-B14F-4D97-AF65-F5344CB8AC3E}">
        <p14:creationId xmlns:p14="http://schemas.microsoft.com/office/powerpoint/2010/main" val="425119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93869"/>
            <a:ext cx="10515600" cy="3647979"/>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838200" y="66820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13" name="Picture 12">
            <a:extLst>
              <a:ext uri="{FF2B5EF4-FFF2-40B4-BE49-F238E27FC236}">
                <a16:creationId xmlns:a16="http://schemas.microsoft.com/office/drawing/2014/main" id="{A618855E-9528-0E4F-8F05-AE2D6EA93E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7623" y="6086743"/>
            <a:ext cx="1236375" cy="40316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794B15-96D7-CB41-8439-2CC3144729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7623" y="6086743"/>
            <a:ext cx="1236375" cy="40316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2293870"/>
            <a:ext cx="10515600" cy="3712853"/>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838200" y="544512"/>
            <a:ext cx="10515600" cy="1325563"/>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924A634E-FBBD-1C43-98A5-2B2340A238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7623" y="6086743"/>
            <a:ext cx="1236375" cy="4031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2"/>
          <a:stretch/>
        </p:blipFill>
        <p:spPr>
          <a:xfrm>
            <a:off x="4427619" y="0"/>
            <a:ext cx="7893796" cy="6858000"/>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553791" y="3041583"/>
            <a:ext cx="3525252" cy="2130392"/>
          </a:xfrm>
          <a:prstGeom prst="rect">
            <a:avLst/>
          </a:prstGeom>
        </p:spPr>
        <p:txBody>
          <a:bodyPr vert="horz" lIns="91440" tIns="45720" rIns="91440" bIns="45720" rtlCol="0" anchor="ctr">
            <a:noAutofit/>
          </a:bodyPr>
          <a:lstStyle>
            <a:lvl1pPr>
              <a:defRPr sz="3733">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9CCB5D68-EDC9-CD41-9246-E9EBE95520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961" y="5716645"/>
            <a:ext cx="1871776" cy="61036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40453" y="0"/>
            <a:ext cx="7893796" cy="6858000"/>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553791" y="3041583"/>
            <a:ext cx="3525252" cy="2130392"/>
          </a:xfrm>
          <a:prstGeom prst="rect">
            <a:avLst/>
          </a:prstGeom>
        </p:spPr>
        <p:txBody>
          <a:bodyPr vert="horz" lIns="91440" tIns="45720" rIns="91440" bIns="45720" rtlCol="0" anchor="ctr">
            <a:noAutofit/>
          </a:bodyPr>
          <a:lstStyle>
            <a:lvl1pPr>
              <a:defRPr sz="3733">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8C658D8B-71E1-F44B-AF3B-FDAAA7B603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961" y="5716645"/>
            <a:ext cx="1871776" cy="610361"/>
          </a:xfrm>
          <a:prstGeom prst="rect">
            <a:avLst/>
          </a:prstGeom>
        </p:spPr>
      </p:pic>
    </p:spTree>
    <p:extLst>
      <p:ext uri="{BB962C8B-B14F-4D97-AF65-F5344CB8AC3E}">
        <p14:creationId xmlns:p14="http://schemas.microsoft.com/office/powerpoint/2010/main" val="236655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40451" y="0"/>
            <a:ext cx="7815716" cy="6858000"/>
          </a:xfrm>
          <a:prstGeom prst="rect">
            <a:avLst/>
          </a:prstGeom>
        </p:spPr>
      </p:pic>
      <p:pic>
        <p:nvPicPr>
          <p:cNvPr id="7" name="Picture 6">
            <a:extLst>
              <a:ext uri="{FF2B5EF4-FFF2-40B4-BE49-F238E27FC236}">
                <a16:creationId xmlns:a16="http://schemas.microsoft.com/office/drawing/2014/main" id="{C07C3A38-1C25-0A4F-9CC1-28B7B84DB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961" y="5716645"/>
            <a:ext cx="1871776" cy="610361"/>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553791" y="3041583"/>
            <a:ext cx="3525252" cy="2130392"/>
          </a:xfrm>
          <a:prstGeom prst="rect">
            <a:avLst/>
          </a:prstGeom>
        </p:spPr>
        <p:txBody>
          <a:bodyPr vert="horz" lIns="91440" tIns="45720" rIns="91440" bIns="45720" rtlCol="0" anchor="ctr">
            <a:noAutofit/>
          </a:bodyPr>
          <a:lstStyle>
            <a:lvl1pPr>
              <a:defRPr sz="3733">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09745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C3A38-1C25-0A4F-9CC1-28B7B84DB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961" y="5716645"/>
            <a:ext cx="1871776" cy="610361"/>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553791" y="3041583"/>
            <a:ext cx="3525252" cy="2130392"/>
          </a:xfrm>
          <a:prstGeom prst="rect">
            <a:avLst/>
          </a:prstGeom>
        </p:spPr>
        <p:txBody>
          <a:bodyPr vert="horz" lIns="91440" tIns="45720" rIns="91440" bIns="45720" rtlCol="0" anchor="ctr">
            <a:noAutofit/>
          </a:bodyPr>
          <a:lstStyle>
            <a:lvl1pPr>
              <a:defRPr sz="3733">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31259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838200" y="2293870"/>
            <a:ext cx="10515600" cy="3792873"/>
          </a:xfrm>
        </p:spPr>
        <p:txBody>
          <a:bodyPr/>
          <a:lstStyle>
            <a:lvl1pPr>
              <a:buClr>
                <a:srgbClr val="245BA7"/>
              </a:buClr>
              <a:defRPr>
                <a:solidFill>
                  <a:schemeClr val="tx1"/>
                </a:solidFill>
              </a:defRPr>
            </a:lvl1pPr>
            <a:lvl2pPr>
              <a:buClr>
                <a:srgbClr val="245BA7"/>
              </a:buClr>
              <a:defRPr>
                <a:solidFill>
                  <a:schemeClr val="tx1"/>
                </a:solidFill>
              </a:defRPr>
            </a:lvl2pPr>
            <a:lvl3pPr>
              <a:buClr>
                <a:srgbClr val="245BA7"/>
              </a:buClr>
              <a:defRPr>
                <a:solidFill>
                  <a:schemeClr val="tx1"/>
                </a:solidFill>
              </a:defRPr>
            </a:lvl3pPr>
            <a:lvl4pPr>
              <a:buClr>
                <a:srgbClr val="245BA7"/>
              </a:buClr>
              <a:defRPr>
                <a:solidFill>
                  <a:schemeClr val="tx1"/>
                </a:solidFill>
              </a:defRPr>
            </a:lvl4pPr>
            <a:lvl5pPr>
              <a:buClr>
                <a:srgbClr val="245BA7"/>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838200" y="668200"/>
            <a:ext cx="10515600" cy="1325563"/>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6C1FD4C7-F74E-AB42-9298-81A26BA55D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7623" y="6086743"/>
            <a:ext cx="1236375" cy="4031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2410043" y="2573423"/>
            <a:ext cx="7362461" cy="869213"/>
          </a:xfrm>
        </p:spPr>
        <p:txBody>
          <a:bodyPr anchor="t">
            <a:normAutofit/>
          </a:bodyPr>
          <a:lstStyle>
            <a:lvl1pPr algn="ctr">
              <a:defRPr sz="3600" b="0" i="0">
                <a:solidFill>
                  <a:schemeClr val="tx1"/>
                </a:solidFill>
                <a:latin typeface="Arial" charset="0"/>
                <a:ea typeface="Arial" charset="0"/>
                <a:cs typeface="Arial" charset="0"/>
              </a:defRPr>
            </a:lvl1pPr>
          </a:lstStyle>
          <a:p>
            <a:r>
              <a:rPr lang="en-US" dirty="0"/>
              <a:t>Click to edit Master title style</a:t>
            </a:r>
            <a:endParaRPr lang="en-GB" dirty="0"/>
          </a:p>
        </p:txBody>
      </p:sp>
      <p:sp>
        <p:nvSpPr>
          <p:cNvPr id="11" name="Subtitle 2"/>
          <p:cNvSpPr>
            <a:spLocks noGrp="1"/>
          </p:cNvSpPr>
          <p:nvPr>
            <p:ph type="subTitle" idx="1" hasCustomPrompt="1"/>
          </p:nvPr>
        </p:nvSpPr>
        <p:spPr>
          <a:xfrm>
            <a:off x="2785719" y="3217811"/>
            <a:ext cx="6608739" cy="592499"/>
          </a:xfrm>
        </p:spPr>
        <p:txBody>
          <a:bodyPr anchor="t">
            <a:normAutofit/>
          </a:bodyPr>
          <a:lstStyle>
            <a:lvl1pPr marL="0" indent="0" algn="ctr">
              <a:buNone/>
              <a:defRPr sz="1600">
                <a:solidFill>
                  <a:schemeClr val="tx1"/>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Presenter Name</a:t>
            </a:r>
            <a:endParaRPr lang="en-GB" dirty="0"/>
          </a:p>
        </p:txBody>
      </p:sp>
      <p:pic>
        <p:nvPicPr>
          <p:cNvPr id="6" name="Picture 5">
            <a:extLst>
              <a:ext uri="{FF2B5EF4-FFF2-40B4-BE49-F238E27FC236}">
                <a16:creationId xmlns:a16="http://schemas.microsoft.com/office/drawing/2014/main" id="{19DE3AE2-C8E8-D943-A9CE-774B0D1F5B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7623" y="6086743"/>
            <a:ext cx="1236375" cy="40316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0F16F-9F3D-BC47-82CD-F0877A747C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7623" y="6086743"/>
            <a:ext cx="1236375" cy="403165"/>
          </a:xfrm>
          <a:prstGeom prst="rect">
            <a:avLst/>
          </a:prstGeom>
        </p:spPr>
      </p:pic>
    </p:spTree>
    <p:extLst>
      <p:ext uri="{BB962C8B-B14F-4D97-AF65-F5344CB8AC3E}">
        <p14:creationId xmlns:p14="http://schemas.microsoft.com/office/powerpoint/2010/main" val="3634139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838200" y="2293870"/>
            <a:ext cx="10515600" cy="3712853"/>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838200" y="66820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11" name="Picture 10">
            <a:extLst>
              <a:ext uri="{FF2B5EF4-FFF2-40B4-BE49-F238E27FC236}">
                <a16:creationId xmlns:a16="http://schemas.microsoft.com/office/drawing/2014/main" id="{F92AC6AB-BBF0-4341-91FF-E431DD3726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7623" y="6086743"/>
            <a:ext cx="1236375" cy="40316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838200" y="2293869"/>
            <a:ext cx="10515600" cy="3563896"/>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838200" y="668200"/>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FC3B8D95-9969-A84C-8A83-480ED8AED3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7623" y="6086743"/>
            <a:ext cx="1236375" cy="40316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7E27-5F42-4E2A-8D30-95A681B20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08E14C-4EDE-4CB6-8CB6-58AF1A425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E83DB1-67C1-4BB8-88B7-E762001038BA}"/>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5" name="Footer Placeholder 4">
            <a:extLst>
              <a:ext uri="{FF2B5EF4-FFF2-40B4-BE49-F238E27FC236}">
                <a16:creationId xmlns:a16="http://schemas.microsoft.com/office/drawing/2014/main" id="{70ADAE47-D012-4001-9EC9-E18A898144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BCC53-1716-4736-9A06-EDEB3DC24A30}"/>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159790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03A7-5902-48A7-BDFA-EB45FCC544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B33E7F-15E4-4CE3-93D1-11BA54D499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090FB-E521-45AD-9DCB-ED3CF775CFD6}"/>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5" name="Footer Placeholder 4">
            <a:extLst>
              <a:ext uri="{FF2B5EF4-FFF2-40B4-BE49-F238E27FC236}">
                <a16:creationId xmlns:a16="http://schemas.microsoft.com/office/drawing/2014/main" id="{C31C20CA-C215-4075-B3B2-3784A763A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DB7FF-0C12-47F3-879D-C003122C892B}"/>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1045531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8C45-5406-4439-A4F5-9DE30F815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9BE1D2-5A10-4651-A6EA-C542AAC3A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CC96A-B622-420C-8E23-53B21ACF58D9}"/>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5" name="Footer Placeholder 4">
            <a:extLst>
              <a:ext uri="{FF2B5EF4-FFF2-40B4-BE49-F238E27FC236}">
                <a16:creationId xmlns:a16="http://schemas.microsoft.com/office/drawing/2014/main" id="{663080B7-45C1-48BB-93D9-8C1A8A53F8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BB334-EC78-49E7-8F4B-3E488121A4C7}"/>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3833969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9B0C-89E3-4448-8B36-C1B640BEBA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EA6EC3-A40C-48F3-A418-4D6167746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0FB4D2-80C6-4518-AFD6-F0C3333391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986D11-9754-41F3-9F5E-588B4970E115}"/>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6" name="Footer Placeholder 5">
            <a:extLst>
              <a:ext uri="{FF2B5EF4-FFF2-40B4-BE49-F238E27FC236}">
                <a16:creationId xmlns:a16="http://schemas.microsoft.com/office/drawing/2014/main" id="{9DC2324A-EE5F-4D1F-945F-9887AF6FC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DD61D-6F2F-4211-9A05-9B0550040886}"/>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1057912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26A-3612-4D0B-9DAB-8F97C411EC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EE46B-7D52-42FB-9C48-AC7B61DB5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DA5786-E79F-4568-A96F-50F90E5E24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FAEB89-C55E-4E5A-A270-E371D0A231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E0D310-6F19-4371-8C55-3391394B22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F47A2B-5E94-4EA4-9E22-3A805D6414EF}"/>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8" name="Footer Placeholder 7">
            <a:extLst>
              <a:ext uri="{FF2B5EF4-FFF2-40B4-BE49-F238E27FC236}">
                <a16:creationId xmlns:a16="http://schemas.microsoft.com/office/drawing/2014/main" id="{BDC644A5-E999-4552-A471-157222A192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DE5F73-1320-49EA-A888-A9E98DAC4541}"/>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1908379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434C-F6AA-4304-836A-A598AED8C3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86F0EC-E9F5-4E19-AF84-E24E315DE77D}"/>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4" name="Footer Placeholder 3">
            <a:extLst>
              <a:ext uri="{FF2B5EF4-FFF2-40B4-BE49-F238E27FC236}">
                <a16:creationId xmlns:a16="http://schemas.microsoft.com/office/drawing/2014/main" id="{F69A03C5-72DA-451F-8FAB-DD89CF6300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76A513-FB3C-4434-98C4-9FBBF4C76C6E}"/>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205255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DBEB9-016C-4EB8-BB74-8A51CEE21802}"/>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3" name="Footer Placeholder 2">
            <a:extLst>
              <a:ext uri="{FF2B5EF4-FFF2-40B4-BE49-F238E27FC236}">
                <a16:creationId xmlns:a16="http://schemas.microsoft.com/office/drawing/2014/main" id="{3B7E29EC-12EB-46B0-85F5-CCEC3D7396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0CA19-1206-4580-9940-A4217CD75CE8}"/>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155741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3975-D550-4F5F-907E-B957F2F51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2BD614-1985-4AE9-88B0-607AB2879E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B96C7B-43B3-4292-B13C-29A181D9B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BAACE-CBC6-432C-B573-0EF5DE9EA228}"/>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6" name="Footer Placeholder 5">
            <a:extLst>
              <a:ext uri="{FF2B5EF4-FFF2-40B4-BE49-F238E27FC236}">
                <a16:creationId xmlns:a16="http://schemas.microsoft.com/office/drawing/2014/main" id="{A13C27EF-A59B-4903-80E2-FBF6C6B3DB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9F3AEC-CEC0-40A6-B5B7-BDDDB629A46B}"/>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3786865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6101-CC8D-4DF2-B085-B8AA7F69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7E81E3-F722-4EC0-A0A2-794740F84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64A3F8-EE83-44EA-BF12-1EC40DE36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37852-A2F6-41FE-9454-DF7F93DE157C}"/>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6" name="Footer Placeholder 5">
            <a:extLst>
              <a:ext uri="{FF2B5EF4-FFF2-40B4-BE49-F238E27FC236}">
                <a16:creationId xmlns:a16="http://schemas.microsoft.com/office/drawing/2014/main" id="{59EB59D2-AF9A-474C-97E3-FF7D87F0FE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405D51-60FE-4C03-8BE2-B62DCDA1FB9D}"/>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2129726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B2C8-80EF-4D49-8F6D-E14EBEF81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27A070-CC29-4B2B-83DF-4AC542AC6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DACD5-E76E-4F67-9BC2-B2A48E65C082}"/>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5" name="Footer Placeholder 4">
            <a:extLst>
              <a:ext uri="{FF2B5EF4-FFF2-40B4-BE49-F238E27FC236}">
                <a16:creationId xmlns:a16="http://schemas.microsoft.com/office/drawing/2014/main" id="{39125940-B45D-4EB6-858E-6A4286B7A6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72E3B-F8CD-44BE-A8D8-2E48EA9DA5FF}"/>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3633972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6BC837-2570-443E-95FD-DD79862EE1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41D361-5D7F-453E-8D05-8191158EE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89BDF6-0BCD-4F0B-8309-822E5DF34C42}"/>
              </a:ext>
            </a:extLst>
          </p:cNvPr>
          <p:cNvSpPr>
            <a:spLocks noGrp="1"/>
          </p:cNvSpPr>
          <p:nvPr>
            <p:ph type="dt" sz="half" idx="10"/>
          </p:nvPr>
        </p:nvSpPr>
        <p:spPr/>
        <p:txBody>
          <a:bodyPr/>
          <a:lstStyle/>
          <a:p>
            <a:fld id="{C927AF43-5C2D-4EFC-949B-BD44F3D187E0}" type="datetimeFigureOut">
              <a:rPr lang="en-GB" smtClean="0"/>
              <a:t>07/03/2022</a:t>
            </a:fld>
            <a:endParaRPr lang="en-GB"/>
          </a:p>
        </p:txBody>
      </p:sp>
      <p:sp>
        <p:nvSpPr>
          <p:cNvPr id="5" name="Footer Placeholder 4">
            <a:extLst>
              <a:ext uri="{FF2B5EF4-FFF2-40B4-BE49-F238E27FC236}">
                <a16:creationId xmlns:a16="http://schemas.microsoft.com/office/drawing/2014/main" id="{F11E3777-2941-4439-A477-412878217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C9A703-DAAE-47C6-856B-3501B3E661D2}"/>
              </a:ext>
            </a:extLst>
          </p:cNvPr>
          <p:cNvSpPr>
            <a:spLocks noGrp="1"/>
          </p:cNvSpPr>
          <p:nvPr>
            <p:ph type="sldNum" sz="quarter" idx="12"/>
          </p:nvPr>
        </p:nvSpPr>
        <p:spPr/>
        <p:txBody>
          <a:bodyPr/>
          <a:lstStyle/>
          <a:p>
            <a:fld id="{5F1FFFD8-8E1A-4687-A851-3323D75AFC5B}" type="slidenum">
              <a:rPr lang="en-GB" smtClean="0"/>
              <a:t>‹#›</a:t>
            </a:fld>
            <a:endParaRPr lang="en-GB"/>
          </a:p>
        </p:txBody>
      </p:sp>
    </p:spTree>
    <p:extLst>
      <p:ext uri="{BB962C8B-B14F-4D97-AF65-F5344CB8AC3E}">
        <p14:creationId xmlns:p14="http://schemas.microsoft.com/office/powerpoint/2010/main" val="336996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for copy/pasting layouts onto">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1220019" y="232073"/>
            <a:ext cx="5904656" cy="365125"/>
          </a:xfrm>
          <a:prstGeom prst="rect">
            <a:avLst/>
          </a:prstGeom>
        </p:spPr>
        <p:txBody>
          <a:bodyPr/>
          <a:lstStyle>
            <a:lvl1pPr>
              <a:defRPr sz="1100" cap="all" baseline="0">
                <a:solidFill>
                  <a:srgbClr val="0019A8"/>
                </a:solidFill>
                <a:latin typeface="NJFont Light" panose="020B0303020304020204" pitchFamily="34" charset="0"/>
              </a:defRPr>
            </a:lvl1pPr>
          </a:lstStyle>
          <a:p>
            <a:r>
              <a:rPr lang="en-GB"/>
              <a:t>Presentation title (To change/ remove this title: Insert &gt; Header &amp; Footer &gt; Update the footer field or untick the box to remove title)</a:t>
            </a:r>
            <a:endParaRPr lang="en-US"/>
          </a:p>
        </p:txBody>
      </p:sp>
    </p:spTree>
    <p:extLst>
      <p:ext uri="{BB962C8B-B14F-4D97-AF65-F5344CB8AC3E}">
        <p14:creationId xmlns:p14="http://schemas.microsoft.com/office/powerpoint/2010/main" val="3244171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6076-3C55-41FE-9059-0DF50D2F1B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A3FAD1-D4DA-4A82-92F6-D919E0B50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556C01-A9AC-4A01-991E-4253D6E09FF1}"/>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5" name="Footer Placeholder 4">
            <a:extLst>
              <a:ext uri="{FF2B5EF4-FFF2-40B4-BE49-F238E27FC236}">
                <a16:creationId xmlns:a16="http://schemas.microsoft.com/office/drawing/2014/main" id="{9722DAA8-615A-4F93-BED0-AA8789626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74970E-463A-48EF-9A0A-4B2CD15AE5B4}"/>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455447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0CCC-C937-428A-A76D-E48955EF16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CAEF0-351A-42CA-AB5A-F7848341D6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D9D0B-AF7C-4F80-8586-936522119C95}"/>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5" name="Footer Placeholder 4">
            <a:extLst>
              <a:ext uri="{FF2B5EF4-FFF2-40B4-BE49-F238E27FC236}">
                <a16:creationId xmlns:a16="http://schemas.microsoft.com/office/drawing/2014/main" id="{158FD8D5-E389-4F45-8491-BBFBB3DA08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01C1A9-93EB-4277-A17E-C1BAE02C2B41}"/>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3035749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A4ED-8256-4F4C-8DB1-2F7C37E34E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C44070-ABFD-4418-AD43-AB274A88A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D16250-E2CA-4780-91A1-4F5B294B7E30}"/>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5" name="Footer Placeholder 4">
            <a:extLst>
              <a:ext uri="{FF2B5EF4-FFF2-40B4-BE49-F238E27FC236}">
                <a16:creationId xmlns:a16="http://schemas.microsoft.com/office/drawing/2014/main" id="{BFDFE1B5-38A6-430A-BB90-84B92F5DF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17E546-B797-42F6-BFBE-11955C266850}"/>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2402909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F789-D3F1-4CD0-83D6-84E52922D8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772B4-29F2-4F6E-ACDA-D4CA7B2C3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F94530-5484-48E3-B3C9-F11BF3AFF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D8A093-887C-4502-A5AE-AB6AF48B5FD9}"/>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6" name="Footer Placeholder 5">
            <a:extLst>
              <a:ext uri="{FF2B5EF4-FFF2-40B4-BE49-F238E27FC236}">
                <a16:creationId xmlns:a16="http://schemas.microsoft.com/office/drawing/2014/main" id="{E5A3B986-E574-4A82-A3CD-A6CC537E67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12F8B7-4A6A-460E-9321-B808269A9D0C}"/>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1765344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2D33-2A78-4F32-B39F-0AE04DC88F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397E2E-9C4D-4251-9EE2-F47C1D07E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27C6-8156-4849-998D-CF90F29764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9201D1-3D64-41BF-A1D7-56D37EF20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5A999-C3DD-46AC-96E6-D6CAFACA0E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A2338A-D6E8-4A04-8C00-B20AAA0D41DF}"/>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8" name="Footer Placeholder 7">
            <a:extLst>
              <a:ext uri="{FF2B5EF4-FFF2-40B4-BE49-F238E27FC236}">
                <a16:creationId xmlns:a16="http://schemas.microsoft.com/office/drawing/2014/main" id="{D511E2C5-59F4-4DFC-A2B8-A7BB170BC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53017E-538C-4A94-BFF8-D4035F36E59F}"/>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109030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4386-DE9B-42FB-AFCA-DB50CE178E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007E8D-0FE0-4976-8DF3-0951B03CF36B}"/>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4" name="Footer Placeholder 3">
            <a:extLst>
              <a:ext uri="{FF2B5EF4-FFF2-40B4-BE49-F238E27FC236}">
                <a16:creationId xmlns:a16="http://schemas.microsoft.com/office/drawing/2014/main" id="{705CEC1C-1917-4285-AF71-9427C2B5A2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B19CD2-339C-4452-B0CF-5E474C9B0D86}"/>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3300588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FEDD8E-754C-413A-8EC3-B08199CB5560}"/>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3" name="Footer Placeholder 2">
            <a:extLst>
              <a:ext uri="{FF2B5EF4-FFF2-40B4-BE49-F238E27FC236}">
                <a16:creationId xmlns:a16="http://schemas.microsoft.com/office/drawing/2014/main" id="{4CC5ABF1-88AE-430D-8E8E-69368C6D88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516236-DA72-4831-ABE3-3EE6B4BE635B}"/>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1386843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73C5-8199-4758-9630-4C76D944D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5E34EE-5F0E-416B-8A7B-583AC56C7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3DAD90-4C68-4220-87A6-7D3A40ECD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509FC6-EB9E-4D3E-BC3E-A349C6C773DD}"/>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6" name="Footer Placeholder 5">
            <a:extLst>
              <a:ext uri="{FF2B5EF4-FFF2-40B4-BE49-F238E27FC236}">
                <a16:creationId xmlns:a16="http://schemas.microsoft.com/office/drawing/2014/main" id="{96CF4AA1-6773-4389-BC3B-6FC1AFBD73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DCC9E3-6729-46EA-9BDA-7A597C497CB3}"/>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3119150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9475-802A-40A8-93B5-B23995DD9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840991-C20F-4C8F-8324-339C57433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296551-58D5-4C9D-BADF-D23E4727A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DE872-2460-436A-B3B6-EDA6A8FCC927}"/>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6" name="Footer Placeholder 5">
            <a:extLst>
              <a:ext uri="{FF2B5EF4-FFF2-40B4-BE49-F238E27FC236}">
                <a16:creationId xmlns:a16="http://schemas.microsoft.com/office/drawing/2014/main" id="{4CDF4433-CC85-44E9-9DB0-AEE70E33BC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81551F-2166-4514-9003-A07C39827B8C}"/>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297972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C77A-9834-48CC-80C6-9FB179749B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C13ABA-8E8F-45D6-A072-A62CA3F38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F26886-5899-4A66-BCCD-B29C998F4B58}"/>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5" name="Footer Placeholder 4">
            <a:extLst>
              <a:ext uri="{FF2B5EF4-FFF2-40B4-BE49-F238E27FC236}">
                <a16:creationId xmlns:a16="http://schemas.microsoft.com/office/drawing/2014/main" id="{AF3EFFAC-F80A-4BAB-B4B5-3718C684D5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80249-D024-42DC-A82A-2D476E35F5B7}"/>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3982834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83441-08B6-4E7F-B2F1-DB62DB2F6E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63A3EC-1D5B-4F1B-980B-B0377D994D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9D6A75-1B03-4BAE-91C9-D9B88D37E176}"/>
              </a:ext>
            </a:extLst>
          </p:cNvPr>
          <p:cNvSpPr>
            <a:spLocks noGrp="1"/>
          </p:cNvSpPr>
          <p:nvPr>
            <p:ph type="dt" sz="half" idx="10"/>
          </p:nvPr>
        </p:nvSpPr>
        <p:spPr/>
        <p:txBody>
          <a:bodyPr/>
          <a:lstStyle/>
          <a:p>
            <a:fld id="{31C3506C-AAD7-4CEE-A8A6-CB275FF4ED20}" type="datetimeFigureOut">
              <a:rPr lang="en-GB" smtClean="0"/>
              <a:t>07/03/2022</a:t>
            </a:fld>
            <a:endParaRPr lang="en-GB"/>
          </a:p>
        </p:txBody>
      </p:sp>
      <p:sp>
        <p:nvSpPr>
          <p:cNvPr id="5" name="Footer Placeholder 4">
            <a:extLst>
              <a:ext uri="{FF2B5EF4-FFF2-40B4-BE49-F238E27FC236}">
                <a16:creationId xmlns:a16="http://schemas.microsoft.com/office/drawing/2014/main" id="{DF0FCC43-304B-471D-B37D-949E1B6B1D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B0D0C7-BBAF-4429-9BA2-C153379D657B}"/>
              </a:ext>
            </a:extLst>
          </p:cNvPr>
          <p:cNvSpPr>
            <a:spLocks noGrp="1"/>
          </p:cNvSpPr>
          <p:nvPr>
            <p:ph type="sldNum" sz="quarter" idx="12"/>
          </p:nvPr>
        </p:nvSpPr>
        <p:spPr/>
        <p:txBody>
          <a:bodyPr/>
          <a:lstStyle/>
          <a:p>
            <a:fld id="{AFDF37C3-87D4-47C9-B555-D1FF61A64EE5}" type="slidenum">
              <a:rPr lang="en-GB" smtClean="0"/>
              <a:t>‹#›</a:t>
            </a:fld>
            <a:endParaRPr lang="en-GB"/>
          </a:p>
        </p:txBody>
      </p:sp>
    </p:spTree>
    <p:extLst>
      <p:ext uri="{BB962C8B-B14F-4D97-AF65-F5344CB8AC3E}">
        <p14:creationId xmlns:p14="http://schemas.microsoft.com/office/powerpoint/2010/main" val="2517319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lank for copy/pasting layouts onto">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1220019" y="232073"/>
            <a:ext cx="5904656" cy="365125"/>
          </a:xfrm>
          <a:prstGeom prst="rect">
            <a:avLst/>
          </a:prstGeom>
        </p:spPr>
        <p:txBody>
          <a:bodyPr/>
          <a:lstStyle>
            <a:lvl1pPr>
              <a:defRPr sz="1100" cap="all" baseline="0">
                <a:solidFill>
                  <a:srgbClr val="0019A8"/>
                </a:solidFill>
                <a:latin typeface="NJFont Light" panose="020B0303020304020204" pitchFamily="34" charset="0"/>
              </a:defRPr>
            </a:lvl1pPr>
          </a:lstStyle>
          <a:p>
            <a:r>
              <a:rPr lang="en-GB"/>
              <a:t>Presentation title (To change/ remove this title: Insert &gt; Header &amp; Footer &gt; Update the footer field or untick the box to remove title)</a:t>
            </a:r>
            <a:endParaRPr lang="en-US"/>
          </a:p>
        </p:txBody>
      </p:sp>
    </p:spTree>
    <p:extLst>
      <p:ext uri="{BB962C8B-B14F-4D97-AF65-F5344CB8AC3E}">
        <p14:creationId xmlns:p14="http://schemas.microsoft.com/office/powerpoint/2010/main" val="112971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8" name="TextBox 7">
            <a:extLst>
              <a:ext uri="{FF2B5EF4-FFF2-40B4-BE49-F238E27FC236}">
                <a16:creationId xmlns:a16="http://schemas.microsoft.com/office/drawing/2014/main" id="{187774F6-F092-47A7-BDFF-9820D2EF58D1}"/>
              </a:ext>
            </a:extLst>
          </p:cNvPr>
          <p:cNvSpPr txBox="1"/>
          <p:nvPr>
            <p:extLst>
              <p:ext uri="{1162E1C5-73C7-4A58-AE30-91384D911F3F}">
                <p184:classification xmlns:p184="http://schemas.microsoft.com/office/powerpoint/2018/4/main" val="ftr"/>
              </p:ext>
            </p:extLst>
          </p:nvPr>
        </p:nvSpPr>
        <p:spPr>
          <a:xfrm>
            <a:off x="5439537" y="6644640"/>
            <a:ext cx="1168400" cy="213360"/>
          </a:xfrm>
          <a:prstGeom prst="rect">
            <a:avLst/>
          </a:prstGeom>
        </p:spPr>
        <p:txBody>
          <a:bodyPr horzOverflow="overflow" lIns="0" tIns="0" rIns="0" bIns="0">
            <a:spAutoFit/>
          </a:bodyPr>
          <a:lstStyle/>
          <a:p>
            <a:pPr algn="ctr"/>
            <a:r>
              <a:rPr lang="en-US" sz="1400">
                <a:solidFill>
                  <a:srgbClr val="000000"/>
                </a:solidFill>
                <a:latin typeface="Calibri" panose="020F0502020204030204" pitchFamily="34" charset="0"/>
                <a:cs typeface="Calibri" panose="020F0502020204030204" pitchFamily="34" charset="0"/>
              </a:rPr>
              <a:t>TfL RESTRICTED</a:t>
            </a: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663" r:id="rId3"/>
    <p:sldLayoutId id="2147483664" r:id="rId4"/>
    <p:sldLayoutId id="2147483707"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4451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005012"/>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DACA2-E333-C043-A3D7-7B6F457E726E}" type="datetimeFigureOut">
              <a:rPr lang="en-US" smtClean="0"/>
              <a:t>3/7/2022</a:t>
            </a:fld>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18F48-0767-2B4D-8095-F42DCB730015}" type="slidenum">
              <a:rPr lang="en-US" smtClean="0"/>
              <a:t>‹#›</a:t>
            </a:fld>
            <a:endParaRPr lang="en-US"/>
          </a:p>
        </p:txBody>
      </p:sp>
      <p:sp>
        <p:nvSpPr>
          <p:cNvPr id="7" name="TextBox 6">
            <a:extLst>
              <a:ext uri="{FF2B5EF4-FFF2-40B4-BE49-F238E27FC236}">
                <a16:creationId xmlns:a16="http://schemas.microsoft.com/office/drawing/2014/main" id="{9097D7CD-8F2A-493F-89D5-FEC4253F78DD}"/>
              </a:ext>
            </a:extLst>
          </p:cNvPr>
          <p:cNvSpPr txBox="1"/>
          <p:nvPr>
            <p:extLst>
              <p:ext uri="{1162E1C5-73C7-4A58-AE30-91384D911F3F}">
                <p184:classification xmlns:p184="http://schemas.microsoft.com/office/powerpoint/2018/4/main" val="ftr"/>
              </p:ext>
            </p:extLst>
          </p:nvPr>
        </p:nvSpPr>
        <p:spPr>
          <a:xfrm>
            <a:off x="5220716" y="6573520"/>
            <a:ext cx="1557867" cy="287323"/>
          </a:xfrm>
          <a:prstGeom prst="rect">
            <a:avLst/>
          </a:prstGeom>
        </p:spPr>
        <p:txBody>
          <a:bodyPr horzOverflow="overflow" lIns="0" tIns="0" rIns="0" bIns="0">
            <a:spAutoFit/>
          </a:bodyPr>
          <a:lstStyle/>
          <a:p>
            <a:pPr algn="ctr"/>
            <a:r>
              <a:rPr lang="en-US" sz="1867">
                <a:solidFill>
                  <a:srgbClr val="000000"/>
                </a:solidFill>
                <a:latin typeface="Calibri" panose="020F0502020204030204" pitchFamily="34" charset="0"/>
                <a:cs typeface="Calibri" panose="020F0502020204030204" pitchFamily="34" charset="0"/>
              </a:rPr>
              <a:t>TfL RESTRICTED</a:t>
            </a:r>
          </a:p>
        </p:txBody>
      </p:sp>
    </p:spTree>
    <p:extLst>
      <p:ext uri="{BB962C8B-B14F-4D97-AF65-F5344CB8AC3E}">
        <p14:creationId xmlns:p14="http://schemas.microsoft.com/office/powerpoint/2010/main" val="2124758420"/>
      </p:ext>
    </p:extLst>
  </p:cSld>
  <p:clrMap bg1="lt1" tx1="dk1" bg2="lt2" tx2="dk2" accent1="accent1" accent2="accent2" accent3="accent3" accent4="accent4" accent5="accent5" accent6="accent6" hlink="hlink" folHlink="folHlink"/>
  <p:sldLayoutIdLst>
    <p:sldLayoutId id="2147483681" r:id="rId1"/>
    <p:sldLayoutId id="2147483702" r:id="rId2"/>
    <p:sldLayoutId id="2147483701" r:id="rId3"/>
    <p:sldLayoutId id="2147483700" r:id="rId4"/>
    <p:sldLayoutId id="2147483699" r:id="rId5"/>
    <p:sldLayoutId id="2147483682" r:id="rId6"/>
    <p:sldLayoutId id="2147483695" r:id="rId7"/>
    <p:sldLayoutId id="2147483696" r:id="rId8"/>
    <p:sldLayoutId id="2147483683" r:id="rId9"/>
    <p:sldLayoutId id="2147483697" r:id="rId10"/>
    <p:sldLayoutId id="2147483698" r:id="rId11"/>
    <p:sldLayoutId id="2147483704" r:id="rId12"/>
    <p:sldLayoutId id="2147483694" r:id="rId13"/>
    <p:sldLayoutId id="2147483661" r:id="rId14"/>
    <p:sldLayoutId id="2147483703" r:id="rId15"/>
    <p:sldLayoutId id="2147483662" r:id="rId16"/>
    <p:sldLayoutId id="2147483721" r:id="rId17"/>
  </p:sldLayoutIdLst>
  <p:txStyles>
    <p:titleStyle>
      <a:lvl1pPr algn="l" defTabSz="914377" rtl="0" eaLnBrk="1" latinLnBrk="0" hangingPunct="1">
        <a:lnSpc>
          <a:spcPct val="90000"/>
        </a:lnSpc>
        <a:spcBef>
          <a:spcPct val="0"/>
        </a:spcBef>
        <a:buNone/>
        <a:defRPr sz="4400" b="1" i="0" kern="1200">
          <a:solidFill>
            <a:schemeClr val="tx1">
              <a:lumMod val="95000"/>
              <a:lumOff val="5000"/>
            </a:schemeClr>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Clr>
          <a:srgbClr val="8ABD24"/>
        </a:buClr>
        <a:buFont typeface="Arial"/>
        <a:buChar char="•"/>
        <a:defRPr sz="28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Clr>
          <a:srgbClr val="8ABD24"/>
        </a:buClr>
        <a:buFont typeface="Arial"/>
        <a:buChar char="•"/>
        <a:defRPr sz="24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Clr>
          <a:srgbClr val="8ABD24"/>
        </a:buClr>
        <a:buFont typeface="Arial"/>
        <a:buChar char="•"/>
        <a:defRPr sz="20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Clr>
          <a:srgbClr val="8ABD24"/>
        </a:buClr>
        <a:buFont typeface="Arial"/>
        <a:buChar char="•"/>
        <a:defRPr sz="18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Clr>
          <a:srgbClr val="8ABD24"/>
        </a:buClr>
        <a:buFont typeface="Arial"/>
        <a:buChar char="•"/>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E3466-9362-4E7A-B56E-67DAC956B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080427-E162-4956-B31F-8A6D388ED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D08A2-1D36-47EF-8EDB-CDAF609F4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7AF43-5C2D-4EFC-949B-BD44F3D187E0}" type="datetimeFigureOut">
              <a:rPr lang="en-GB" smtClean="0"/>
              <a:t>07/03/2022</a:t>
            </a:fld>
            <a:endParaRPr lang="en-GB"/>
          </a:p>
        </p:txBody>
      </p:sp>
      <p:sp>
        <p:nvSpPr>
          <p:cNvPr id="5" name="Footer Placeholder 4">
            <a:extLst>
              <a:ext uri="{FF2B5EF4-FFF2-40B4-BE49-F238E27FC236}">
                <a16:creationId xmlns:a16="http://schemas.microsoft.com/office/drawing/2014/main" id="{0FA6903E-C983-4BCD-B1A6-B0A8372CC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C1EC10-77F1-45BA-855E-5E3A58479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FFFD8-8E1A-4687-A851-3323D75AFC5B}" type="slidenum">
              <a:rPr lang="en-GB" smtClean="0"/>
              <a:t>‹#›</a:t>
            </a:fld>
            <a:endParaRPr lang="en-GB"/>
          </a:p>
        </p:txBody>
      </p:sp>
    </p:spTree>
    <p:extLst>
      <p:ext uri="{BB962C8B-B14F-4D97-AF65-F5344CB8AC3E}">
        <p14:creationId xmlns:p14="http://schemas.microsoft.com/office/powerpoint/2010/main" val="78094089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4872B-AD2A-4BDE-87F0-3C9F764FA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31791C-5B0E-410C-A509-566B440B1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3F605E-B7A1-4289-A2AF-BBDB654FB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3506C-AAD7-4CEE-A8A6-CB275FF4ED20}" type="datetimeFigureOut">
              <a:rPr lang="en-GB" smtClean="0"/>
              <a:t>07/03/2022</a:t>
            </a:fld>
            <a:endParaRPr lang="en-GB"/>
          </a:p>
        </p:txBody>
      </p:sp>
      <p:sp>
        <p:nvSpPr>
          <p:cNvPr id="5" name="Footer Placeholder 4">
            <a:extLst>
              <a:ext uri="{FF2B5EF4-FFF2-40B4-BE49-F238E27FC236}">
                <a16:creationId xmlns:a16="http://schemas.microsoft.com/office/drawing/2014/main" id="{98408F5D-CC5B-4460-AA5C-DE8672FFE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B16EF6-B6B6-449C-934B-43DC7EFBFA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F37C3-87D4-47C9-B555-D1FF61A64EE5}" type="slidenum">
              <a:rPr lang="en-GB" smtClean="0"/>
              <a:t>‹#›</a:t>
            </a:fld>
            <a:endParaRPr lang="en-GB"/>
          </a:p>
        </p:txBody>
      </p:sp>
      <p:sp>
        <p:nvSpPr>
          <p:cNvPr id="8" name="TextBox 7">
            <a:extLst>
              <a:ext uri="{FF2B5EF4-FFF2-40B4-BE49-F238E27FC236}">
                <a16:creationId xmlns:a16="http://schemas.microsoft.com/office/drawing/2014/main" id="{5D046788-B4EE-4268-A565-300874D2A628}"/>
              </a:ext>
            </a:extLst>
          </p:cNvPr>
          <p:cNvSpPr txBox="1"/>
          <p:nvPr>
            <p:extLst>
              <p:ext uri="{1162E1C5-73C7-4A58-AE30-91384D911F3F}">
                <p184:classification xmlns:p184="http://schemas.microsoft.com/office/powerpoint/2018/4/main" val="ftr"/>
              </p:ext>
            </p:extLst>
          </p:nvPr>
        </p:nvSpPr>
        <p:spPr>
          <a:xfrm>
            <a:off x="5439537" y="6644640"/>
            <a:ext cx="1168400" cy="213360"/>
          </a:xfrm>
          <a:prstGeom prst="rect">
            <a:avLst/>
          </a:prstGeom>
        </p:spPr>
        <p:txBody>
          <a:bodyPr horzOverflow="overflow" lIns="0" tIns="0" rIns="0" bIns="0">
            <a:spAutoFit/>
          </a:bodyPr>
          <a:lstStyle/>
          <a:p>
            <a:pPr algn="ctr"/>
            <a:r>
              <a:rPr lang="en-US" sz="1400">
                <a:solidFill>
                  <a:srgbClr val="000000"/>
                </a:solidFill>
                <a:latin typeface="Calibri" panose="020F0502020204030204" pitchFamily="34" charset="0"/>
                <a:cs typeface="Calibri" panose="020F0502020204030204" pitchFamily="34" charset="0"/>
              </a:rPr>
              <a:t>TfL RESTRICTED</a:t>
            </a:r>
          </a:p>
        </p:txBody>
      </p:sp>
    </p:spTree>
    <p:extLst>
      <p:ext uri="{BB962C8B-B14F-4D97-AF65-F5344CB8AC3E}">
        <p14:creationId xmlns:p14="http://schemas.microsoft.com/office/powerpoint/2010/main" val="208718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content.tfl.gov.uk/travel-in-london-report-14.pdf" TargetMode="External"/><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C6-F2E7-E54C-9695-E70E4606ECAD}"/>
              </a:ext>
            </a:extLst>
          </p:cNvPr>
          <p:cNvSpPr>
            <a:spLocks noGrp="1"/>
          </p:cNvSpPr>
          <p:nvPr>
            <p:ph type="title"/>
          </p:nvPr>
        </p:nvSpPr>
        <p:spPr>
          <a:xfrm>
            <a:off x="283226" y="42673"/>
            <a:ext cx="10148077" cy="1967547"/>
          </a:xfrm>
        </p:spPr>
        <p:txBody>
          <a:bodyPr/>
          <a:lstStyle/>
          <a:p>
            <a:r>
              <a:rPr lang="en-US" sz="3700" dirty="0">
                <a:latin typeface="Arial"/>
                <a:cs typeface="Arial"/>
              </a:rPr>
              <a:t>MORE Workshop</a:t>
            </a:r>
            <a:br>
              <a:rPr lang="en-US" sz="3700" dirty="0">
                <a:latin typeface="Arial"/>
                <a:cs typeface="Arial"/>
              </a:rPr>
            </a:br>
            <a:r>
              <a:rPr lang="en-US" sz="3200" dirty="0">
                <a:latin typeface="Arial"/>
                <a:cs typeface="Arial"/>
              </a:rPr>
              <a:t>Advances in technologies and future scenarios</a:t>
            </a:r>
            <a:r>
              <a:rPr lang="en-US" sz="2000" dirty="0">
                <a:latin typeface="Arial"/>
                <a:cs typeface="Arial"/>
              </a:rPr>
              <a:t> </a:t>
            </a:r>
            <a:endParaRPr lang="en-US" sz="2000"/>
          </a:p>
        </p:txBody>
      </p:sp>
      <p:sp>
        <p:nvSpPr>
          <p:cNvPr id="4" name="Text Placeholder 3">
            <a:extLst>
              <a:ext uri="{FF2B5EF4-FFF2-40B4-BE49-F238E27FC236}">
                <a16:creationId xmlns:a16="http://schemas.microsoft.com/office/drawing/2014/main" id="{55E4F227-A145-7241-91CF-ACDA67643ADD}"/>
              </a:ext>
            </a:extLst>
          </p:cNvPr>
          <p:cNvSpPr>
            <a:spLocks noGrp="1"/>
          </p:cNvSpPr>
          <p:nvPr>
            <p:ph type="body" sz="quarter" idx="10"/>
          </p:nvPr>
        </p:nvSpPr>
        <p:spPr>
          <a:xfrm>
            <a:off x="283225" y="2501659"/>
            <a:ext cx="7480279" cy="801984"/>
          </a:xfrm>
        </p:spPr>
        <p:txBody>
          <a:bodyPr vert="horz" lIns="91440" tIns="45720" rIns="91440" bIns="45720" rtlCol="0" anchor="t">
            <a:normAutofit/>
          </a:bodyPr>
          <a:lstStyle/>
          <a:p>
            <a:r>
              <a:rPr lang="en-US" dirty="0">
                <a:latin typeface="Arial"/>
                <a:cs typeface="Arial"/>
              </a:rPr>
              <a:t>Rebecca </a:t>
            </a:r>
            <a:r>
              <a:rPr lang="en-US" dirty="0" err="1">
                <a:latin typeface="Arial"/>
                <a:cs typeface="Arial"/>
              </a:rPr>
              <a:t>Sterynowicz</a:t>
            </a:r>
            <a:r>
              <a:rPr lang="en-US" dirty="0">
                <a:latin typeface="Arial"/>
                <a:cs typeface="Arial"/>
              </a:rPr>
              <a:t>, Transport for London</a:t>
            </a:r>
          </a:p>
        </p:txBody>
      </p:sp>
      <p:grpSp>
        <p:nvGrpSpPr>
          <p:cNvPr id="9" name="Group 8">
            <a:extLst>
              <a:ext uri="{FF2B5EF4-FFF2-40B4-BE49-F238E27FC236}">
                <a16:creationId xmlns:a16="http://schemas.microsoft.com/office/drawing/2014/main" id="{5ED04C81-D572-5041-82AA-A2598A7A796F}"/>
              </a:ext>
            </a:extLst>
          </p:cNvPr>
          <p:cNvGrpSpPr/>
          <p:nvPr/>
        </p:nvGrpSpPr>
        <p:grpSpPr>
          <a:xfrm>
            <a:off x="553789" y="5577040"/>
            <a:ext cx="3504835" cy="830995"/>
            <a:chOff x="415342" y="4182779"/>
            <a:chExt cx="2628626" cy="623246"/>
          </a:xfrm>
        </p:grpSpPr>
        <p:grpSp>
          <p:nvGrpSpPr>
            <p:cNvPr id="8" name="Group 7">
              <a:extLst>
                <a:ext uri="{FF2B5EF4-FFF2-40B4-BE49-F238E27FC236}">
                  <a16:creationId xmlns:a16="http://schemas.microsoft.com/office/drawing/2014/main" id="{B4E02B74-92A2-BB43-A909-E85B47EDD26C}"/>
                </a:ext>
              </a:extLst>
            </p:cNvPr>
            <p:cNvGrpSpPr/>
            <p:nvPr/>
          </p:nvGrpSpPr>
          <p:grpSpPr>
            <a:xfrm>
              <a:off x="482778" y="4182779"/>
              <a:ext cx="502571" cy="340054"/>
              <a:chOff x="482778" y="4182779"/>
              <a:chExt cx="502571" cy="340054"/>
            </a:xfrm>
          </p:grpSpPr>
          <p:sp>
            <p:nvSpPr>
              <p:cNvPr id="3" name="Rectangle 2">
                <a:extLst>
                  <a:ext uri="{FF2B5EF4-FFF2-40B4-BE49-F238E27FC236}">
                    <a16:creationId xmlns:a16="http://schemas.microsoft.com/office/drawing/2014/main" id="{BE66D1B9-58BC-AE44-A5E6-80297E4434CE}"/>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64149E1E-C018-9D43-9F3D-3B75FB2254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6" name="Rectangle 5">
              <a:extLst>
                <a:ext uri="{FF2B5EF4-FFF2-40B4-BE49-F238E27FC236}">
                  <a16:creationId xmlns:a16="http://schemas.microsoft.com/office/drawing/2014/main" id="{B12B1743-FD45-8A4E-BB8C-A25983FF42B2}"/>
                </a:ext>
              </a:extLst>
            </p:cNvPr>
            <p:cNvSpPr/>
            <p:nvPr/>
          </p:nvSpPr>
          <p:spPr>
            <a:xfrm>
              <a:off x="983098" y="4182779"/>
              <a:ext cx="2060870" cy="346249"/>
            </a:xfrm>
            <a:prstGeom prst="rect">
              <a:avLst/>
            </a:prstGeom>
          </p:spPr>
          <p:txBody>
            <a:bodyPr wrap="square">
              <a:spAutoFit/>
            </a:bodyPr>
            <a:lstStyle/>
            <a:p>
              <a:r>
                <a:rPr lang="en-GB" sz="800" dirty="0">
                  <a:solidFill>
                    <a:schemeClr val="bg1"/>
                  </a:solidFill>
                </a:rPr>
                <a:t>This project has received funding from the European Union’s Horizon 2020 research and innovation programme under grant agreement No 769276.</a:t>
              </a:r>
              <a:endParaRPr lang="en-US" sz="800" dirty="0">
                <a:solidFill>
                  <a:schemeClr val="bg1"/>
                </a:solidFill>
              </a:endParaRPr>
            </a:p>
          </p:txBody>
        </p:sp>
        <p:sp>
          <p:nvSpPr>
            <p:cNvPr id="7" name="Rectangle 6">
              <a:extLst>
                <a:ext uri="{FF2B5EF4-FFF2-40B4-BE49-F238E27FC236}">
                  <a16:creationId xmlns:a16="http://schemas.microsoft.com/office/drawing/2014/main" id="{02E07A56-7170-004C-9EF3-DFB3DECD42E4}"/>
                </a:ext>
              </a:extLst>
            </p:cNvPr>
            <p:cNvSpPr/>
            <p:nvPr/>
          </p:nvSpPr>
          <p:spPr>
            <a:xfrm>
              <a:off x="415342" y="4552110"/>
              <a:ext cx="2628626" cy="253915"/>
            </a:xfrm>
            <a:prstGeom prst="rect">
              <a:avLst/>
            </a:prstGeom>
          </p:spPr>
          <p:txBody>
            <a:bodyPr wrap="square">
              <a:spAutoFit/>
            </a:bodyPr>
            <a:lstStyle/>
            <a:p>
              <a:r>
                <a:rPr lang="en-GB" sz="800" dirty="0">
                  <a:solidFill>
                    <a:schemeClr val="bg1"/>
                  </a:solidFill>
                </a:rPr>
                <a:t>This document reflects only the author's view and that the Agency is not responsible for any use that may be made of the information it contains.</a:t>
              </a:r>
              <a:endParaRPr lang="en-US" sz="800" dirty="0">
                <a:solidFill>
                  <a:schemeClr val="bg1"/>
                </a:solidFill>
              </a:endParaRPr>
            </a:p>
          </p:txBody>
        </p:sp>
      </p:grpSp>
      <p:pic>
        <p:nvPicPr>
          <p:cNvPr id="10" name="Picture 9">
            <a:extLst>
              <a:ext uri="{FF2B5EF4-FFF2-40B4-BE49-F238E27FC236}">
                <a16:creationId xmlns:a16="http://schemas.microsoft.com/office/drawing/2014/main" id="{BE09DAEC-E689-40DC-9336-1CFF1A690600}"/>
              </a:ext>
            </a:extLst>
          </p:cNvPr>
          <p:cNvPicPr>
            <a:picLocks noChangeAspect="1"/>
          </p:cNvPicPr>
          <p:nvPr/>
        </p:nvPicPr>
        <p:blipFill rotWithShape="1">
          <a:blip r:embed="rId3"/>
          <a:srcRect t="42845"/>
          <a:stretch/>
        </p:blipFill>
        <p:spPr>
          <a:xfrm>
            <a:off x="283226" y="3033799"/>
            <a:ext cx="6637716" cy="2173909"/>
          </a:xfrm>
          <a:prstGeom prst="rect">
            <a:avLst/>
          </a:prstGeom>
        </p:spPr>
      </p:pic>
    </p:spTree>
    <p:extLst>
      <p:ext uri="{BB962C8B-B14F-4D97-AF65-F5344CB8AC3E}">
        <p14:creationId xmlns:p14="http://schemas.microsoft.com/office/powerpoint/2010/main" val="204038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EDE40-AEB6-459C-A4D0-4D8B16BA8843}"/>
              </a:ext>
            </a:extLst>
          </p:cNvPr>
          <p:cNvSpPr/>
          <p:nvPr/>
        </p:nvSpPr>
        <p:spPr>
          <a:xfrm>
            <a:off x="-14292" y="1422646"/>
            <a:ext cx="11229930" cy="752640"/>
          </a:xfrm>
          <a:prstGeom prst="rect">
            <a:avLst/>
          </a:prstGeom>
          <a:solidFill>
            <a:srgbClr val="1F4192">
              <a:alpha val="2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2800" dirty="0">
                <a:solidFill>
                  <a:srgbClr val="000000"/>
                </a:solidFill>
                <a:latin typeface="Calibri" panose="020F0502020204030204"/>
                <a:cs typeface="Calibri" panose="020F0502020204030204"/>
              </a:rPr>
              <a:t>We are currently reviewing our scenarios to continue exploring uncertainty</a:t>
            </a:r>
            <a:endParaRPr lang="en-GB" sz="2800" b="0"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p:txBody>
      </p:sp>
      <p:sp>
        <p:nvSpPr>
          <p:cNvPr id="2" name="Title 1">
            <a:extLst>
              <a:ext uri="{FF2B5EF4-FFF2-40B4-BE49-F238E27FC236}">
                <a16:creationId xmlns:a16="http://schemas.microsoft.com/office/drawing/2014/main" id="{14B27BE8-A33D-468F-B2D6-62F921649EA3}"/>
              </a:ext>
            </a:extLst>
          </p:cNvPr>
          <p:cNvSpPr>
            <a:spLocks noGrp="1"/>
          </p:cNvSpPr>
          <p:nvPr>
            <p:ph type="title"/>
          </p:nvPr>
        </p:nvSpPr>
        <p:spPr>
          <a:xfrm>
            <a:off x="334992" y="221351"/>
            <a:ext cx="10515600" cy="1325563"/>
          </a:xfrm>
        </p:spPr>
        <p:txBody>
          <a:bodyPr>
            <a:normAutofit/>
          </a:bodyPr>
          <a:lstStyle/>
          <a:p>
            <a:r>
              <a:rPr lang="en-GB" sz="3600" dirty="0">
                <a:latin typeface="Johnston100 Medium"/>
              </a:rPr>
              <a:t>Next steps for scenario planning </a:t>
            </a:r>
            <a:endParaRPr lang="en-GB" sz="3600" dirty="0">
              <a:latin typeface="Johnston100 Medium" panose="020B0603030304020204" pitchFamily="34" charset="0"/>
            </a:endParaRPr>
          </a:p>
        </p:txBody>
      </p:sp>
      <p:grpSp>
        <p:nvGrpSpPr>
          <p:cNvPr id="10" name="Group 9">
            <a:extLst>
              <a:ext uri="{FF2B5EF4-FFF2-40B4-BE49-F238E27FC236}">
                <a16:creationId xmlns:a16="http://schemas.microsoft.com/office/drawing/2014/main" id="{6E8F541C-8CD6-42D5-A4D2-7D24477BCC44}"/>
              </a:ext>
            </a:extLst>
          </p:cNvPr>
          <p:cNvGrpSpPr/>
          <p:nvPr/>
        </p:nvGrpSpPr>
        <p:grpSpPr>
          <a:xfrm>
            <a:off x="10833707" y="6596464"/>
            <a:ext cx="1148252" cy="144000"/>
            <a:chOff x="10524802" y="6593524"/>
            <a:chExt cx="1148252" cy="144000"/>
          </a:xfrm>
        </p:grpSpPr>
        <p:sp>
          <p:nvSpPr>
            <p:cNvPr id="11" name="Oval 10">
              <a:extLst>
                <a:ext uri="{FF2B5EF4-FFF2-40B4-BE49-F238E27FC236}">
                  <a16:creationId xmlns:a16="http://schemas.microsoft.com/office/drawing/2014/main" id="{85258E72-03BE-48D1-AC30-C05B5F577485}"/>
                </a:ext>
              </a:extLst>
            </p:cNvPr>
            <p:cNvSpPr/>
            <p:nvPr/>
          </p:nvSpPr>
          <p:spPr>
            <a:xfrm>
              <a:off x="10524802" y="6593524"/>
              <a:ext cx="144000" cy="144000"/>
            </a:xfrm>
            <a:prstGeom prst="ellipse">
              <a:avLst/>
            </a:prstGeom>
            <a:solidFill>
              <a:srgbClr val="E8E1E5"/>
            </a:solidFill>
            <a:ln>
              <a:solidFill>
                <a:srgbClr val="E8E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031FBC-54C0-4411-B1AA-9966D3876EC5}"/>
                </a:ext>
              </a:extLst>
            </p:cNvPr>
            <p:cNvSpPr/>
            <p:nvPr/>
          </p:nvSpPr>
          <p:spPr>
            <a:xfrm>
              <a:off x="10775865" y="6593524"/>
              <a:ext cx="144000" cy="144000"/>
            </a:xfrm>
            <a:prstGeom prst="ellipse">
              <a:avLst/>
            </a:prstGeom>
            <a:solidFill>
              <a:srgbClr val="5FB7CC"/>
            </a:solidFill>
            <a:ln>
              <a:solidFill>
                <a:srgbClr val="5FB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C777E46-11D9-4B24-BE8A-461DEA1C5A56}"/>
                </a:ext>
              </a:extLst>
            </p:cNvPr>
            <p:cNvSpPr/>
            <p:nvPr/>
          </p:nvSpPr>
          <p:spPr>
            <a:xfrm>
              <a:off x="11026928" y="6593524"/>
              <a:ext cx="144000" cy="144000"/>
            </a:xfrm>
            <a:prstGeom prst="ellipse">
              <a:avLst/>
            </a:prstGeom>
            <a:solidFill>
              <a:srgbClr val="B8D9AF"/>
            </a:solidFill>
            <a:ln>
              <a:solidFill>
                <a:srgbClr val="B8D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6058BF9-514A-427C-9924-254C51985664}"/>
                </a:ext>
              </a:extLst>
            </p:cNvPr>
            <p:cNvSpPr/>
            <p:nvPr/>
          </p:nvSpPr>
          <p:spPr>
            <a:xfrm>
              <a:off x="11277991" y="6593524"/>
              <a:ext cx="144000" cy="144000"/>
            </a:xfrm>
            <a:prstGeom prst="ellipse">
              <a:avLst/>
            </a:prstGeom>
            <a:solidFill>
              <a:srgbClr val="FFF4B1"/>
            </a:solidFill>
            <a:ln>
              <a:solidFill>
                <a:srgbClr val="FFF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A2AFFA0-A833-47BA-A596-E9E8DE3DA9BC}"/>
                </a:ext>
              </a:extLst>
            </p:cNvPr>
            <p:cNvSpPr/>
            <p:nvPr/>
          </p:nvSpPr>
          <p:spPr>
            <a:xfrm>
              <a:off x="11529054" y="6593524"/>
              <a:ext cx="144000" cy="144000"/>
            </a:xfrm>
            <a:prstGeom prst="ellipse">
              <a:avLst/>
            </a:prstGeom>
            <a:solidFill>
              <a:srgbClr val="FAC180"/>
            </a:solidFill>
            <a:ln>
              <a:solidFill>
                <a:srgbClr val="FAC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Picture 15" descr="Icon&#10;&#10;Description automatically generated">
            <a:extLst>
              <a:ext uri="{FF2B5EF4-FFF2-40B4-BE49-F238E27FC236}">
                <a16:creationId xmlns:a16="http://schemas.microsoft.com/office/drawing/2014/main" id="{05ADB306-BC29-4C3D-B81F-516FD968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5833" y="5664479"/>
            <a:ext cx="789275" cy="931985"/>
          </a:xfrm>
          <a:prstGeom prst="rect">
            <a:avLst/>
          </a:prstGeom>
        </p:spPr>
      </p:pic>
      <p:sp>
        <p:nvSpPr>
          <p:cNvPr id="3" name="Subtitle 2">
            <a:extLst>
              <a:ext uri="{FF2B5EF4-FFF2-40B4-BE49-F238E27FC236}">
                <a16:creationId xmlns:a16="http://schemas.microsoft.com/office/drawing/2014/main" id="{4136F410-C934-42D7-84F2-548EAEE5020E}"/>
              </a:ext>
            </a:extLst>
          </p:cNvPr>
          <p:cNvSpPr txBox="1">
            <a:spLocks/>
          </p:cNvSpPr>
          <p:nvPr/>
        </p:nvSpPr>
        <p:spPr>
          <a:xfrm>
            <a:off x="416943" y="2538113"/>
            <a:ext cx="9647207" cy="16557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Reviewing the whole process to move away from being COVID 19 scenarios. For example to include climate change</a:t>
            </a:r>
          </a:p>
          <a:p>
            <a:r>
              <a:rPr lang="en-US" dirty="0">
                <a:cs typeface="Calibri"/>
              </a:rPr>
              <a:t>Future remains uncertain and scenarios have the ability to help us better reflect this in our planning</a:t>
            </a:r>
          </a:p>
          <a:p>
            <a:endParaRPr lang="en-US"/>
          </a:p>
          <a:p>
            <a:endParaRPr lang="en-US" dirty="0">
              <a:cs typeface="Calibri"/>
            </a:endParaRPr>
          </a:p>
          <a:p>
            <a:pPr marL="0" indent="0">
              <a:buNone/>
            </a:pPr>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0ADB52DE-D62E-4FBA-B252-FD58E916B177}"/>
              </a:ext>
            </a:extLst>
          </p:cNvPr>
          <p:cNvSpPr txBox="1"/>
          <p:nvPr/>
        </p:nvSpPr>
        <p:spPr>
          <a:xfrm>
            <a:off x="3588588" y="4494362"/>
            <a:ext cx="4597879" cy="1384995"/>
          </a:xfrm>
          <a:prstGeom prst="rect">
            <a:avLst/>
          </a:prstGeom>
          <a:noFill/>
          <a:ln w="28575">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For more information on this topic, please see </a:t>
            </a:r>
            <a:r>
              <a:rPr lang="en-US" sz="2800" dirty="0">
                <a:solidFill>
                  <a:srgbClr val="0563C1"/>
                </a:solidFill>
                <a:cs typeface="Segoe UI"/>
                <a:hlinkClick r:id="rId3"/>
              </a:rPr>
              <a:t>Travel in London 14</a:t>
            </a:r>
            <a:r>
              <a:rPr lang="en-US" sz="2800" dirty="0"/>
              <a:t>, chapter 12</a:t>
            </a:r>
          </a:p>
        </p:txBody>
      </p:sp>
    </p:spTree>
    <p:extLst>
      <p:ext uri="{BB962C8B-B14F-4D97-AF65-F5344CB8AC3E}">
        <p14:creationId xmlns:p14="http://schemas.microsoft.com/office/powerpoint/2010/main" val="381287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315E6A-AC14-1C44-B52B-9CE472E0D4A9}"/>
              </a:ext>
            </a:extLst>
          </p:cNvPr>
          <p:cNvSpPr>
            <a:spLocks noGrp="1"/>
          </p:cNvSpPr>
          <p:nvPr>
            <p:ph type="title"/>
          </p:nvPr>
        </p:nvSpPr>
        <p:spPr/>
        <p:txBody>
          <a:bodyPr/>
          <a:lstStyle/>
          <a:p>
            <a:r>
              <a:rPr lang="en-US" sz="3700" dirty="0">
                <a:latin typeface="Arial"/>
                <a:cs typeface="Arial"/>
              </a:rPr>
              <a:t>Thank you</a:t>
            </a:r>
            <a:endParaRPr lang="en-US" dirty="0"/>
          </a:p>
        </p:txBody>
      </p:sp>
      <p:grpSp>
        <p:nvGrpSpPr>
          <p:cNvPr id="18" name="Group 17">
            <a:extLst>
              <a:ext uri="{FF2B5EF4-FFF2-40B4-BE49-F238E27FC236}">
                <a16:creationId xmlns:a16="http://schemas.microsoft.com/office/drawing/2014/main" id="{52139A21-E9EB-474A-A565-B4A0365EBFA6}"/>
              </a:ext>
            </a:extLst>
          </p:cNvPr>
          <p:cNvGrpSpPr/>
          <p:nvPr/>
        </p:nvGrpSpPr>
        <p:grpSpPr>
          <a:xfrm>
            <a:off x="553789" y="5577040"/>
            <a:ext cx="3504835" cy="830995"/>
            <a:chOff x="415342" y="4182779"/>
            <a:chExt cx="2628626" cy="623246"/>
          </a:xfrm>
        </p:grpSpPr>
        <p:grpSp>
          <p:nvGrpSpPr>
            <p:cNvPr id="19" name="Group 18">
              <a:extLst>
                <a:ext uri="{FF2B5EF4-FFF2-40B4-BE49-F238E27FC236}">
                  <a16:creationId xmlns:a16="http://schemas.microsoft.com/office/drawing/2014/main" id="{D4727627-71B5-A24C-99AE-EAE35C4C8D82}"/>
                </a:ext>
              </a:extLst>
            </p:cNvPr>
            <p:cNvGrpSpPr/>
            <p:nvPr/>
          </p:nvGrpSpPr>
          <p:grpSpPr>
            <a:xfrm>
              <a:off x="482778" y="4182779"/>
              <a:ext cx="502571" cy="340054"/>
              <a:chOff x="482778" y="4182779"/>
              <a:chExt cx="502571" cy="340054"/>
            </a:xfrm>
          </p:grpSpPr>
          <p:sp>
            <p:nvSpPr>
              <p:cNvPr id="22" name="Rectangle 21">
                <a:extLst>
                  <a:ext uri="{FF2B5EF4-FFF2-40B4-BE49-F238E27FC236}">
                    <a16:creationId xmlns:a16="http://schemas.microsoft.com/office/drawing/2014/main" id="{5FB51744-2507-3B4C-B82A-9E08FCDCF187}"/>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3" name="Picture 22">
                <a:extLst>
                  <a:ext uri="{FF2B5EF4-FFF2-40B4-BE49-F238E27FC236}">
                    <a16:creationId xmlns:a16="http://schemas.microsoft.com/office/drawing/2014/main" id="{081624FD-4DE9-6F49-9557-4ECAF9AD34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20" name="Rectangle 19">
              <a:extLst>
                <a:ext uri="{FF2B5EF4-FFF2-40B4-BE49-F238E27FC236}">
                  <a16:creationId xmlns:a16="http://schemas.microsoft.com/office/drawing/2014/main" id="{D64CA97F-A9CD-2843-9D3B-A5A07D221FE8}"/>
                </a:ext>
              </a:extLst>
            </p:cNvPr>
            <p:cNvSpPr/>
            <p:nvPr/>
          </p:nvSpPr>
          <p:spPr>
            <a:xfrm>
              <a:off x="983098" y="4182779"/>
              <a:ext cx="2060870" cy="346249"/>
            </a:xfrm>
            <a:prstGeom prst="rect">
              <a:avLst/>
            </a:prstGeom>
          </p:spPr>
          <p:txBody>
            <a:bodyPr wrap="square">
              <a:spAutoFit/>
            </a:bodyPr>
            <a:lstStyle/>
            <a:p>
              <a:pPr algn="l"/>
              <a:r>
                <a:rPr lang="en-GB" sz="800" dirty="0">
                  <a:solidFill>
                    <a:schemeClr val="bg1"/>
                  </a:solidFill>
                </a:rPr>
                <a:t>This project has received funding from the European Union’s Horizon 2020 research and innovation programme under grant agreement No 769276.</a:t>
              </a:r>
              <a:endParaRPr lang="en-US" sz="800" dirty="0">
                <a:solidFill>
                  <a:schemeClr val="bg1"/>
                </a:solidFill>
              </a:endParaRPr>
            </a:p>
          </p:txBody>
        </p:sp>
        <p:sp>
          <p:nvSpPr>
            <p:cNvPr id="21" name="Rectangle 20">
              <a:extLst>
                <a:ext uri="{FF2B5EF4-FFF2-40B4-BE49-F238E27FC236}">
                  <a16:creationId xmlns:a16="http://schemas.microsoft.com/office/drawing/2014/main" id="{D722D9D9-4CF1-7644-87F9-C8D0C9E68A15}"/>
                </a:ext>
              </a:extLst>
            </p:cNvPr>
            <p:cNvSpPr/>
            <p:nvPr/>
          </p:nvSpPr>
          <p:spPr>
            <a:xfrm>
              <a:off x="415342" y="4552110"/>
              <a:ext cx="2628626" cy="253915"/>
            </a:xfrm>
            <a:prstGeom prst="rect">
              <a:avLst/>
            </a:prstGeom>
          </p:spPr>
          <p:txBody>
            <a:bodyPr wrap="square">
              <a:spAutoFit/>
            </a:bodyPr>
            <a:lstStyle/>
            <a:p>
              <a:r>
                <a:rPr lang="en-GB" sz="800" dirty="0">
                  <a:solidFill>
                    <a:schemeClr val="bg1"/>
                  </a:solidFill>
                </a:rPr>
                <a:t>This document reflects only the author's view and that the Agency is not responsible for any use that may be made of the information it contains.</a:t>
              </a:r>
              <a:endParaRPr lang="en-US" sz="800" dirty="0">
                <a:solidFill>
                  <a:schemeClr val="bg1"/>
                </a:solidFill>
              </a:endParaRPr>
            </a:p>
          </p:txBody>
        </p:sp>
      </p:grpSp>
      <p:sp>
        <p:nvSpPr>
          <p:cNvPr id="4" name="Text Placeholder 3">
            <a:extLst>
              <a:ext uri="{FF2B5EF4-FFF2-40B4-BE49-F238E27FC236}">
                <a16:creationId xmlns:a16="http://schemas.microsoft.com/office/drawing/2014/main" id="{5DF4EC44-2B57-409A-B040-7EB210355AC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7047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EDE40-AEB6-459C-A4D0-4D8B16BA8843}"/>
              </a:ext>
            </a:extLst>
          </p:cNvPr>
          <p:cNvSpPr/>
          <p:nvPr/>
        </p:nvSpPr>
        <p:spPr>
          <a:xfrm>
            <a:off x="85" y="1135099"/>
            <a:ext cx="11229930" cy="752640"/>
          </a:xfrm>
          <a:prstGeom prst="rect">
            <a:avLst/>
          </a:prstGeom>
          <a:solidFill>
            <a:srgbClr val="1F4192">
              <a:alpha val="2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2400" dirty="0">
                <a:solidFill>
                  <a:srgbClr val="000000"/>
                </a:solidFill>
                <a:latin typeface="Calibri" panose="020F0502020204030204"/>
                <a:cs typeface="Calibri" panose="020F0502020204030204"/>
              </a:rPr>
              <a:t>Change and uncertainty are always with us, but the last few years have felt even more uncertain than ever</a:t>
            </a:r>
            <a:endParaRPr lang="en-GB" sz="2400" b="0"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p:txBody>
      </p:sp>
      <p:sp>
        <p:nvSpPr>
          <p:cNvPr id="2" name="Title 1">
            <a:extLst>
              <a:ext uri="{FF2B5EF4-FFF2-40B4-BE49-F238E27FC236}">
                <a16:creationId xmlns:a16="http://schemas.microsoft.com/office/drawing/2014/main" id="{14B27BE8-A33D-468F-B2D6-62F921649EA3}"/>
              </a:ext>
            </a:extLst>
          </p:cNvPr>
          <p:cNvSpPr>
            <a:spLocks noGrp="1"/>
          </p:cNvSpPr>
          <p:nvPr>
            <p:ph type="title"/>
          </p:nvPr>
        </p:nvSpPr>
        <p:spPr>
          <a:xfrm>
            <a:off x="148086" y="91956"/>
            <a:ext cx="10515600" cy="908620"/>
          </a:xfrm>
        </p:spPr>
        <p:txBody>
          <a:bodyPr>
            <a:normAutofit/>
          </a:bodyPr>
          <a:lstStyle/>
          <a:p>
            <a:r>
              <a:rPr lang="en-GB" sz="3600" dirty="0">
                <a:latin typeface="Johnston100 Medium"/>
              </a:rPr>
              <a:t>What is scenario planning and why is it useful</a:t>
            </a:r>
            <a:endParaRPr lang="en-GB" sz="3600" dirty="0">
              <a:latin typeface="Johnston100 Medium" panose="020B0603030304020204" pitchFamily="34" charset="0"/>
            </a:endParaRPr>
          </a:p>
        </p:txBody>
      </p:sp>
      <p:grpSp>
        <p:nvGrpSpPr>
          <p:cNvPr id="10" name="Group 9">
            <a:extLst>
              <a:ext uri="{FF2B5EF4-FFF2-40B4-BE49-F238E27FC236}">
                <a16:creationId xmlns:a16="http://schemas.microsoft.com/office/drawing/2014/main" id="{6E8F541C-8CD6-42D5-A4D2-7D24477BCC44}"/>
              </a:ext>
            </a:extLst>
          </p:cNvPr>
          <p:cNvGrpSpPr/>
          <p:nvPr/>
        </p:nvGrpSpPr>
        <p:grpSpPr>
          <a:xfrm>
            <a:off x="10833707" y="6596464"/>
            <a:ext cx="1148252" cy="144000"/>
            <a:chOff x="10524802" y="6593524"/>
            <a:chExt cx="1148252" cy="144000"/>
          </a:xfrm>
        </p:grpSpPr>
        <p:sp>
          <p:nvSpPr>
            <p:cNvPr id="11" name="Oval 10">
              <a:extLst>
                <a:ext uri="{FF2B5EF4-FFF2-40B4-BE49-F238E27FC236}">
                  <a16:creationId xmlns:a16="http://schemas.microsoft.com/office/drawing/2014/main" id="{85258E72-03BE-48D1-AC30-C05B5F577485}"/>
                </a:ext>
              </a:extLst>
            </p:cNvPr>
            <p:cNvSpPr/>
            <p:nvPr/>
          </p:nvSpPr>
          <p:spPr>
            <a:xfrm>
              <a:off x="10524802" y="6593524"/>
              <a:ext cx="144000" cy="144000"/>
            </a:xfrm>
            <a:prstGeom prst="ellipse">
              <a:avLst/>
            </a:prstGeom>
            <a:solidFill>
              <a:srgbClr val="E8E1E5"/>
            </a:solidFill>
            <a:ln>
              <a:solidFill>
                <a:srgbClr val="E8E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031FBC-54C0-4411-B1AA-9966D3876EC5}"/>
                </a:ext>
              </a:extLst>
            </p:cNvPr>
            <p:cNvSpPr/>
            <p:nvPr/>
          </p:nvSpPr>
          <p:spPr>
            <a:xfrm>
              <a:off x="10775865" y="6593524"/>
              <a:ext cx="144000" cy="144000"/>
            </a:xfrm>
            <a:prstGeom prst="ellipse">
              <a:avLst/>
            </a:prstGeom>
            <a:solidFill>
              <a:srgbClr val="5FB7CC"/>
            </a:solidFill>
            <a:ln>
              <a:solidFill>
                <a:srgbClr val="5FB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C777E46-11D9-4B24-BE8A-461DEA1C5A56}"/>
                </a:ext>
              </a:extLst>
            </p:cNvPr>
            <p:cNvSpPr/>
            <p:nvPr/>
          </p:nvSpPr>
          <p:spPr>
            <a:xfrm>
              <a:off x="11026928" y="6593524"/>
              <a:ext cx="144000" cy="144000"/>
            </a:xfrm>
            <a:prstGeom prst="ellipse">
              <a:avLst/>
            </a:prstGeom>
            <a:solidFill>
              <a:srgbClr val="B8D9AF"/>
            </a:solidFill>
            <a:ln>
              <a:solidFill>
                <a:srgbClr val="B8D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6058BF9-514A-427C-9924-254C51985664}"/>
                </a:ext>
              </a:extLst>
            </p:cNvPr>
            <p:cNvSpPr/>
            <p:nvPr/>
          </p:nvSpPr>
          <p:spPr>
            <a:xfrm>
              <a:off x="11277991" y="6593524"/>
              <a:ext cx="144000" cy="144000"/>
            </a:xfrm>
            <a:prstGeom prst="ellipse">
              <a:avLst/>
            </a:prstGeom>
            <a:solidFill>
              <a:srgbClr val="FFF4B1"/>
            </a:solidFill>
            <a:ln>
              <a:solidFill>
                <a:srgbClr val="FFF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A2AFFA0-A833-47BA-A596-E9E8DE3DA9BC}"/>
                </a:ext>
              </a:extLst>
            </p:cNvPr>
            <p:cNvSpPr/>
            <p:nvPr/>
          </p:nvSpPr>
          <p:spPr>
            <a:xfrm>
              <a:off x="11529054" y="6593524"/>
              <a:ext cx="144000" cy="144000"/>
            </a:xfrm>
            <a:prstGeom prst="ellipse">
              <a:avLst/>
            </a:prstGeom>
            <a:solidFill>
              <a:srgbClr val="FAC180"/>
            </a:solidFill>
            <a:ln>
              <a:solidFill>
                <a:srgbClr val="FAC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Picture 15" descr="Icon&#10;&#10;Description automatically generated">
            <a:extLst>
              <a:ext uri="{FF2B5EF4-FFF2-40B4-BE49-F238E27FC236}">
                <a16:creationId xmlns:a16="http://schemas.microsoft.com/office/drawing/2014/main" id="{05ADB306-BC29-4C3D-B81F-516FD968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5833" y="5664479"/>
            <a:ext cx="789275" cy="931985"/>
          </a:xfrm>
          <a:prstGeom prst="rect">
            <a:avLst/>
          </a:prstGeom>
        </p:spPr>
      </p:pic>
      <p:sp>
        <p:nvSpPr>
          <p:cNvPr id="6" name="TextBox 5">
            <a:extLst>
              <a:ext uri="{FF2B5EF4-FFF2-40B4-BE49-F238E27FC236}">
                <a16:creationId xmlns:a16="http://schemas.microsoft.com/office/drawing/2014/main" id="{58577A7C-0F83-4CAC-903C-5F68989C6CE3}"/>
              </a:ext>
            </a:extLst>
          </p:cNvPr>
          <p:cNvSpPr txBox="1"/>
          <p:nvPr/>
        </p:nvSpPr>
        <p:spPr>
          <a:xfrm>
            <a:off x="598098" y="2265871"/>
            <a:ext cx="1056448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ea typeface="+mn-lt"/>
                <a:cs typeface="+mn-lt"/>
              </a:rPr>
              <a:t>Even before COVID 19 we were seeing changes to long term travel trends – fewer leisure and discretionary trips, changing demographics, falling bus use.</a:t>
            </a:r>
          </a:p>
          <a:p>
            <a:pPr marL="285750" indent="-285750">
              <a:buFont typeface="Arial"/>
              <a:buChar char="•"/>
            </a:pPr>
            <a:endParaRPr lang="en-US" sz="2800" dirty="0">
              <a:ea typeface="+mn-lt"/>
              <a:cs typeface="+mn-lt"/>
            </a:endParaRPr>
          </a:p>
          <a:p>
            <a:pPr marL="285750" indent="-285750">
              <a:buFont typeface="Arial"/>
              <a:buChar char="•"/>
            </a:pPr>
            <a:r>
              <a:rPr lang="en-US" sz="2800" dirty="0">
                <a:ea typeface="+mn-lt"/>
                <a:cs typeface="+mn-lt"/>
              </a:rPr>
              <a:t>Scenario Planning involves developing multiple scenarios to describe an end-state of a plausible futures made up of inter-related factors. </a:t>
            </a:r>
          </a:p>
          <a:p>
            <a:pPr marL="285750" indent="-285750">
              <a:buFont typeface="Arial"/>
              <a:buChar char="•"/>
            </a:pPr>
            <a:endParaRPr lang="en-US" sz="2800" dirty="0">
              <a:ea typeface="+mn-lt"/>
              <a:cs typeface="+mn-lt"/>
            </a:endParaRPr>
          </a:p>
          <a:p>
            <a:pPr marL="285750" indent="-285750">
              <a:buFont typeface="Arial"/>
              <a:buChar char="•"/>
            </a:pPr>
            <a:r>
              <a:rPr lang="en-US" sz="2800" dirty="0">
                <a:ea typeface="+mn-lt"/>
                <a:cs typeface="+mn-lt"/>
              </a:rPr>
              <a:t>This enables us to consider a range of futures, and how our long term policies and  transport schemes fit in with them, rather than a single central forecast. </a:t>
            </a:r>
            <a:endParaRPr lang="en-US" sz="2800" dirty="0">
              <a:cs typeface="Calibri"/>
            </a:endParaRPr>
          </a:p>
        </p:txBody>
      </p:sp>
    </p:spTree>
    <p:extLst>
      <p:ext uri="{BB962C8B-B14F-4D97-AF65-F5344CB8AC3E}">
        <p14:creationId xmlns:p14="http://schemas.microsoft.com/office/powerpoint/2010/main" val="158268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7BE8-A33D-468F-B2D6-62F921649EA3}"/>
              </a:ext>
            </a:extLst>
          </p:cNvPr>
          <p:cNvSpPr>
            <a:spLocks noGrp="1"/>
          </p:cNvSpPr>
          <p:nvPr>
            <p:ph type="title"/>
          </p:nvPr>
        </p:nvSpPr>
        <p:spPr>
          <a:xfrm>
            <a:off x="234352" y="120710"/>
            <a:ext cx="11579523" cy="1339940"/>
          </a:xfrm>
        </p:spPr>
        <p:txBody>
          <a:bodyPr>
            <a:normAutofit/>
          </a:bodyPr>
          <a:lstStyle/>
          <a:p>
            <a:r>
              <a:rPr lang="en-GB" sz="3600" dirty="0">
                <a:latin typeface="Johnston100 Medium"/>
              </a:rPr>
              <a:t>In 2020 we developed five scenarios to explore the implications of COVID 19 on travel in London</a:t>
            </a:r>
            <a:endParaRPr lang="en-GB" sz="3600" dirty="0">
              <a:latin typeface="Johnston100 Medium" panose="020B0603030304020204" pitchFamily="34" charset="0"/>
            </a:endParaRPr>
          </a:p>
        </p:txBody>
      </p:sp>
      <p:pic>
        <p:nvPicPr>
          <p:cNvPr id="3" name="Picture 2" descr="Text&#10;&#10;Description automatically generated">
            <a:extLst>
              <a:ext uri="{FF2B5EF4-FFF2-40B4-BE49-F238E27FC236}">
                <a16:creationId xmlns:a16="http://schemas.microsoft.com/office/drawing/2014/main" id="{2766A1A6-E996-4364-B9E7-F06CF893CE18}"/>
              </a:ext>
            </a:extLst>
          </p:cNvPr>
          <p:cNvPicPr>
            <a:picLocks noChangeAspect="1"/>
          </p:cNvPicPr>
          <p:nvPr/>
        </p:nvPicPr>
        <p:blipFill rotWithShape="1">
          <a:blip r:embed="rId2"/>
          <a:srcRect t="27251" r="-137" b="-243"/>
          <a:stretch/>
        </p:blipFill>
        <p:spPr>
          <a:xfrm>
            <a:off x="2448488" y="2357887"/>
            <a:ext cx="9739231" cy="3974792"/>
          </a:xfrm>
          <a:prstGeom prst="rect">
            <a:avLst/>
          </a:prstGeom>
        </p:spPr>
      </p:pic>
      <p:sp>
        <p:nvSpPr>
          <p:cNvPr id="5" name="Subtitle 2">
            <a:extLst>
              <a:ext uri="{FF2B5EF4-FFF2-40B4-BE49-F238E27FC236}">
                <a16:creationId xmlns:a16="http://schemas.microsoft.com/office/drawing/2014/main" id="{20D6A89E-017F-4DE4-ACA6-6DC652C51A54}"/>
              </a:ext>
            </a:extLst>
          </p:cNvPr>
          <p:cNvSpPr txBox="1">
            <a:spLocks/>
          </p:cNvSpPr>
          <p:nvPr/>
        </p:nvSpPr>
        <p:spPr>
          <a:xfrm>
            <a:off x="0" y="1862377"/>
            <a:ext cx="3091132" cy="473251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cs typeface="Calibri" panose="020F0502020204030204"/>
              </a:rPr>
              <a:t>The scenarios are:</a:t>
            </a:r>
          </a:p>
          <a:p>
            <a:pPr marL="0" indent="0" algn="ctr">
              <a:buNone/>
            </a:pPr>
            <a:endParaRPr lang="en-US" dirty="0">
              <a:cs typeface="Calibri" panose="020F0502020204030204"/>
            </a:endParaRPr>
          </a:p>
          <a:p>
            <a:r>
              <a:rPr lang="en-US" dirty="0">
                <a:cs typeface="Calibri" panose="020F0502020204030204"/>
              </a:rPr>
              <a:t>Fixed end points for 2031</a:t>
            </a:r>
          </a:p>
          <a:p>
            <a:r>
              <a:rPr lang="en-US" dirty="0">
                <a:cs typeface="Calibri" panose="020F0502020204030204"/>
              </a:rPr>
              <a:t>Based on qualitative insights</a:t>
            </a:r>
          </a:p>
          <a:p>
            <a:r>
              <a:rPr lang="en-US" dirty="0">
                <a:cs typeface="Calibri" panose="020F0502020204030204"/>
              </a:rPr>
              <a:t>Narratives to help us explore policies or schemes</a:t>
            </a:r>
          </a:p>
          <a:p>
            <a:endParaRPr lang="en-US" dirty="0">
              <a:cs typeface="Calibri" panose="020F0502020204030204"/>
            </a:endParaRPr>
          </a:p>
        </p:txBody>
      </p:sp>
    </p:spTree>
    <p:extLst>
      <p:ext uri="{BB962C8B-B14F-4D97-AF65-F5344CB8AC3E}">
        <p14:creationId xmlns:p14="http://schemas.microsoft.com/office/powerpoint/2010/main" val="16218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7BE8-A33D-468F-B2D6-62F921649EA3}"/>
              </a:ext>
            </a:extLst>
          </p:cNvPr>
          <p:cNvSpPr>
            <a:spLocks noGrp="1"/>
          </p:cNvSpPr>
          <p:nvPr>
            <p:ph type="title"/>
          </p:nvPr>
        </p:nvSpPr>
        <p:spPr>
          <a:xfrm>
            <a:off x="148086" y="135087"/>
            <a:ext cx="11522015" cy="1325563"/>
          </a:xfrm>
        </p:spPr>
        <p:txBody>
          <a:bodyPr>
            <a:normAutofit/>
          </a:bodyPr>
          <a:lstStyle/>
          <a:p>
            <a:r>
              <a:rPr lang="en-GB" sz="3600" dirty="0">
                <a:latin typeface="Johnston100 Medium"/>
              </a:rPr>
              <a:t>These 5 COVID 19 scenarios help us assess our schemes and policies by looking at a range of key indicators</a:t>
            </a:r>
            <a:endParaRPr lang="en-GB" sz="3600" dirty="0">
              <a:latin typeface="Johnston100 Medium" panose="020B0603030304020204" pitchFamily="34" charset="0"/>
            </a:endParaRPr>
          </a:p>
        </p:txBody>
      </p:sp>
      <p:grpSp>
        <p:nvGrpSpPr>
          <p:cNvPr id="10" name="Group 9">
            <a:extLst>
              <a:ext uri="{FF2B5EF4-FFF2-40B4-BE49-F238E27FC236}">
                <a16:creationId xmlns:a16="http://schemas.microsoft.com/office/drawing/2014/main" id="{6E8F541C-8CD6-42D5-A4D2-7D24477BCC44}"/>
              </a:ext>
            </a:extLst>
          </p:cNvPr>
          <p:cNvGrpSpPr/>
          <p:nvPr/>
        </p:nvGrpSpPr>
        <p:grpSpPr>
          <a:xfrm>
            <a:off x="10833707" y="6596464"/>
            <a:ext cx="1148252" cy="144000"/>
            <a:chOff x="10524802" y="6593524"/>
            <a:chExt cx="1148252" cy="144000"/>
          </a:xfrm>
        </p:grpSpPr>
        <p:sp>
          <p:nvSpPr>
            <p:cNvPr id="11" name="Oval 10">
              <a:extLst>
                <a:ext uri="{FF2B5EF4-FFF2-40B4-BE49-F238E27FC236}">
                  <a16:creationId xmlns:a16="http://schemas.microsoft.com/office/drawing/2014/main" id="{85258E72-03BE-48D1-AC30-C05B5F577485}"/>
                </a:ext>
              </a:extLst>
            </p:cNvPr>
            <p:cNvSpPr/>
            <p:nvPr/>
          </p:nvSpPr>
          <p:spPr>
            <a:xfrm>
              <a:off x="10524802" y="6593524"/>
              <a:ext cx="144000" cy="144000"/>
            </a:xfrm>
            <a:prstGeom prst="ellipse">
              <a:avLst/>
            </a:prstGeom>
            <a:solidFill>
              <a:srgbClr val="E8E1E5"/>
            </a:solidFill>
            <a:ln>
              <a:solidFill>
                <a:srgbClr val="E8E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031FBC-54C0-4411-B1AA-9966D3876EC5}"/>
                </a:ext>
              </a:extLst>
            </p:cNvPr>
            <p:cNvSpPr/>
            <p:nvPr/>
          </p:nvSpPr>
          <p:spPr>
            <a:xfrm>
              <a:off x="10775865" y="6593524"/>
              <a:ext cx="144000" cy="144000"/>
            </a:xfrm>
            <a:prstGeom prst="ellipse">
              <a:avLst/>
            </a:prstGeom>
            <a:solidFill>
              <a:srgbClr val="5FB7CC"/>
            </a:solidFill>
            <a:ln>
              <a:solidFill>
                <a:srgbClr val="5FB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C777E46-11D9-4B24-BE8A-461DEA1C5A56}"/>
                </a:ext>
              </a:extLst>
            </p:cNvPr>
            <p:cNvSpPr/>
            <p:nvPr/>
          </p:nvSpPr>
          <p:spPr>
            <a:xfrm>
              <a:off x="11026928" y="6593524"/>
              <a:ext cx="144000" cy="144000"/>
            </a:xfrm>
            <a:prstGeom prst="ellipse">
              <a:avLst/>
            </a:prstGeom>
            <a:solidFill>
              <a:srgbClr val="B8D9AF"/>
            </a:solidFill>
            <a:ln>
              <a:solidFill>
                <a:srgbClr val="B8D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6058BF9-514A-427C-9924-254C51985664}"/>
                </a:ext>
              </a:extLst>
            </p:cNvPr>
            <p:cNvSpPr/>
            <p:nvPr/>
          </p:nvSpPr>
          <p:spPr>
            <a:xfrm>
              <a:off x="11277991" y="6593524"/>
              <a:ext cx="144000" cy="144000"/>
            </a:xfrm>
            <a:prstGeom prst="ellipse">
              <a:avLst/>
            </a:prstGeom>
            <a:solidFill>
              <a:srgbClr val="FFF4B1"/>
            </a:solidFill>
            <a:ln>
              <a:solidFill>
                <a:srgbClr val="FFF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A2AFFA0-A833-47BA-A596-E9E8DE3DA9BC}"/>
                </a:ext>
              </a:extLst>
            </p:cNvPr>
            <p:cNvSpPr/>
            <p:nvPr/>
          </p:nvSpPr>
          <p:spPr>
            <a:xfrm>
              <a:off x="11529054" y="6593524"/>
              <a:ext cx="144000" cy="144000"/>
            </a:xfrm>
            <a:prstGeom prst="ellipse">
              <a:avLst/>
            </a:prstGeom>
            <a:solidFill>
              <a:srgbClr val="FAC180"/>
            </a:solidFill>
            <a:ln>
              <a:solidFill>
                <a:srgbClr val="FAC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Picture 15" descr="Icon&#10;&#10;Description automatically generated">
            <a:extLst>
              <a:ext uri="{FF2B5EF4-FFF2-40B4-BE49-F238E27FC236}">
                <a16:creationId xmlns:a16="http://schemas.microsoft.com/office/drawing/2014/main" id="{05ADB306-BC29-4C3D-B81F-516FD968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5833" y="5664479"/>
            <a:ext cx="789275" cy="931985"/>
          </a:xfrm>
          <a:prstGeom prst="rect">
            <a:avLst/>
          </a:prstGeom>
        </p:spPr>
      </p:pic>
      <p:pic>
        <p:nvPicPr>
          <p:cNvPr id="4" name="Picture 5">
            <a:extLst>
              <a:ext uri="{FF2B5EF4-FFF2-40B4-BE49-F238E27FC236}">
                <a16:creationId xmlns:a16="http://schemas.microsoft.com/office/drawing/2014/main" id="{4E40564F-696C-4D45-912A-A30231DA0991}"/>
              </a:ext>
            </a:extLst>
          </p:cNvPr>
          <p:cNvPicPr>
            <a:picLocks noChangeAspect="1"/>
          </p:cNvPicPr>
          <p:nvPr/>
        </p:nvPicPr>
        <p:blipFill rotWithShape="1">
          <a:blip r:embed="rId3"/>
          <a:srcRect t="19417" r="182" b="324"/>
          <a:stretch/>
        </p:blipFill>
        <p:spPr>
          <a:xfrm>
            <a:off x="267420" y="1478117"/>
            <a:ext cx="11786570" cy="5341258"/>
          </a:xfrm>
          <a:prstGeom prst="rect">
            <a:avLst/>
          </a:prstGeom>
        </p:spPr>
      </p:pic>
    </p:spTree>
    <p:extLst>
      <p:ext uri="{BB962C8B-B14F-4D97-AF65-F5344CB8AC3E}">
        <p14:creationId xmlns:p14="http://schemas.microsoft.com/office/powerpoint/2010/main" val="300413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EDE40-AEB6-459C-A4D0-4D8B16BA8843}"/>
              </a:ext>
            </a:extLst>
          </p:cNvPr>
          <p:cNvSpPr/>
          <p:nvPr/>
        </p:nvSpPr>
        <p:spPr>
          <a:xfrm>
            <a:off x="-14292" y="1552042"/>
            <a:ext cx="11229930" cy="752640"/>
          </a:xfrm>
          <a:prstGeom prst="rect">
            <a:avLst/>
          </a:prstGeom>
          <a:solidFill>
            <a:srgbClr val="1F4192">
              <a:alpha val="2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2400" dirty="0">
                <a:solidFill>
                  <a:srgbClr val="000000"/>
                </a:solidFill>
                <a:latin typeface="Calibri" panose="020F0502020204030204"/>
                <a:cs typeface="Calibri" panose="020F0502020204030204"/>
              </a:rPr>
              <a:t>The Hybrid Forecast is the based on emerging data from the scenario key indicators </a:t>
            </a:r>
            <a:endParaRPr lang="en-GB" sz="2400" b="0"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p:txBody>
      </p:sp>
      <p:sp>
        <p:nvSpPr>
          <p:cNvPr id="2" name="Title 1">
            <a:extLst>
              <a:ext uri="{FF2B5EF4-FFF2-40B4-BE49-F238E27FC236}">
                <a16:creationId xmlns:a16="http://schemas.microsoft.com/office/drawing/2014/main" id="{14B27BE8-A33D-468F-B2D6-62F921649EA3}"/>
              </a:ext>
            </a:extLst>
          </p:cNvPr>
          <p:cNvSpPr>
            <a:spLocks noGrp="1"/>
          </p:cNvSpPr>
          <p:nvPr>
            <p:ph type="title"/>
          </p:nvPr>
        </p:nvSpPr>
        <p:spPr>
          <a:xfrm>
            <a:off x="334992" y="221351"/>
            <a:ext cx="11550769" cy="1325563"/>
          </a:xfrm>
        </p:spPr>
        <p:txBody>
          <a:bodyPr>
            <a:normAutofit/>
          </a:bodyPr>
          <a:lstStyle/>
          <a:p>
            <a:r>
              <a:rPr lang="en-GB" sz="3600" dirty="0">
                <a:latin typeface="Johnston100 Medium"/>
              </a:rPr>
              <a:t>We've built on these scenarios by developing a fully modelled Hybrid Forecast</a:t>
            </a:r>
            <a:endParaRPr lang="en-GB" sz="3600" dirty="0">
              <a:latin typeface="Johnston100 Medium" panose="020B0603030304020204" pitchFamily="34" charset="0"/>
            </a:endParaRPr>
          </a:p>
        </p:txBody>
      </p:sp>
      <p:grpSp>
        <p:nvGrpSpPr>
          <p:cNvPr id="10" name="Group 9">
            <a:extLst>
              <a:ext uri="{FF2B5EF4-FFF2-40B4-BE49-F238E27FC236}">
                <a16:creationId xmlns:a16="http://schemas.microsoft.com/office/drawing/2014/main" id="{6E8F541C-8CD6-42D5-A4D2-7D24477BCC44}"/>
              </a:ext>
            </a:extLst>
          </p:cNvPr>
          <p:cNvGrpSpPr/>
          <p:nvPr/>
        </p:nvGrpSpPr>
        <p:grpSpPr>
          <a:xfrm>
            <a:off x="10833707" y="6596464"/>
            <a:ext cx="1148252" cy="144000"/>
            <a:chOff x="10524802" y="6593524"/>
            <a:chExt cx="1148252" cy="144000"/>
          </a:xfrm>
        </p:grpSpPr>
        <p:sp>
          <p:nvSpPr>
            <p:cNvPr id="11" name="Oval 10">
              <a:extLst>
                <a:ext uri="{FF2B5EF4-FFF2-40B4-BE49-F238E27FC236}">
                  <a16:creationId xmlns:a16="http://schemas.microsoft.com/office/drawing/2014/main" id="{85258E72-03BE-48D1-AC30-C05B5F577485}"/>
                </a:ext>
              </a:extLst>
            </p:cNvPr>
            <p:cNvSpPr/>
            <p:nvPr/>
          </p:nvSpPr>
          <p:spPr>
            <a:xfrm>
              <a:off x="10524802" y="6593524"/>
              <a:ext cx="144000" cy="144000"/>
            </a:xfrm>
            <a:prstGeom prst="ellipse">
              <a:avLst/>
            </a:prstGeom>
            <a:solidFill>
              <a:srgbClr val="E8E1E5"/>
            </a:solidFill>
            <a:ln>
              <a:solidFill>
                <a:srgbClr val="E8E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031FBC-54C0-4411-B1AA-9966D3876EC5}"/>
                </a:ext>
              </a:extLst>
            </p:cNvPr>
            <p:cNvSpPr/>
            <p:nvPr/>
          </p:nvSpPr>
          <p:spPr>
            <a:xfrm>
              <a:off x="10775865" y="6593524"/>
              <a:ext cx="144000" cy="144000"/>
            </a:xfrm>
            <a:prstGeom prst="ellipse">
              <a:avLst/>
            </a:prstGeom>
            <a:solidFill>
              <a:srgbClr val="5FB7CC"/>
            </a:solidFill>
            <a:ln>
              <a:solidFill>
                <a:srgbClr val="5FB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C777E46-11D9-4B24-BE8A-461DEA1C5A56}"/>
                </a:ext>
              </a:extLst>
            </p:cNvPr>
            <p:cNvSpPr/>
            <p:nvPr/>
          </p:nvSpPr>
          <p:spPr>
            <a:xfrm>
              <a:off x="11026928" y="6593524"/>
              <a:ext cx="144000" cy="144000"/>
            </a:xfrm>
            <a:prstGeom prst="ellipse">
              <a:avLst/>
            </a:prstGeom>
            <a:solidFill>
              <a:srgbClr val="B8D9AF"/>
            </a:solidFill>
            <a:ln>
              <a:solidFill>
                <a:srgbClr val="B8D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6058BF9-514A-427C-9924-254C51985664}"/>
                </a:ext>
              </a:extLst>
            </p:cNvPr>
            <p:cNvSpPr/>
            <p:nvPr/>
          </p:nvSpPr>
          <p:spPr>
            <a:xfrm>
              <a:off x="11277991" y="6593524"/>
              <a:ext cx="144000" cy="144000"/>
            </a:xfrm>
            <a:prstGeom prst="ellipse">
              <a:avLst/>
            </a:prstGeom>
            <a:solidFill>
              <a:srgbClr val="FFF4B1"/>
            </a:solidFill>
            <a:ln>
              <a:solidFill>
                <a:srgbClr val="FFF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A2AFFA0-A833-47BA-A596-E9E8DE3DA9BC}"/>
                </a:ext>
              </a:extLst>
            </p:cNvPr>
            <p:cNvSpPr/>
            <p:nvPr/>
          </p:nvSpPr>
          <p:spPr>
            <a:xfrm>
              <a:off x="11529054" y="6593524"/>
              <a:ext cx="144000" cy="144000"/>
            </a:xfrm>
            <a:prstGeom prst="ellipse">
              <a:avLst/>
            </a:prstGeom>
            <a:solidFill>
              <a:srgbClr val="FAC180"/>
            </a:solidFill>
            <a:ln>
              <a:solidFill>
                <a:srgbClr val="FAC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Picture 15" descr="Icon&#10;&#10;Description automatically generated">
            <a:extLst>
              <a:ext uri="{FF2B5EF4-FFF2-40B4-BE49-F238E27FC236}">
                <a16:creationId xmlns:a16="http://schemas.microsoft.com/office/drawing/2014/main" id="{05ADB306-BC29-4C3D-B81F-516FD968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5833" y="5664479"/>
            <a:ext cx="789275" cy="931985"/>
          </a:xfrm>
          <a:prstGeom prst="rect">
            <a:avLst/>
          </a:prstGeom>
        </p:spPr>
      </p:pic>
      <p:sp>
        <p:nvSpPr>
          <p:cNvPr id="17" name="Subtitle 2">
            <a:extLst>
              <a:ext uri="{FF2B5EF4-FFF2-40B4-BE49-F238E27FC236}">
                <a16:creationId xmlns:a16="http://schemas.microsoft.com/office/drawing/2014/main" id="{12669935-05D8-4EF8-ABAC-849722CEBC16}"/>
              </a:ext>
            </a:extLst>
          </p:cNvPr>
          <p:cNvSpPr txBox="1">
            <a:spLocks/>
          </p:cNvSpPr>
          <p:nvPr/>
        </p:nvSpPr>
        <p:spPr>
          <a:xfrm>
            <a:off x="488830" y="2595621"/>
            <a:ext cx="11228716" cy="38554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panose="020F0502020204030204"/>
              </a:rPr>
              <a:t>As the pandemic continues new data has been released about its impacts and different travel trends (more local travel for example)</a:t>
            </a:r>
          </a:p>
          <a:p>
            <a:r>
              <a:rPr lang="en-US" dirty="0">
                <a:cs typeface="Calibri" panose="020F0502020204030204"/>
              </a:rPr>
              <a:t>The Hybrid Forecast takes this new data and creates a flexible dynamic forecast about where we are now.</a:t>
            </a:r>
          </a:p>
          <a:p>
            <a:r>
              <a:rPr lang="en-US" dirty="0">
                <a:cs typeface="Calibri" panose="020F0502020204030204"/>
              </a:rPr>
              <a:t>It is fully modelled to provide quantitative outputs to assess transport schemes</a:t>
            </a:r>
          </a:p>
          <a:p>
            <a:r>
              <a:rPr lang="en-US" dirty="0">
                <a:cs typeface="Calibri" panose="020F0502020204030204"/>
              </a:rPr>
              <a:t>It is designed to be used alongside the Reference Case</a:t>
            </a:r>
          </a:p>
          <a:p>
            <a:endParaRPr lang="en-US" dirty="0">
              <a:cs typeface="Calibri" panose="020F0502020204030204"/>
            </a:endParaRPr>
          </a:p>
        </p:txBody>
      </p:sp>
    </p:spTree>
    <p:extLst>
      <p:ext uri="{BB962C8B-B14F-4D97-AF65-F5344CB8AC3E}">
        <p14:creationId xmlns:p14="http://schemas.microsoft.com/office/powerpoint/2010/main" val="7920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E84707-A1A5-4EDF-9057-E37CE59C821F}"/>
              </a:ext>
            </a:extLst>
          </p:cNvPr>
          <p:cNvGraphicFramePr>
            <a:graphicFrameLocks noGrp="1"/>
          </p:cNvGraphicFramePr>
          <p:nvPr>
            <p:extLst>
              <p:ext uri="{D42A27DB-BD31-4B8C-83A1-F6EECF244321}">
                <p14:modId xmlns:p14="http://schemas.microsoft.com/office/powerpoint/2010/main" val="2242484787"/>
              </p:ext>
            </p:extLst>
          </p:nvPr>
        </p:nvGraphicFramePr>
        <p:xfrm>
          <a:off x="481259" y="1512771"/>
          <a:ext cx="11374554" cy="4318042"/>
        </p:xfrm>
        <a:graphic>
          <a:graphicData uri="http://schemas.openxmlformats.org/drawingml/2006/table">
            <a:tbl>
              <a:tblPr firstRow="1" firstCol="1" bandRow="1"/>
              <a:tblGrid>
                <a:gridCol w="1975021">
                  <a:extLst>
                    <a:ext uri="{9D8B030D-6E8A-4147-A177-3AD203B41FA5}">
                      <a16:colId xmlns:a16="http://schemas.microsoft.com/office/drawing/2014/main" val="875224435"/>
                    </a:ext>
                  </a:extLst>
                </a:gridCol>
                <a:gridCol w="593118">
                  <a:extLst>
                    <a:ext uri="{9D8B030D-6E8A-4147-A177-3AD203B41FA5}">
                      <a16:colId xmlns:a16="http://schemas.microsoft.com/office/drawing/2014/main" val="54137978"/>
                    </a:ext>
                  </a:extLst>
                </a:gridCol>
                <a:gridCol w="3546142">
                  <a:extLst>
                    <a:ext uri="{9D8B030D-6E8A-4147-A177-3AD203B41FA5}">
                      <a16:colId xmlns:a16="http://schemas.microsoft.com/office/drawing/2014/main" val="3062063662"/>
                    </a:ext>
                  </a:extLst>
                </a:gridCol>
                <a:gridCol w="4451134">
                  <a:extLst>
                    <a:ext uri="{9D8B030D-6E8A-4147-A177-3AD203B41FA5}">
                      <a16:colId xmlns:a16="http://schemas.microsoft.com/office/drawing/2014/main" val="949963257"/>
                    </a:ext>
                  </a:extLst>
                </a:gridCol>
                <a:gridCol w="809139">
                  <a:extLst>
                    <a:ext uri="{9D8B030D-6E8A-4147-A177-3AD203B41FA5}">
                      <a16:colId xmlns:a16="http://schemas.microsoft.com/office/drawing/2014/main" val="2932675547"/>
                    </a:ext>
                  </a:extLst>
                </a:gridCol>
              </a:tblGrid>
              <a:tr h="345444">
                <a:tc>
                  <a:txBody>
                    <a:bodyPr/>
                    <a:lstStyle/>
                    <a:p>
                      <a:pPr algn="ctr">
                        <a:lnSpc>
                          <a:spcPct val="107000"/>
                        </a:lnSpc>
                        <a:spcAft>
                          <a:spcPts val="0"/>
                        </a:spcAft>
                      </a:pPr>
                      <a:r>
                        <a:rPr lang="en-GB" sz="1600" b="1" dirty="0">
                          <a:solidFill>
                            <a:schemeClr val="tx1"/>
                          </a:solidFill>
                          <a:effectLst/>
                          <a:latin typeface="Johnston100"/>
                          <a:ea typeface="Calibri" panose="020F0502020204030204" pitchFamily="34" charset="0"/>
                          <a:cs typeface="Times New Roman"/>
                        </a:rPr>
                        <a:t>Inputs</a:t>
                      </a: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gridSpan="2">
                  <a:txBody>
                    <a:bodyPr/>
                    <a:lstStyle/>
                    <a:p>
                      <a:pPr algn="ctr">
                        <a:lnSpc>
                          <a:spcPct val="107000"/>
                        </a:lnSpc>
                        <a:spcAft>
                          <a:spcPts val="0"/>
                        </a:spcAft>
                      </a:pPr>
                      <a:r>
                        <a:rPr lang="en-GB" sz="1600" b="1" dirty="0">
                          <a:solidFill>
                            <a:schemeClr val="tx1"/>
                          </a:solidFill>
                          <a:effectLst/>
                          <a:latin typeface="Johnston100"/>
                          <a:ea typeface="Calibri" panose="020F0502020204030204" pitchFamily="34" charset="0"/>
                          <a:cs typeface="Times New Roman"/>
                        </a:rPr>
                        <a:t>Reference case</a:t>
                      </a:r>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600" b="1" dirty="0">
                          <a:solidFill>
                            <a:schemeClr val="tx1"/>
                          </a:solidFill>
                          <a:latin typeface="Johnston100"/>
                        </a:rPr>
                        <a:t>Hybrid Forecast</a:t>
                      </a:r>
                      <a:endParaRPr lang="en-US" b="1">
                        <a:solidFill>
                          <a:schemeClr val="tx1"/>
                        </a:solidFill>
                      </a:endParaRPr>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chemeClr val="accent6">
                        <a:lumMod val="60000"/>
                        <a:lumOff val="40000"/>
                      </a:schemeClr>
                    </a:solidFill>
                  </a:tcPr>
                </a:tc>
                <a:tc>
                  <a:txBody>
                    <a:bodyPr/>
                    <a:lstStyle/>
                    <a:p>
                      <a:pPr algn="ctr"/>
                      <a:endParaRPr lang="en-GB" sz="1600">
                        <a:solidFill>
                          <a:schemeClr val="bg1"/>
                        </a:solidFill>
                        <a:latin typeface="Johnston100" panose="020B0503030304020204" pitchFamily="34" charset="0"/>
                      </a:endParaRPr>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53131767"/>
                  </a:ext>
                </a:extLst>
              </a:tr>
              <a:tr h="706589">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a:rPr>
                        <a:t>Population 2030</a:t>
                      </a:r>
                      <a:endParaRPr lang="en-GB" sz="1600" dirty="0">
                        <a:effectLst/>
                        <a:latin typeface="+mn-lt"/>
                        <a:ea typeface="Calibri" panose="020F0502020204030204" pitchFamily="34" charset="0"/>
                        <a:cs typeface="Arial"/>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gridSpan="2">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a:rPr>
                        <a:t>10 million in line with London Plan projections</a:t>
                      </a:r>
                      <a:endParaRPr lang="en-GB" sz="1600" dirty="0">
                        <a:effectLst/>
                        <a:latin typeface="+mn-lt"/>
                        <a:ea typeface="Calibri" panose="020F0502020204030204" pitchFamily="34" charset="0"/>
                        <a:cs typeface="Arial"/>
                      </a:endParaRPr>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hMerge="1">
                  <a:txBody>
                    <a:bodyPr/>
                    <a:lstStyle/>
                    <a:p>
                      <a:endParaRPr lang="en-GB"/>
                    </a:p>
                  </a:txBody>
                  <a:tcPr/>
                </a:tc>
                <a:tc gridSpan="2">
                  <a:txBody>
                    <a:bodyPr/>
                    <a:lstStyle/>
                    <a:p>
                      <a:pPr algn="ctr"/>
                      <a:r>
                        <a:rPr lang="en-GB" sz="1600" dirty="0"/>
                        <a:t>Even slower growth to 9.5 million between GLA’s Low and Central Lower trend</a:t>
                      </a:r>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tcPr>
                </a:tc>
                <a:tc hMerge="1">
                  <a:txBody>
                    <a:bodyPr/>
                    <a:lstStyle/>
                    <a:p>
                      <a:pPr algn="ctr"/>
                      <a:endParaRPr lang="en-GB"/>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tcPr>
                </a:tc>
                <a:extLst>
                  <a:ext uri="{0D108BD9-81ED-4DB2-BD59-A6C34878D82A}">
                    <a16:rowId xmlns:a16="http://schemas.microsoft.com/office/drawing/2014/main" val="1291939980"/>
                  </a:ext>
                </a:extLst>
              </a:tr>
              <a:tr h="1758616">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a:rPr>
                        <a:t>Employment</a:t>
                      </a:r>
                      <a:endParaRPr lang="en-GB" sz="1600" dirty="0">
                        <a:effectLst/>
                        <a:latin typeface="+mn-lt"/>
                        <a:ea typeface="Calibri" panose="020F0502020204030204" pitchFamily="34" charset="0"/>
                        <a:cs typeface="Arial"/>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a:lnSpc>
                          <a:spcPct val="107000"/>
                        </a:lnSpc>
                        <a:spcAft>
                          <a:spcPts val="0"/>
                        </a:spcAft>
                      </a:pPr>
                      <a:endParaRPr lang="en-GB" sz="1600" dirty="0">
                        <a:effectLst/>
                        <a:latin typeface="+mn-lt"/>
                        <a:ea typeface="Calibri" panose="020F0502020204030204" pitchFamily="34" charset="0"/>
                        <a:cs typeface="Arial"/>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a:rPr>
                        <a:t> London’s economic growth continues throughout the 2020s</a:t>
                      </a:r>
                      <a:endParaRPr lang="en-GB" sz="1600" dirty="0">
                        <a:effectLst/>
                        <a:latin typeface="+mn-lt"/>
                        <a:ea typeface="Calibri" panose="020F0502020204030204" pitchFamily="34" charset="0"/>
                        <a:cs typeface="Arial"/>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a:lnSpc>
                          <a:spcPct val="107000"/>
                        </a:lnSpc>
                        <a:spcAft>
                          <a:spcPts val="0"/>
                        </a:spcAft>
                      </a:pPr>
                      <a:endParaRPr lang="en-GB" sz="1600" dirty="0">
                        <a:effectLst/>
                        <a:latin typeface="Calibri"/>
                        <a:ea typeface="Calibri" panose="020F0502020204030204" pitchFamily="34" charset="0"/>
                        <a:cs typeface="Times New Roman"/>
                      </a:endParaRPr>
                    </a:p>
                    <a:p>
                      <a:pPr lvl="0" algn="ctr">
                        <a:lnSpc>
                          <a:spcPct val="107000"/>
                        </a:lnSpc>
                        <a:spcAft>
                          <a:spcPts val="0"/>
                        </a:spcAft>
                        <a:buNone/>
                      </a:pPr>
                      <a:r>
                        <a:rPr lang="en-GB" sz="1600" dirty="0">
                          <a:effectLst/>
                          <a:latin typeface="Calibri"/>
                          <a:ea typeface="Calibri" panose="020F0502020204030204" pitchFamily="34" charset="0"/>
                          <a:cs typeface="Times New Roman"/>
                        </a:rPr>
                        <a:t>London’s economy follows a more central trend with recovery towards the end of the 2020s. However there are higher levels of unemployment in the short term and economic scaring in some sectors</a:t>
                      </a: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B w="12700" cap="flat" cmpd="sng" algn="ctr">
                      <a:solidFill>
                        <a:srgbClr val="AEAAAA"/>
                      </a:solidFill>
                      <a:prstDash val="solid"/>
                      <a:round/>
                      <a:headEnd type="none" w="med" len="med"/>
                      <a:tailEnd type="none" w="med" len="med"/>
                    </a:lnB>
                  </a:tcPr>
                </a:tc>
                <a:tc>
                  <a:txBody>
                    <a:bodyPr/>
                    <a:lstStyle/>
                    <a:p>
                      <a:pPr algn="ctr">
                        <a:lnSpc>
                          <a:spcPct val="107000"/>
                        </a:lnSpc>
                        <a:spcAft>
                          <a:spcPts val="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3914322276"/>
                  </a:ext>
                </a:extLst>
              </a:tr>
              <a:tr h="1507393">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a:rPr>
                        <a:t>Working from home</a:t>
                      </a:r>
                      <a:endParaRPr lang="en-GB" sz="1600" dirty="0">
                        <a:effectLst/>
                        <a:latin typeface="+mn-lt"/>
                        <a:ea typeface="Calibri" panose="020F0502020204030204" pitchFamily="34" charset="0"/>
                        <a:cs typeface="Arial"/>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nSpc>
                          <a:spcPct val="107000"/>
                        </a:lnSpc>
                        <a:spcAft>
                          <a:spcPts val="0"/>
                        </a:spcAft>
                      </a:pPr>
                      <a:endParaRPr lang="en-GB" sz="1600">
                        <a:solidFill>
                          <a:srgbClr val="000000"/>
                        </a:solidFill>
                        <a:effectLst/>
                        <a:latin typeface="+mn-lt"/>
                        <a:ea typeface="Calibri" panose="020F0502020204030204" pitchFamily="34" charset="0"/>
                        <a:cs typeface="Arial" panose="020B0604020202020204" pitchFamily="34" charset="0"/>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a:rPr>
                        <a:t>No change in the levels of </a:t>
                      </a:r>
                      <a:endParaRPr lang="en-GB" sz="1600">
                        <a:solidFill>
                          <a:srgbClr val="000000"/>
                        </a:solidFill>
                        <a:effectLst/>
                        <a:latin typeface="+mn-lt"/>
                        <a:ea typeface="Calibri" panose="020F0502020204030204" pitchFamily="34" charset="0"/>
                        <a:cs typeface="Arial" panose="020B0604020202020204" pitchFamily="34" charset="0"/>
                      </a:endParaRPr>
                    </a:p>
                    <a:p>
                      <a:pPr algn="ctr">
                        <a:lnSpc>
                          <a:spcPct val="107000"/>
                        </a:lnSpc>
                        <a:spcAft>
                          <a:spcPts val="0"/>
                        </a:spcAft>
                      </a:pPr>
                      <a:r>
                        <a:rPr lang="en-GB" sz="1600" dirty="0">
                          <a:solidFill>
                            <a:srgbClr val="000000"/>
                          </a:solidFill>
                          <a:effectLst/>
                          <a:latin typeface="+mn-lt"/>
                          <a:ea typeface="Calibri" panose="020F0502020204030204" pitchFamily="34" charset="0"/>
                          <a:cs typeface="Arial"/>
                        </a:rPr>
                        <a:t>home working</a:t>
                      </a:r>
                      <a:endParaRPr lang="en-GB" sz="1600" dirty="0">
                        <a:effectLst/>
                        <a:latin typeface="+mn-lt"/>
                        <a:ea typeface="Calibri" panose="020F0502020204030204" pitchFamily="34" charset="0"/>
                        <a:cs typeface="Arial"/>
                      </a:endParaRPr>
                    </a:p>
                    <a:p>
                      <a:pPr algn="ctr">
                        <a:lnSpc>
                          <a:spcPct val="107000"/>
                        </a:lnSpc>
                        <a:spcAft>
                          <a:spcPts val="0"/>
                        </a:spcAft>
                      </a:pPr>
                      <a:endParaRPr lang="en-GB" sz="1600" dirty="0">
                        <a:effectLst/>
                        <a:latin typeface="+mn-lt"/>
                        <a:ea typeface="Calibri" panose="020F0502020204030204" pitchFamily="34" charset="0"/>
                        <a:cs typeface="Arial"/>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a:lnSpc>
                          <a:spcPct val="107000"/>
                        </a:lnSpc>
                        <a:spcAft>
                          <a:spcPts val="0"/>
                        </a:spcAft>
                      </a:pPr>
                      <a:r>
                        <a:rPr lang="en-GB" sz="1600" dirty="0">
                          <a:solidFill>
                            <a:srgbClr val="000000"/>
                          </a:solidFill>
                          <a:effectLst/>
                          <a:latin typeface="+mn-lt"/>
                          <a:ea typeface="Calibri" panose="020F0502020204030204" pitchFamily="34" charset="0"/>
                          <a:cs typeface="Arial"/>
                        </a:rPr>
                        <a:t>Even more working from home in office jobs, for those on higher incomes and for offices located in Central London than Hybrid v1 leaving overall commuting trip rates at 75-80% of 2018 levels</a:t>
                      </a:r>
                      <a:endParaRPr lang="en-GB" sz="1600" dirty="0">
                        <a:solidFill>
                          <a:srgbClr val="000000"/>
                        </a:solidFill>
                        <a:effectLst/>
                        <a:latin typeface="NJFont Book" panose="020B0503020304020204" pitchFamily="34" charset="0"/>
                        <a:ea typeface="Calibri" panose="020F0502020204030204" pitchFamily="34" charset="0"/>
                        <a:cs typeface="Arial"/>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noFill/>
                  </a:tcPr>
                </a:tc>
                <a:tc>
                  <a:txBody>
                    <a:bodyPr/>
                    <a:lstStyle/>
                    <a:p>
                      <a:pPr>
                        <a:lnSpc>
                          <a:spcPct val="107000"/>
                        </a:lnSpc>
                        <a:spcAft>
                          <a:spcPts val="0"/>
                        </a:spcAft>
                      </a:pPr>
                      <a:endParaRPr lang="en-GB" sz="1800">
                        <a:solidFill>
                          <a:srgbClr val="000000"/>
                        </a:solidFill>
                        <a:effectLst/>
                        <a:latin typeface="NJFont Book" panose="020B0503020304020204" pitchFamily="34" charset="0"/>
                        <a:ea typeface="Calibri" panose="020F0502020204030204" pitchFamily="34" charset="0"/>
                        <a:cs typeface="Arial" panose="020B0604020202020204" pitchFamily="34" charset="0"/>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1275921968"/>
                  </a:ext>
                </a:extLst>
              </a:tr>
            </a:tbl>
          </a:graphicData>
        </a:graphic>
      </p:graphicFrame>
      <p:sp>
        <p:nvSpPr>
          <p:cNvPr id="57" name="Slide Number Placeholder 6">
            <a:extLst>
              <a:ext uri="{FF2B5EF4-FFF2-40B4-BE49-F238E27FC236}">
                <a16:creationId xmlns:a16="http://schemas.microsoft.com/office/drawing/2014/main" id="{F10E2683-6B1E-4D56-8676-0293E28F5A08}"/>
              </a:ext>
            </a:extLst>
          </p:cNvPr>
          <p:cNvSpPr txBox="1">
            <a:spLocks/>
          </p:cNvSpPr>
          <p:nvPr/>
        </p:nvSpPr>
        <p:spPr>
          <a:xfrm>
            <a:off x="11494672" y="6551948"/>
            <a:ext cx="3167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CF44B5B-755F-45A5-B9F8-E6C321AFBC94}" type="slidenum">
              <a:rPr lang="en-GB" smtClean="0">
                <a:solidFill>
                  <a:prstClr val="black">
                    <a:tint val="75000"/>
                  </a:prstClr>
                </a:solidFill>
                <a:latin typeface="Calibri" panose="020F0502020204030204"/>
              </a:rPr>
              <a:pPr algn="ctr"/>
              <a:t>6</a:t>
            </a:fld>
            <a:endParaRPr lang="en-GB">
              <a:solidFill>
                <a:prstClr val="black">
                  <a:tint val="75000"/>
                </a:prstClr>
              </a:solidFill>
              <a:latin typeface="Calibri" panose="020F0502020204030204"/>
            </a:endParaRPr>
          </a:p>
        </p:txBody>
      </p:sp>
      <p:sp>
        <p:nvSpPr>
          <p:cNvPr id="33" name="Arrow: Up 32">
            <a:extLst>
              <a:ext uri="{FF2B5EF4-FFF2-40B4-BE49-F238E27FC236}">
                <a16:creationId xmlns:a16="http://schemas.microsoft.com/office/drawing/2014/main" id="{62620523-2528-4A73-AEDD-D4832EF914C3}"/>
              </a:ext>
            </a:extLst>
          </p:cNvPr>
          <p:cNvSpPr/>
          <p:nvPr/>
        </p:nvSpPr>
        <p:spPr>
          <a:xfrm>
            <a:off x="2700656" y="3198513"/>
            <a:ext cx="212725" cy="328612"/>
          </a:xfrm>
          <a:prstGeom prst="upArrow">
            <a:avLst>
              <a:gd name="adj1" fmla="val 35644"/>
              <a:gd name="adj2" fmla="val 7512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 name="Rectangle 34">
            <a:extLst>
              <a:ext uri="{FF2B5EF4-FFF2-40B4-BE49-F238E27FC236}">
                <a16:creationId xmlns:a16="http://schemas.microsoft.com/office/drawing/2014/main" id="{CBB6F460-DC1C-4772-9ABD-DFBF8B298224}"/>
              </a:ext>
            </a:extLst>
          </p:cNvPr>
          <p:cNvSpPr/>
          <p:nvPr/>
        </p:nvSpPr>
        <p:spPr>
          <a:xfrm>
            <a:off x="2599403" y="5037148"/>
            <a:ext cx="211137" cy="1016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6" name="Title 1">
            <a:extLst>
              <a:ext uri="{FF2B5EF4-FFF2-40B4-BE49-F238E27FC236}">
                <a16:creationId xmlns:a16="http://schemas.microsoft.com/office/drawing/2014/main" id="{F23A57F1-A0FF-41AD-B2AD-C2D2205B7F55}"/>
              </a:ext>
            </a:extLst>
          </p:cNvPr>
          <p:cNvSpPr txBox="1">
            <a:spLocks/>
          </p:cNvSpPr>
          <p:nvPr/>
        </p:nvSpPr>
        <p:spPr>
          <a:xfrm>
            <a:off x="569170" y="230861"/>
            <a:ext cx="10515600" cy="1325563"/>
          </a:xfrm>
          <a:prstGeom prst="rect">
            <a:avLst/>
          </a:prstGeom>
        </p:spPr>
        <p:txBody>
          <a:bodyPr lIns="91440" tIns="45720" rIns="91440" bIns="45720" anchor="t">
            <a:normAutofit/>
          </a:bodyPr>
          <a:lstStyle>
            <a:lvl1pPr algn="l" defTabSz="914400" rtl="0" eaLnBrk="1" latinLnBrk="0" hangingPunct="1">
              <a:spcBef>
                <a:spcPct val="0"/>
              </a:spcBef>
              <a:buNone/>
              <a:defRPr sz="2800" kern="1200">
                <a:solidFill>
                  <a:schemeClr val="tx2"/>
                </a:solidFill>
                <a:latin typeface="+mj-lt"/>
                <a:ea typeface="+mj-ea"/>
                <a:cs typeface="+mj-cs"/>
              </a:defRPr>
            </a:lvl1pPr>
          </a:lstStyle>
          <a:p>
            <a:r>
              <a:rPr lang="en-GB">
                <a:solidFill>
                  <a:schemeClr val="tx1"/>
                </a:solidFill>
                <a:latin typeface="Johnston100 Light"/>
              </a:rPr>
              <a:t>The Reference Case and hybrid forecasts provide two points within a range of uncertainty to inform assessments</a:t>
            </a:r>
          </a:p>
        </p:txBody>
      </p:sp>
      <p:sp>
        <p:nvSpPr>
          <p:cNvPr id="28" name="Arrow: Up 27">
            <a:extLst>
              <a:ext uri="{FF2B5EF4-FFF2-40B4-BE49-F238E27FC236}">
                <a16:creationId xmlns:a16="http://schemas.microsoft.com/office/drawing/2014/main" id="{41B457D7-FBF9-42C0-A1D8-7E610B0EE536}"/>
              </a:ext>
            </a:extLst>
          </p:cNvPr>
          <p:cNvSpPr/>
          <p:nvPr/>
        </p:nvSpPr>
        <p:spPr>
          <a:xfrm>
            <a:off x="11329496" y="4873800"/>
            <a:ext cx="214313" cy="328613"/>
          </a:xfrm>
          <a:prstGeom prst="upArrow">
            <a:avLst>
              <a:gd name="adj1" fmla="val 35644"/>
              <a:gd name="adj2" fmla="val 7512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20" name="Rectangle 19">
            <a:extLst>
              <a:ext uri="{FF2B5EF4-FFF2-40B4-BE49-F238E27FC236}">
                <a16:creationId xmlns:a16="http://schemas.microsoft.com/office/drawing/2014/main" id="{626E6219-8D1D-4288-B4EC-D9557B995445}"/>
              </a:ext>
            </a:extLst>
          </p:cNvPr>
          <p:cNvSpPr/>
          <p:nvPr/>
        </p:nvSpPr>
        <p:spPr>
          <a:xfrm>
            <a:off x="11275163" y="3427038"/>
            <a:ext cx="211137" cy="1016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600"/>
          </a:p>
        </p:txBody>
      </p:sp>
      <p:grpSp>
        <p:nvGrpSpPr>
          <p:cNvPr id="2" name="Group 1">
            <a:extLst>
              <a:ext uri="{FF2B5EF4-FFF2-40B4-BE49-F238E27FC236}">
                <a16:creationId xmlns:a16="http://schemas.microsoft.com/office/drawing/2014/main" id="{B509FADD-06D4-48AF-8D3A-5A2F00E40929}"/>
              </a:ext>
            </a:extLst>
          </p:cNvPr>
          <p:cNvGrpSpPr/>
          <p:nvPr/>
        </p:nvGrpSpPr>
        <p:grpSpPr>
          <a:xfrm>
            <a:off x="10833707" y="6596464"/>
            <a:ext cx="1148252" cy="144000"/>
            <a:chOff x="10524802" y="6593524"/>
            <a:chExt cx="1148252" cy="144000"/>
          </a:xfrm>
        </p:grpSpPr>
        <p:sp>
          <p:nvSpPr>
            <p:cNvPr id="22" name="Oval 21">
              <a:extLst>
                <a:ext uri="{FF2B5EF4-FFF2-40B4-BE49-F238E27FC236}">
                  <a16:creationId xmlns:a16="http://schemas.microsoft.com/office/drawing/2014/main" id="{1B627C32-DBFB-481A-8FA2-8596AC8E52A7}"/>
                </a:ext>
              </a:extLst>
            </p:cNvPr>
            <p:cNvSpPr/>
            <p:nvPr/>
          </p:nvSpPr>
          <p:spPr>
            <a:xfrm>
              <a:off x="10524802" y="6593524"/>
              <a:ext cx="144000" cy="144000"/>
            </a:xfrm>
            <a:prstGeom prst="ellipse">
              <a:avLst/>
            </a:prstGeom>
            <a:solidFill>
              <a:srgbClr val="E8E1E5"/>
            </a:solidFill>
            <a:ln>
              <a:solidFill>
                <a:srgbClr val="E8E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7BCEAD2E-C4E1-4D94-A851-D1B87F9FA84F}"/>
                </a:ext>
              </a:extLst>
            </p:cNvPr>
            <p:cNvSpPr/>
            <p:nvPr/>
          </p:nvSpPr>
          <p:spPr>
            <a:xfrm>
              <a:off x="10775865" y="6593524"/>
              <a:ext cx="144000" cy="144000"/>
            </a:xfrm>
            <a:prstGeom prst="ellipse">
              <a:avLst/>
            </a:prstGeom>
            <a:solidFill>
              <a:srgbClr val="5FB7CC"/>
            </a:solidFill>
            <a:ln>
              <a:solidFill>
                <a:srgbClr val="5FB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746647-D9FF-4CB8-A87C-A84CBFE6F096}"/>
                </a:ext>
              </a:extLst>
            </p:cNvPr>
            <p:cNvSpPr/>
            <p:nvPr/>
          </p:nvSpPr>
          <p:spPr>
            <a:xfrm>
              <a:off x="11026928" y="6593524"/>
              <a:ext cx="144000" cy="144000"/>
            </a:xfrm>
            <a:prstGeom prst="ellipse">
              <a:avLst/>
            </a:prstGeom>
            <a:solidFill>
              <a:srgbClr val="B8D9AF"/>
            </a:solidFill>
            <a:ln>
              <a:solidFill>
                <a:srgbClr val="B8D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80E794F-D46C-40E2-9DF4-0CFF270BF807}"/>
                </a:ext>
              </a:extLst>
            </p:cNvPr>
            <p:cNvSpPr/>
            <p:nvPr/>
          </p:nvSpPr>
          <p:spPr>
            <a:xfrm>
              <a:off x="11277991" y="6593524"/>
              <a:ext cx="144000" cy="144000"/>
            </a:xfrm>
            <a:prstGeom prst="ellipse">
              <a:avLst/>
            </a:prstGeom>
            <a:solidFill>
              <a:srgbClr val="FFF4B1"/>
            </a:solidFill>
            <a:ln>
              <a:solidFill>
                <a:srgbClr val="FFF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A237DCBD-A770-47F3-8C92-3C03BD16BE5E}"/>
                </a:ext>
              </a:extLst>
            </p:cNvPr>
            <p:cNvSpPr/>
            <p:nvPr/>
          </p:nvSpPr>
          <p:spPr>
            <a:xfrm>
              <a:off x="11529054" y="6593524"/>
              <a:ext cx="144000" cy="144000"/>
            </a:xfrm>
            <a:prstGeom prst="ellipse">
              <a:avLst/>
            </a:prstGeom>
            <a:solidFill>
              <a:srgbClr val="FAC180"/>
            </a:solidFill>
            <a:ln>
              <a:solidFill>
                <a:srgbClr val="FAC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Icon&#10;&#10;Description automatically generated">
            <a:extLst>
              <a:ext uri="{FF2B5EF4-FFF2-40B4-BE49-F238E27FC236}">
                <a16:creationId xmlns:a16="http://schemas.microsoft.com/office/drawing/2014/main" id="{508508A8-D776-4F5C-99A9-891B3D534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5833" y="5664479"/>
            <a:ext cx="789275" cy="931985"/>
          </a:xfrm>
          <a:prstGeom prst="rect">
            <a:avLst/>
          </a:prstGeom>
        </p:spPr>
      </p:pic>
    </p:spTree>
    <p:extLst>
      <p:ext uri="{BB962C8B-B14F-4D97-AF65-F5344CB8AC3E}">
        <p14:creationId xmlns:p14="http://schemas.microsoft.com/office/powerpoint/2010/main" val="426726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E84707-A1A5-4EDF-9057-E37CE59C821F}"/>
              </a:ext>
            </a:extLst>
          </p:cNvPr>
          <p:cNvGraphicFramePr>
            <a:graphicFrameLocks noGrp="1"/>
          </p:cNvGraphicFramePr>
          <p:nvPr>
            <p:extLst>
              <p:ext uri="{D42A27DB-BD31-4B8C-83A1-F6EECF244321}">
                <p14:modId xmlns:p14="http://schemas.microsoft.com/office/powerpoint/2010/main" val="3789857424"/>
              </p:ext>
            </p:extLst>
          </p:nvPr>
        </p:nvGraphicFramePr>
        <p:xfrm>
          <a:off x="172528" y="86264"/>
          <a:ext cx="11961351" cy="6787493"/>
        </p:xfrm>
        <a:graphic>
          <a:graphicData uri="http://schemas.openxmlformats.org/drawingml/2006/table">
            <a:tbl>
              <a:tblPr firstRow="1" firstCol="1" bandRow="1"/>
              <a:tblGrid>
                <a:gridCol w="1987652">
                  <a:extLst>
                    <a:ext uri="{9D8B030D-6E8A-4147-A177-3AD203B41FA5}">
                      <a16:colId xmlns:a16="http://schemas.microsoft.com/office/drawing/2014/main" val="875224435"/>
                    </a:ext>
                  </a:extLst>
                </a:gridCol>
                <a:gridCol w="596910">
                  <a:extLst>
                    <a:ext uri="{9D8B030D-6E8A-4147-A177-3AD203B41FA5}">
                      <a16:colId xmlns:a16="http://schemas.microsoft.com/office/drawing/2014/main" val="54137978"/>
                    </a:ext>
                  </a:extLst>
                </a:gridCol>
                <a:gridCol w="3216329">
                  <a:extLst>
                    <a:ext uri="{9D8B030D-6E8A-4147-A177-3AD203B41FA5}">
                      <a16:colId xmlns:a16="http://schemas.microsoft.com/office/drawing/2014/main" val="3062063662"/>
                    </a:ext>
                  </a:extLst>
                </a:gridCol>
                <a:gridCol w="5346147">
                  <a:extLst>
                    <a:ext uri="{9D8B030D-6E8A-4147-A177-3AD203B41FA5}">
                      <a16:colId xmlns:a16="http://schemas.microsoft.com/office/drawing/2014/main" val="949963257"/>
                    </a:ext>
                  </a:extLst>
                </a:gridCol>
                <a:gridCol w="814313">
                  <a:extLst>
                    <a:ext uri="{9D8B030D-6E8A-4147-A177-3AD203B41FA5}">
                      <a16:colId xmlns:a16="http://schemas.microsoft.com/office/drawing/2014/main" val="2932675547"/>
                    </a:ext>
                  </a:extLst>
                </a:gridCol>
              </a:tblGrid>
              <a:tr h="333443">
                <a:tc>
                  <a:txBody>
                    <a:bodyPr/>
                    <a:lstStyle/>
                    <a:p>
                      <a:pPr algn="ctr">
                        <a:lnSpc>
                          <a:spcPct val="107000"/>
                        </a:lnSpc>
                        <a:spcAft>
                          <a:spcPts val="0"/>
                        </a:spcAft>
                      </a:pPr>
                      <a:r>
                        <a:rPr lang="en-GB" sz="1600" b="1" dirty="0">
                          <a:solidFill>
                            <a:schemeClr val="tx1"/>
                          </a:solidFill>
                          <a:effectLst/>
                          <a:latin typeface="Johnston100"/>
                          <a:ea typeface="Calibri" panose="020F0502020204030204" pitchFamily="34" charset="0"/>
                          <a:cs typeface="Times New Roman"/>
                        </a:rPr>
                        <a:t>Inputs</a:t>
                      </a: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gridSpan="2">
                  <a:txBody>
                    <a:bodyPr/>
                    <a:lstStyle/>
                    <a:p>
                      <a:pPr algn="ctr">
                        <a:lnSpc>
                          <a:spcPct val="107000"/>
                        </a:lnSpc>
                        <a:spcAft>
                          <a:spcPts val="0"/>
                        </a:spcAft>
                      </a:pPr>
                      <a:r>
                        <a:rPr lang="en-GB" sz="1600" b="1" dirty="0">
                          <a:solidFill>
                            <a:schemeClr val="tx1"/>
                          </a:solidFill>
                          <a:effectLst/>
                          <a:latin typeface="Johnston100"/>
                          <a:ea typeface="Calibri" panose="020F0502020204030204" pitchFamily="34" charset="0"/>
                          <a:cs typeface="Times New Roman"/>
                        </a:rPr>
                        <a:t>Reference case</a:t>
                      </a:r>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600" b="1" dirty="0">
                          <a:solidFill>
                            <a:schemeClr val="tx1"/>
                          </a:solidFill>
                          <a:latin typeface="Johnston100"/>
                        </a:rPr>
                        <a:t>Hybrid Forecast</a:t>
                      </a:r>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chemeClr val="accent6">
                        <a:lumMod val="60000"/>
                        <a:lumOff val="40000"/>
                      </a:schemeClr>
                    </a:solidFill>
                  </a:tcPr>
                </a:tc>
                <a:tc>
                  <a:txBody>
                    <a:bodyPr/>
                    <a:lstStyle/>
                    <a:p>
                      <a:pPr algn="ctr"/>
                      <a:endParaRPr lang="en-GB" sz="1600">
                        <a:solidFill>
                          <a:schemeClr val="bg1"/>
                        </a:solidFill>
                        <a:latin typeface="Johnston100" panose="020B0503030304020204" pitchFamily="34" charset="0"/>
                      </a:endParaRPr>
                    </a:p>
                  </a:txBody>
                  <a:tcPr marL="0" marR="36195"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53131767"/>
                  </a:ext>
                </a:extLst>
              </a:tr>
              <a:tr h="1594739">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600" kern="1200" dirty="0">
                          <a:solidFill>
                            <a:srgbClr val="000000"/>
                          </a:solidFill>
                          <a:effectLst/>
                          <a:latin typeface="+mn-lt"/>
                          <a:ea typeface="Calibri" panose="020F0502020204030204" pitchFamily="34" charset="0"/>
                          <a:cs typeface="Arial"/>
                        </a:rPr>
                        <a:t>Propensity to use sustainable modes</a:t>
                      </a: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nSpc>
                          <a:spcPct val="107000"/>
                        </a:lnSpc>
                        <a:spcAft>
                          <a:spcPts val="0"/>
                        </a:spcAft>
                      </a:pPr>
                      <a:endParaRPr lang="en-GB" sz="1600">
                        <a:solidFill>
                          <a:srgbClr val="000000"/>
                        </a:solidFill>
                        <a:effectLst/>
                        <a:latin typeface="+mn-lt"/>
                        <a:ea typeface="Calibri" panose="020F0502020204030204" pitchFamily="34" charset="0"/>
                        <a:cs typeface="Arial" panose="020B0604020202020204" pitchFamily="34" charset="0"/>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mn-lt"/>
                          <a:ea typeface="Calibri" panose="020F0502020204030204" pitchFamily="34" charset="0"/>
                          <a:cs typeface="Times New Roman"/>
                        </a:rPr>
                        <a:t>Attitudes towards public transport modes are unaffected. There is a small increase in willingness to cycle</a:t>
                      </a:r>
                    </a:p>
                    <a:p>
                      <a:pPr algn="ctr">
                        <a:lnSpc>
                          <a:spcPct val="107000"/>
                        </a:lnSpc>
                        <a:spcAft>
                          <a:spcPts val="0"/>
                        </a:spcAft>
                      </a:pPr>
                      <a:endParaRPr lang="en-GB"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600" dirty="0">
                          <a:solidFill>
                            <a:srgbClr val="000000"/>
                          </a:solidFill>
                          <a:effectLst/>
                          <a:latin typeface="+mn-lt"/>
                          <a:ea typeface="Calibri" panose="020F0502020204030204" pitchFamily="34" charset="0"/>
                          <a:cs typeface="Arial"/>
                        </a:rPr>
                        <a:t>In the main people return to public transport quite quickly but a small minority remain uncomfortable. Some who enjoyed cycling during lockdown make a permanent change in early 2020s but by the 2030s this is indistinguishable from a general increase in the propensity to cycle</a:t>
                      </a:r>
                    </a:p>
                    <a:p>
                      <a:pPr algn="ctr">
                        <a:lnSpc>
                          <a:spcPct val="107000"/>
                        </a:lnSpc>
                        <a:spcAft>
                          <a:spcPts val="0"/>
                        </a:spcAft>
                      </a:pPr>
                      <a:endParaRPr lang="en-GB" sz="1600">
                        <a:solidFill>
                          <a:srgbClr val="000000"/>
                        </a:solidFill>
                        <a:effectLst/>
                        <a:latin typeface="NJFont Book" panose="020B0503020304020204" pitchFamily="34" charset="0"/>
                        <a:ea typeface="Calibri" panose="020F0502020204030204" pitchFamily="34" charset="0"/>
                        <a:cs typeface="Arial" panose="020B0604020202020204" pitchFamily="34" charset="0"/>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nSpc>
                          <a:spcPct val="107000"/>
                        </a:lnSpc>
                        <a:spcAft>
                          <a:spcPts val="0"/>
                        </a:spcAft>
                      </a:pPr>
                      <a:endParaRPr lang="en-GB" sz="1800">
                        <a:solidFill>
                          <a:srgbClr val="000000"/>
                        </a:solidFill>
                        <a:effectLst/>
                        <a:latin typeface="NJFont Book" panose="020B0503020304020204" pitchFamily="34" charset="0"/>
                        <a:ea typeface="Calibri" panose="020F0502020204030204" pitchFamily="34" charset="0"/>
                        <a:cs typeface="Arial" panose="020B0604020202020204" pitchFamily="34" charset="0"/>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505988543"/>
                  </a:ext>
                </a:extLst>
              </a:tr>
              <a:tr h="1594739">
                <a:tc>
                  <a:txBody>
                    <a:bodyPr/>
                    <a:lstStyle/>
                    <a:p>
                      <a:pPr algn="ctr">
                        <a:lnSpc>
                          <a:spcPct val="107000"/>
                        </a:lnSpc>
                        <a:spcAft>
                          <a:spcPts val="0"/>
                        </a:spcAft>
                      </a:pPr>
                      <a:r>
                        <a:rPr lang="en-GB" sz="1600" dirty="0">
                          <a:effectLst/>
                          <a:latin typeface="+mn-lt"/>
                          <a:ea typeface="Calibri" panose="020F0502020204030204" pitchFamily="34" charset="0"/>
                          <a:cs typeface="Times New Roman"/>
                        </a:rPr>
                        <a:t>Car ownership</a:t>
                      </a: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nSpc>
                          <a:spcPct val="107000"/>
                        </a:lnSpc>
                        <a:spcAft>
                          <a:spcPts val="0"/>
                        </a:spcAft>
                      </a:pPr>
                      <a:endParaRPr lang="en-GB" sz="1600">
                        <a:solidFill>
                          <a:srgbClr val="000000"/>
                        </a:solidFill>
                        <a:effectLst/>
                        <a:latin typeface="+mn-lt"/>
                        <a:ea typeface="Calibri" panose="020F0502020204030204" pitchFamily="34" charset="0"/>
                        <a:cs typeface="Arial" panose="020B0604020202020204" pitchFamily="34" charset="0"/>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gn="ctr">
                        <a:lnSpc>
                          <a:spcPct val="107000"/>
                        </a:lnSpc>
                        <a:spcAft>
                          <a:spcPts val="0"/>
                        </a:spcAft>
                      </a:pPr>
                      <a:endParaRPr lang="en-GB" sz="80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600" dirty="0">
                          <a:effectLst/>
                          <a:latin typeface="+mn-lt"/>
                          <a:ea typeface="Calibri" panose="020F0502020204030204" pitchFamily="34" charset="0"/>
                          <a:cs typeface="Times New Roman"/>
                        </a:rPr>
                        <a:t>Car ownership falls as population growth encourages use of sustainable modes, together with London Plan policy of reduced parking supply and increased parking charges</a:t>
                      </a:r>
                    </a:p>
                  </a:txBody>
                  <a:tcPr marL="68580" marR="68580" marT="0" marB="0" anchor="ctr">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600" dirty="0">
                          <a:effectLst/>
                          <a:latin typeface="+mn-lt"/>
                          <a:ea typeface="Calibri" panose="020F0502020204030204" pitchFamily="34" charset="0"/>
                          <a:cs typeface="Times New Roman"/>
                        </a:rPr>
                        <a:t>Car ownership falls as population growth encourages use of sustainable modes, together with London Plan policy of reduced parking supply and increased parking charges. The rate is lower than the reference case as housebuilding is not at the same rate. Some of those put off public transport buy a car</a:t>
                      </a:r>
                      <a:endParaRPr lang="en-GB" sz="1800" dirty="0">
                        <a:solidFill>
                          <a:srgbClr val="000000"/>
                        </a:solidFill>
                        <a:effectLst/>
                        <a:latin typeface="NJFont Book" panose="020B0503020304020204" pitchFamily="34" charset="0"/>
                        <a:ea typeface="Calibri" panose="020F0502020204030204" pitchFamily="34" charset="0"/>
                        <a:cs typeface="Times New Roman"/>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tc>
                  <a:txBody>
                    <a:bodyPr/>
                    <a:lstStyle/>
                    <a:p>
                      <a:pPr>
                        <a:lnSpc>
                          <a:spcPct val="107000"/>
                        </a:lnSpc>
                        <a:spcAft>
                          <a:spcPts val="0"/>
                        </a:spcAft>
                      </a:pPr>
                      <a:endParaRPr lang="en-GB" sz="1800">
                        <a:solidFill>
                          <a:srgbClr val="000000"/>
                        </a:solidFill>
                        <a:effectLst/>
                        <a:latin typeface="NJFont Book" panose="020B0503020304020204" pitchFamily="34" charset="0"/>
                        <a:ea typeface="Calibri" panose="020F0502020204030204" pitchFamily="34" charset="0"/>
                        <a:cs typeface="Arial" panose="020B0604020202020204" pitchFamily="34" charset="0"/>
                      </a:endParaRPr>
                    </a:p>
                  </a:txBody>
                  <a:tcPr marL="0" marR="36195" marT="0" marB="0">
                    <a:lnL w="12700" cap="flat" cmpd="sng" algn="ctr">
                      <a:solidFill>
                        <a:srgbClr val="AEAAAA"/>
                      </a:solidFill>
                      <a:prstDash val="solid"/>
                      <a:round/>
                      <a:headEnd type="none" w="med" len="med"/>
                      <a:tailEnd type="none" w="med" len="med"/>
                    </a:lnL>
                    <a:lnR w="12700" cap="flat" cmpd="sng" algn="ctr">
                      <a:solidFill>
                        <a:srgbClr val="AEAAAA"/>
                      </a:solidFill>
                      <a:prstDash val="solid"/>
                      <a:round/>
                      <a:headEnd type="none" w="med" len="med"/>
                      <a:tailEnd type="none" w="med" len="med"/>
                    </a:lnR>
                    <a:lnT w="12700" cap="flat" cmpd="sng" algn="ctr">
                      <a:solidFill>
                        <a:srgbClr val="AEAAAA"/>
                      </a:solidFill>
                      <a:prstDash val="solid"/>
                      <a:round/>
                      <a:headEnd type="none" w="med" len="med"/>
                      <a:tailEnd type="none" w="med" len="med"/>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2316100848"/>
                  </a:ext>
                </a:extLst>
              </a:tr>
              <a:tr h="1594739">
                <a:tc>
                  <a:txBody>
                    <a:bodyPr/>
                    <a:lstStyle/>
                    <a:p>
                      <a:pPr lvl="0" algn="ctr">
                        <a:lnSpc>
                          <a:spcPct val="107000"/>
                        </a:lnSpc>
                        <a:spcAft>
                          <a:spcPts val="0"/>
                        </a:spcAft>
                        <a:buNone/>
                      </a:pPr>
                      <a:r>
                        <a:rPr lang="en-GB" sz="1600" dirty="0">
                          <a:effectLst/>
                          <a:latin typeface="+mn-lt"/>
                          <a:ea typeface="Calibri" panose="020F0502020204030204" pitchFamily="34" charset="0"/>
                          <a:cs typeface="Times New Roman"/>
                        </a:rPr>
                        <a:t>Shopping</a:t>
                      </a:r>
                    </a:p>
                  </a:txBody>
                  <a:tcPr marL="68580" marR="68580" marT="0" marB="0" anchor="ctr">
                    <a:lnL w="12700">
                      <a:solidFill>
                        <a:srgbClr val="AEAAAA"/>
                      </a:solidFill>
                    </a:lnL>
                    <a:lnR w="12700">
                      <a:solidFill>
                        <a:srgbClr val="AEAAAA"/>
                      </a:solidFill>
                    </a:lnR>
                    <a:lnT w="12700">
                      <a:solidFill>
                        <a:srgbClr val="AEAAAA"/>
                      </a:solidFill>
                    </a:lnT>
                    <a:lnB w="12700" cap="flat" cmpd="sng" algn="ctr">
                      <a:solidFill>
                        <a:srgbClr val="AEAAAA"/>
                      </a:solidFill>
                      <a:prstDash val="solid"/>
                      <a:round/>
                      <a:headEnd type="none" w="med" len="med"/>
                      <a:tailEnd type="none" w="med" len="med"/>
                    </a:lnB>
                  </a:tcPr>
                </a:tc>
                <a:tc>
                  <a:txBody>
                    <a:bodyPr/>
                    <a:lstStyle/>
                    <a:p>
                      <a:pPr lvl="0">
                        <a:lnSpc>
                          <a:spcPct val="107000"/>
                        </a:lnSpc>
                        <a:spcAft>
                          <a:spcPts val="0"/>
                        </a:spcAft>
                        <a:buNone/>
                      </a:pPr>
                      <a:endParaRPr lang="en-GB" sz="1600" dirty="0">
                        <a:solidFill>
                          <a:srgbClr val="000000"/>
                        </a:solidFill>
                        <a:effectLst/>
                        <a:latin typeface="+mn-lt"/>
                        <a:ea typeface="Calibri" panose="020F0502020204030204" pitchFamily="34" charset="0"/>
                        <a:cs typeface="Arial"/>
                      </a:endParaRPr>
                    </a:p>
                  </a:txBody>
                  <a:tcPr marL="0" marR="36195" marT="0" marB="0">
                    <a:lnL w="12700">
                      <a:solidFill>
                        <a:srgbClr val="AEAAAA"/>
                      </a:solidFill>
                    </a:lnL>
                    <a:lnR w="12700">
                      <a:solidFill>
                        <a:srgbClr val="AEAAAA"/>
                      </a:solidFill>
                    </a:lnR>
                    <a:lnT w="12700">
                      <a:solidFill>
                        <a:srgbClr val="AEAAAA"/>
                      </a:solidFill>
                    </a:lnT>
                    <a:lnB w="12700" cap="flat" cmpd="sng" algn="ctr">
                      <a:solidFill>
                        <a:srgbClr val="AEAAAA"/>
                      </a:solidFill>
                      <a:prstDash val="solid"/>
                      <a:round/>
                      <a:headEnd type="none" w="med" len="med"/>
                      <a:tailEnd type="none" w="med" len="med"/>
                    </a:lnB>
                  </a:tcPr>
                </a:tc>
                <a:tc>
                  <a:txBody>
                    <a:bodyPr/>
                    <a:lstStyle/>
                    <a:p>
                      <a:pPr lvl="0" algn="ctr">
                        <a:lnSpc>
                          <a:spcPct val="107000"/>
                        </a:lnSpc>
                        <a:spcAft>
                          <a:spcPts val="0"/>
                        </a:spcAft>
                        <a:buNone/>
                      </a:pPr>
                      <a:r>
                        <a:rPr lang="en-GB" sz="1600" b="0" i="0" u="none" strike="noStrike" noProof="0" dirty="0">
                          <a:solidFill>
                            <a:srgbClr val="000000"/>
                          </a:solidFill>
                          <a:effectLst/>
                          <a:latin typeface="Calibri"/>
                        </a:rPr>
                        <a:t>Large shopping centres remain attractive, and the proportion of retail </a:t>
                      </a:r>
                      <a:endParaRPr lang="en-GB" sz="1600" b="0" i="0" u="none" strike="noStrike" noProof="0" dirty="0">
                        <a:effectLst/>
                      </a:endParaRPr>
                    </a:p>
                    <a:p>
                      <a:pPr lvl="0" algn="ctr">
                        <a:lnSpc>
                          <a:spcPct val="107000"/>
                        </a:lnSpc>
                        <a:spcAft>
                          <a:spcPts val="0"/>
                        </a:spcAft>
                        <a:buNone/>
                      </a:pPr>
                      <a:r>
                        <a:rPr lang="en-GB" sz="1600" b="0" i="0" u="none" strike="noStrike" noProof="0" dirty="0">
                          <a:solidFill>
                            <a:srgbClr val="000000"/>
                          </a:solidFill>
                          <a:effectLst/>
                          <a:latin typeface="Calibri"/>
                        </a:rPr>
                        <a:t>floorspace grows. </a:t>
                      </a:r>
                      <a:endParaRPr lang="en-US" sz="1600" b="0" i="0" u="none" strike="noStrike" noProof="0" dirty="0">
                        <a:effectLst/>
                      </a:endParaRPr>
                    </a:p>
                    <a:p>
                      <a:pPr lvl="0" algn="ctr">
                        <a:lnSpc>
                          <a:spcPct val="107000"/>
                        </a:lnSpc>
                        <a:spcAft>
                          <a:spcPts val="0"/>
                        </a:spcAft>
                        <a:buNone/>
                      </a:pPr>
                      <a:r>
                        <a:rPr lang="en-GB" sz="1600" b="0" i="0" u="none" strike="noStrike" noProof="0" dirty="0">
                          <a:solidFill>
                            <a:srgbClr val="000000"/>
                          </a:solidFill>
                          <a:effectLst/>
                          <a:latin typeface="Calibri"/>
                        </a:rPr>
                        <a:t>All shopping trips increase</a:t>
                      </a:r>
                      <a:endParaRPr lang="en-GB" dirty="0"/>
                    </a:p>
                  </a:txBody>
                  <a:tcPr marL="68580" marR="68580" marT="0" marB="0">
                    <a:lnL w="12700">
                      <a:solidFill>
                        <a:srgbClr val="AEAAAA"/>
                      </a:solidFill>
                    </a:lnL>
                    <a:lnR w="12700">
                      <a:solidFill>
                        <a:srgbClr val="AEAAAA"/>
                      </a:solidFill>
                    </a:lnR>
                    <a:lnT w="12700">
                      <a:solidFill>
                        <a:srgbClr val="AEAAAA"/>
                      </a:solidFill>
                    </a:lnT>
                    <a:lnB w="12700" cap="flat" cmpd="sng" algn="ctr">
                      <a:solidFill>
                        <a:srgbClr val="AEAAAA"/>
                      </a:solidFill>
                      <a:prstDash val="solid"/>
                      <a:round/>
                      <a:headEnd type="none" w="med" len="med"/>
                      <a:tailEnd type="none" w="med" len="med"/>
                    </a:lnB>
                  </a:tcPr>
                </a:tc>
                <a:tc>
                  <a:txBody>
                    <a:bodyPr/>
                    <a:lstStyle/>
                    <a:p>
                      <a:pPr marL="0" lvl="0" indent="0" algn="ctr">
                        <a:lnSpc>
                          <a:spcPct val="107000"/>
                        </a:lnSpc>
                        <a:spcBef>
                          <a:spcPts val="0"/>
                        </a:spcBef>
                        <a:spcAft>
                          <a:spcPts val="0"/>
                        </a:spcAft>
                        <a:buNone/>
                      </a:pPr>
                      <a:r>
                        <a:rPr lang="en-GB" sz="1600" b="0" i="0" u="none" strike="noStrike" noProof="0" dirty="0">
                          <a:effectLst/>
                          <a:latin typeface="Calibri"/>
                        </a:rPr>
                        <a:t>A shift towards online shopping means that shopping trip rates decline. People are not so inclined to travel long distance to shop and large shopping centres do less well. The CAZ retains some of its attractiveness due to specialist shops</a:t>
                      </a:r>
                      <a:endParaRPr lang="en-US" dirty="0"/>
                    </a:p>
                  </a:txBody>
                  <a:tcPr marL="0" marR="36195" marT="0" marB="0">
                    <a:lnL w="12700">
                      <a:solidFill>
                        <a:srgbClr val="AEAAAA"/>
                      </a:solidFill>
                    </a:lnL>
                    <a:lnR w="12700">
                      <a:solidFill>
                        <a:srgbClr val="AEAAAA"/>
                      </a:solidFill>
                    </a:lnR>
                    <a:lnT w="12700">
                      <a:solidFill>
                        <a:srgbClr val="AEAAAA"/>
                      </a:solidFill>
                    </a:lnT>
                    <a:lnB w="12700" cap="flat" cmpd="sng" algn="ctr">
                      <a:solidFill>
                        <a:srgbClr val="AEAAAA"/>
                      </a:solidFill>
                      <a:prstDash val="solid"/>
                      <a:round/>
                      <a:headEnd type="none" w="med" len="med"/>
                      <a:tailEnd type="none" w="med" len="med"/>
                    </a:lnB>
                  </a:tcPr>
                </a:tc>
                <a:tc>
                  <a:txBody>
                    <a:bodyPr/>
                    <a:lstStyle/>
                    <a:p>
                      <a:pPr lvl="0">
                        <a:lnSpc>
                          <a:spcPct val="107000"/>
                        </a:lnSpc>
                        <a:spcAft>
                          <a:spcPts val="0"/>
                        </a:spcAft>
                        <a:buNone/>
                      </a:pPr>
                      <a:endParaRPr lang="en-GB" sz="1800" dirty="0">
                        <a:solidFill>
                          <a:srgbClr val="000000"/>
                        </a:solidFill>
                        <a:effectLst/>
                        <a:latin typeface="NJFont Book"/>
                        <a:ea typeface="Calibri" panose="020F0502020204030204" pitchFamily="34" charset="0"/>
                        <a:cs typeface="Arial"/>
                      </a:endParaRPr>
                    </a:p>
                  </a:txBody>
                  <a:tcPr marL="0" marR="36195" marT="0" marB="0">
                    <a:lnL w="12700">
                      <a:solidFill>
                        <a:srgbClr val="AEAAAA"/>
                      </a:solidFill>
                    </a:lnL>
                    <a:lnR w="12700">
                      <a:solidFill>
                        <a:srgbClr val="AEAAAA"/>
                      </a:solidFill>
                    </a:lnR>
                    <a:lnT w="12700">
                      <a:solidFill>
                        <a:srgbClr val="AEAAAA"/>
                      </a:solidFill>
                    </a:lnT>
                    <a:lnB w="12700" cap="flat" cmpd="sng" algn="ctr">
                      <a:solidFill>
                        <a:srgbClr val="AEAAAA"/>
                      </a:solidFill>
                      <a:prstDash val="solid"/>
                      <a:round/>
                      <a:headEnd type="none" w="med" len="med"/>
                      <a:tailEnd type="none" w="med" len="med"/>
                    </a:lnB>
                  </a:tcPr>
                </a:tc>
                <a:extLst>
                  <a:ext uri="{0D108BD9-81ED-4DB2-BD59-A6C34878D82A}">
                    <a16:rowId xmlns:a16="http://schemas.microsoft.com/office/drawing/2014/main" val="971116295"/>
                  </a:ext>
                </a:extLst>
              </a:tr>
              <a:tr h="1580234">
                <a:tc>
                  <a:txBody>
                    <a:bodyPr/>
                    <a:lstStyle/>
                    <a:p>
                      <a:pPr lvl="0" algn="ctr">
                        <a:lnSpc>
                          <a:spcPct val="107000"/>
                        </a:lnSpc>
                        <a:spcAft>
                          <a:spcPts val="0"/>
                        </a:spcAft>
                        <a:buNone/>
                      </a:pPr>
                      <a:r>
                        <a:rPr lang="en-GB" sz="1600" dirty="0">
                          <a:effectLst/>
                          <a:latin typeface="+mn-lt"/>
                          <a:ea typeface="Calibri" panose="020F0502020204030204" pitchFamily="34" charset="0"/>
                          <a:cs typeface="Times New Roman"/>
                        </a:rPr>
                        <a:t>Leisure</a:t>
                      </a:r>
                    </a:p>
                  </a:txBody>
                  <a:tcPr marL="68580" marR="68580" marT="0" marB="0" anchor="ctr">
                    <a:lnL w="12700">
                      <a:solidFill>
                        <a:srgbClr val="AEAAAA"/>
                      </a:solidFill>
                    </a:lnL>
                    <a:lnR w="12700">
                      <a:solidFill>
                        <a:srgbClr val="AEAAAA"/>
                      </a:solidFill>
                    </a:lnR>
                    <a:lnT w="12700">
                      <a:solidFill>
                        <a:srgbClr val="AEAAAA"/>
                      </a:solidFill>
                    </a:lnT>
                    <a:lnB w="12700">
                      <a:solidFill>
                        <a:srgbClr val="AEAAAA"/>
                      </a:solidFill>
                    </a:lnB>
                  </a:tcPr>
                </a:tc>
                <a:tc>
                  <a:txBody>
                    <a:bodyPr/>
                    <a:lstStyle/>
                    <a:p>
                      <a:pPr lvl="0">
                        <a:lnSpc>
                          <a:spcPct val="107000"/>
                        </a:lnSpc>
                        <a:spcAft>
                          <a:spcPts val="0"/>
                        </a:spcAft>
                        <a:buNone/>
                      </a:pPr>
                      <a:endParaRPr lang="en-GB" sz="1600" dirty="0">
                        <a:solidFill>
                          <a:srgbClr val="000000"/>
                        </a:solidFill>
                        <a:effectLst/>
                        <a:latin typeface="+mn-lt"/>
                        <a:ea typeface="Calibri" panose="020F0502020204030204" pitchFamily="34" charset="0"/>
                        <a:cs typeface="Arial"/>
                      </a:endParaRPr>
                    </a:p>
                  </a:txBody>
                  <a:tcPr marL="0" marR="36195" marT="0" marB="0">
                    <a:lnL w="12700">
                      <a:solidFill>
                        <a:srgbClr val="AEAAAA"/>
                      </a:solidFill>
                    </a:lnL>
                    <a:lnR w="12700">
                      <a:solidFill>
                        <a:srgbClr val="AEAAAA"/>
                      </a:solidFill>
                    </a:lnR>
                    <a:lnT w="12700">
                      <a:solidFill>
                        <a:srgbClr val="AEAAAA"/>
                      </a:solidFill>
                    </a:lnT>
                    <a:lnB w="12700">
                      <a:solidFill>
                        <a:srgbClr val="AEAAAA"/>
                      </a:solidFill>
                    </a:lnB>
                  </a:tcPr>
                </a:tc>
                <a:tc>
                  <a:txBody>
                    <a:bodyPr/>
                    <a:lstStyle/>
                    <a:p>
                      <a:pPr lvl="0" algn="ctr">
                        <a:lnSpc>
                          <a:spcPct val="100000"/>
                        </a:lnSpc>
                        <a:spcBef>
                          <a:spcPts val="0"/>
                        </a:spcBef>
                        <a:spcAft>
                          <a:spcPts val="0"/>
                        </a:spcAft>
                        <a:buNone/>
                      </a:pPr>
                      <a:r>
                        <a:rPr lang="en-GB" sz="1600" b="0" i="0" u="none" strike="noStrike" noProof="0" dirty="0">
                          <a:solidFill>
                            <a:srgbClr val="000000"/>
                          </a:solidFill>
                          <a:effectLst/>
                          <a:latin typeface="Calibri"/>
                        </a:rPr>
                        <a:t>Leisure trips increase with population growth, and spatial distribution of leisure remains consistent with pre-Covid</a:t>
                      </a:r>
                      <a:endParaRPr lang="en-GB" sz="1600" b="0" i="0" u="none" strike="noStrike" noProof="0" dirty="0">
                        <a:effectLst/>
                      </a:endParaRPr>
                    </a:p>
                  </a:txBody>
                  <a:tcPr marL="68580" marR="68580" marT="0" marB="0">
                    <a:lnL w="12700">
                      <a:solidFill>
                        <a:srgbClr val="AEAAAA"/>
                      </a:solidFill>
                    </a:lnL>
                    <a:lnR w="12700">
                      <a:solidFill>
                        <a:srgbClr val="AEAAAA"/>
                      </a:solidFill>
                    </a:lnR>
                    <a:lnT w="12700">
                      <a:solidFill>
                        <a:srgbClr val="AEAAAA"/>
                      </a:solidFill>
                    </a:lnT>
                    <a:lnB w="12700">
                      <a:solidFill>
                        <a:srgbClr val="AEAAAA"/>
                      </a:solidFill>
                    </a:lnB>
                  </a:tcPr>
                </a:tc>
                <a:tc>
                  <a:txBody>
                    <a:bodyPr/>
                    <a:lstStyle/>
                    <a:p>
                      <a:pPr lvl="0" algn="ctr">
                        <a:lnSpc>
                          <a:spcPct val="100000"/>
                        </a:lnSpc>
                        <a:spcBef>
                          <a:spcPts val="0"/>
                        </a:spcBef>
                        <a:spcAft>
                          <a:spcPts val="0"/>
                        </a:spcAft>
                        <a:buNone/>
                      </a:pPr>
                      <a:r>
                        <a:rPr lang="en-GB" sz="1600" b="0" i="0" u="none" strike="noStrike" noProof="0" dirty="0">
                          <a:solidFill>
                            <a:srgbClr val="000000"/>
                          </a:solidFill>
                          <a:effectLst/>
                          <a:latin typeface="Calibri"/>
                        </a:rPr>
                        <a:t>Greater flexibility during the working day means that home based discretionary trip rates hold despite some activities possible online. However, there is a decrease in these trips that do not start from home.</a:t>
                      </a:r>
                      <a:endParaRPr lang="en-GB" sz="1600" b="0" i="0" u="none" strike="noStrike" noProof="0" dirty="0">
                        <a:effectLst/>
                      </a:endParaRPr>
                    </a:p>
                  </a:txBody>
                  <a:tcPr marL="0" marR="36195" marT="0" marB="0">
                    <a:lnL w="12700">
                      <a:solidFill>
                        <a:srgbClr val="AEAAAA"/>
                      </a:solidFill>
                    </a:lnL>
                    <a:lnR w="12700">
                      <a:solidFill>
                        <a:srgbClr val="AEAAAA"/>
                      </a:solidFill>
                    </a:lnR>
                    <a:lnT w="12700">
                      <a:solidFill>
                        <a:srgbClr val="AEAAAA"/>
                      </a:solidFill>
                    </a:lnT>
                    <a:lnB w="12700">
                      <a:solidFill>
                        <a:srgbClr val="AEAAAA"/>
                      </a:solidFill>
                    </a:lnB>
                  </a:tcPr>
                </a:tc>
                <a:tc>
                  <a:txBody>
                    <a:bodyPr/>
                    <a:lstStyle/>
                    <a:p>
                      <a:pPr lvl="0">
                        <a:lnSpc>
                          <a:spcPct val="107000"/>
                        </a:lnSpc>
                        <a:spcAft>
                          <a:spcPts val="0"/>
                        </a:spcAft>
                        <a:buNone/>
                      </a:pPr>
                      <a:endParaRPr lang="en-GB" sz="1800" dirty="0">
                        <a:solidFill>
                          <a:srgbClr val="000000"/>
                        </a:solidFill>
                        <a:effectLst/>
                        <a:latin typeface="NJFont Book"/>
                        <a:ea typeface="Calibri" panose="020F0502020204030204" pitchFamily="34" charset="0"/>
                        <a:cs typeface="Arial"/>
                      </a:endParaRPr>
                    </a:p>
                  </a:txBody>
                  <a:tcPr marL="0" marR="36195" marT="0" marB="0">
                    <a:lnL w="12700">
                      <a:solidFill>
                        <a:srgbClr val="AEAAAA"/>
                      </a:solidFill>
                    </a:lnL>
                    <a:lnR w="12700">
                      <a:solidFill>
                        <a:srgbClr val="AEAAAA"/>
                      </a:solidFill>
                    </a:lnR>
                    <a:lnT w="12700">
                      <a:solidFill>
                        <a:srgbClr val="AEAAAA"/>
                      </a:solidFill>
                    </a:lnT>
                    <a:lnB w="12700">
                      <a:solidFill>
                        <a:srgbClr val="AEAAAA"/>
                      </a:solidFill>
                    </a:lnB>
                  </a:tcPr>
                </a:tc>
                <a:extLst>
                  <a:ext uri="{0D108BD9-81ED-4DB2-BD59-A6C34878D82A}">
                    <a16:rowId xmlns:a16="http://schemas.microsoft.com/office/drawing/2014/main" val="293849761"/>
                  </a:ext>
                </a:extLst>
              </a:tr>
            </a:tbl>
          </a:graphicData>
        </a:graphic>
      </p:graphicFrame>
      <p:sp>
        <p:nvSpPr>
          <p:cNvPr id="57" name="Slide Number Placeholder 6">
            <a:extLst>
              <a:ext uri="{FF2B5EF4-FFF2-40B4-BE49-F238E27FC236}">
                <a16:creationId xmlns:a16="http://schemas.microsoft.com/office/drawing/2014/main" id="{F10E2683-6B1E-4D56-8676-0293E28F5A08}"/>
              </a:ext>
            </a:extLst>
          </p:cNvPr>
          <p:cNvSpPr txBox="1">
            <a:spLocks/>
          </p:cNvSpPr>
          <p:nvPr/>
        </p:nvSpPr>
        <p:spPr>
          <a:xfrm>
            <a:off x="11494672" y="6551948"/>
            <a:ext cx="3167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CF44B5B-755F-45A5-B9F8-E6C321AFBC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Arrow: Up 31">
            <a:extLst>
              <a:ext uri="{FF2B5EF4-FFF2-40B4-BE49-F238E27FC236}">
                <a16:creationId xmlns:a16="http://schemas.microsoft.com/office/drawing/2014/main" id="{A6802C8E-967D-44CA-9DB7-F9D038FCBAA1}"/>
              </a:ext>
            </a:extLst>
          </p:cNvPr>
          <p:cNvSpPr/>
          <p:nvPr/>
        </p:nvSpPr>
        <p:spPr>
          <a:xfrm rot="10800000">
            <a:off x="2338562" y="2843568"/>
            <a:ext cx="214312" cy="327025"/>
          </a:xfrm>
          <a:prstGeom prst="upArrow">
            <a:avLst>
              <a:gd name="adj1" fmla="val 35644"/>
              <a:gd name="adj2" fmla="val 7512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Arrow: Up 32">
            <a:extLst>
              <a:ext uri="{FF2B5EF4-FFF2-40B4-BE49-F238E27FC236}">
                <a16:creationId xmlns:a16="http://schemas.microsoft.com/office/drawing/2014/main" id="{62620523-2528-4A73-AEDD-D4832EF914C3}"/>
              </a:ext>
            </a:extLst>
          </p:cNvPr>
          <p:cNvSpPr/>
          <p:nvPr/>
        </p:nvSpPr>
        <p:spPr>
          <a:xfrm>
            <a:off x="2386490" y="1098674"/>
            <a:ext cx="212725" cy="328612"/>
          </a:xfrm>
          <a:prstGeom prst="upArrow">
            <a:avLst>
              <a:gd name="adj1" fmla="val 35644"/>
              <a:gd name="adj2" fmla="val 7512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Up 20">
            <a:extLst>
              <a:ext uri="{FF2B5EF4-FFF2-40B4-BE49-F238E27FC236}">
                <a16:creationId xmlns:a16="http://schemas.microsoft.com/office/drawing/2014/main" id="{73076675-1991-447D-9E58-EB62CD9BDEDB}"/>
              </a:ext>
            </a:extLst>
          </p:cNvPr>
          <p:cNvSpPr/>
          <p:nvPr/>
        </p:nvSpPr>
        <p:spPr>
          <a:xfrm>
            <a:off x="11492413" y="1218548"/>
            <a:ext cx="214313" cy="328613"/>
          </a:xfrm>
          <a:prstGeom prst="upArrow">
            <a:avLst>
              <a:gd name="adj1" fmla="val 35644"/>
              <a:gd name="adj2" fmla="val 7512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Up 21">
            <a:extLst>
              <a:ext uri="{FF2B5EF4-FFF2-40B4-BE49-F238E27FC236}">
                <a16:creationId xmlns:a16="http://schemas.microsoft.com/office/drawing/2014/main" id="{CE3CCE81-8D5A-45C3-A2F3-7ABBC238A8FE}"/>
              </a:ext>
            </a:extLst>
          </p:cNvPr>
          <p:cNvSpPr/>
          <p:nvPr/>
        </p:nvSpPr>
        <p:spPr>
          <a:xfrm rot="10800000">
            <a:off x="11497772" y="3004025"/>
            <a:ext cx="214312" cy="327025"/>
          </a:xfrm>
          <a:prstGeom prst="upArrow">
            <a:avLst>
              <a:gd name="adj1" fmla="val 35644"/>
              <a:gd name="adj2" fmla="val 75124"/>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Up 4">
            <a:extLst>
              <a:ext uri="{FF2B5EF4-FFF2-40B4-BE49-F238E27FC236}">
                <a16:creationId xmlns:a16="http://schemas.microsoft.com/office/drawing/2014/main" id="{B7EC426F-FA36-427A-B9D1-B0391A8A69FE}"/>
              </a:ext>
            </a:extLst>
          </p:cNvPr>
          <p:cNvSpPr/>
          <p:nvPr/>
        </p:nvSpPr>
        <p:spPr>
          <a:xfrm>
            <a:off x="2335898" y="4493798"/>
            <a:ext cx="212725" cy="328612"/>
          </a:xfrm>
          <a:prstGeom prst="upArrow">
            <a:avLst>
              <a:gd name="adj1" fmla="val 35644"/>
              <a:gd name="adj2" fmla="val 7512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Up 5">
            <a:extLst>
              <a:ext uri="{FF2B5EF4-FFF2-40B4-BE49-F238E27FC236}">
                <a16:creationId xmlns:a16="http://schemas.microsoft.com/office/drawing/2014/main" id="{6EBA81BA-A202-4734-ADA5-524818C6B7FB}"/>
              </a:ext>
            </a:extLst>
          </p:cNvPr>
          <p:cNvSpPr/>
          <p:nvPr/>
        </p:nvSpPr>
        <p:spPr>
          <a:xfrm rot="10800000">
            <a:off x="11516403" y="4651229"/>
            <a:ext cx="214312" cy="327025"/>
          </a:xfrm>
          <a:prstGeom prst="upArrow">
            <a:avLst>
              <a:gd name="adj1" fmla="val 35644"/>
              <a:gd name="adj2" fmla="val 75124"/>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Up 6">
            <a:extLst>
              <a:ext uri="{FF2B5EF4-FFF2-40B4-BE49-F238E27FC236}">
                <a16:creationId xmlns:a16="http://schemas.microsoft.com/office/drawing/2014/main" id="{486093CB-4FFF-4B8F-BCE3-AA87A0A89A33}"/>
              </a:ext>
            </a:extLst>
          </p:cNvPr>
          <p:cNvSpPr/>
          <p:nvPr/>
        </p:nvSpPr>
        <p:spPr>
          <a:xfrm>
            <a:off x="2335896" y="6223261"/>
            <a:ext cx="212725" cy="328612"/>
          </a:xfrm>
          <a:prstGeom prst="upArrow">
            <a:avLst>
              <a:gd name="adj1" fmla="val 35644"/>
              <a:gd name="adj2" fmla="val 7512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Up 7">
            <a:extLst>
              <a:ext uri="{FF2B5EF4-FFF2-40B4-BE49-F238E27FC236}">
                <a16:creationId xmlns:a16="http://schemas.microsoft.com/office/drawing/2014/main" id="{1F700693-10B3-4EA9-BFAE-ABA092EA9978}"/>
              </a:ext>
            </a:extLst>
          </p:cNvPr>
          <p:cNvSpPr/>
          <p:nvPr/>
        </p:nvSpPr>
        <p:spPr>
          <a:xfrm>
            <a:off x="11594605" y="6108241"/>
            <a:ext cx="214313" cy="328613"/>
          </a:xfrm>
          <a:prstGeom prst="upArrow">
            <a:avLst>
              <a:gd name="adj1" fmla="val 35644"/>
              <a:gd name="adj2" fmla="val 7512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84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7BE8-A33D-468F-B2D6-62F921649EA3}"/>
              </a:ext>
            </a:extLst>
          </p:cNvPr>
          <p:cNvSpPr>
            <a:spLocks noGrp="1"/>
          </p:cNvSpPr>
          <p:nvPr>
            <p:ph type="title"/>
          </p:nvPr>
        </p:nvSpPr>
        <p:spPr>
          <a:xfrm>
            <a:off x="334992" y="221351"/>
            <a:ext cx="10515600" cy="1325563"/>
          </a:xfrm>
        </p:spPr>
        <p:txBody>
          <a:bodyPr>
            <a:normAutofit/>
          </a:bodyPr>
          <a:lstStyle/>
          <a:p>
            <a:r>
              <a:rPr lang="en-GB" sz="3600" dirty="0">
                <a:latin typeface="Johnston100 Medium"/>
              </a:rPr>
              <a:t>As a result, the Hybrid Forecast has less overall travel demand than the Reference Case</a:t>
            </a:r>
            <a:endParaRPr lang="en-GB" sz="3600" dirty="0">
              <a:latin typeface="Johnston100 Medium" panose="020B0603030304020204" pitchFamily="34" charset="0"/>
            </a:endParaRPr>
          </a:p>
        </p:txBody>
      </p:sp>
      <p:grpSp>
        <p:nvGrpSpPr>
          <p:cNvPr id="10" name="Group 9">
            <a:extLst>
              <a:ext uri="{FF2B5EF4-FFF2-40B4-BE49-F238E27FC236}">
                <a16:creationId xmlns:a16="http://schemas.microsoft.com/office/drawing/2014/main" id="{6E8F541C-8CD6-42D5-A4D2-7D24477BCC44}"/>
              </a:ext>
            </a:extLst>
          </p:cNvPr>
          <p:cNvGrpSpPr/>
          <p:nvPr/>
        </p:nvGrpSpPr>
        <p:grpSpPr>
          <a:xfrm>
            <a:off x="10833707" y="6596464"/>
            <a:ext cx="1148252" cy="144000"/>
            <a:chOff x="10524802" y="6593524"/>
            <a:chExt cx="1148252" cy="144000"/>
          </a:xfrm>
        </p:grpSpPr>
        <p:sp>
          <p:nvSpPr>
            <p:cNvPr id="11" name="Oval 10">
              <a:extLst>
                <a:ext uri="{FF2B5EF4-FFF2-40B4-BE49-F238E27FC236}">
                  <a16:creationId xmlns:a16="http://schemas.microsoft.com/office/drawing/2014/main" id="{85258E72-03BE-48D1-AC30-C05B5F577485}"/>
                </a:ext>
              </a:extLst>
            </p:cNvPr>
            <p:cNvSpPr/>
            <p:nvPr/>
          </p:nvSpPr>
          <p:spPr>
            <a:xfrm>
              <a:off x="10524802" y="6593524"/>
              <a:ext cx="144000" cy="144000"/>
            </a:xfrm>
            <a:prstGeom prst="ellipse">
              <a:avLst/>
            </a:prstGeom>
            <a:solidFill>
              <a:srgbClr val="E8E1E5"/>
            </a:solidFill>
            <a:ln>
              <a:solidFill>
                <a:srgbClr val="E8E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031FBC-54C0-4411-B1AA-9966D3876EC5}"/>
                </a:ext>
              </a:extLst>
            </p:cNvPr>
            <p:cNvSpPr/>
            <p:nvPr/>
          </p:nvSpPr>
          <p:spPr>
            <a:xfrm>
              <a:off x="10775865" y="6593524"/>
              <a:ext cx="144000" cy="144000"/>
            </a:xfrm>
            <a:prstGeom prst="ellipse">
              <a:avLst/>
            </a:prstGeom>
            <a:solidFill>
              <a:srgbClr val="5FB7CC"/>
            </a:solidFill>
            <a:ln>
              <a:solidFill>
                <a:srgbClr val="5FB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C777E46-11D9-4B24-BE8A-461DEA1C5A56}"/>
                </a:ext>
              </a:extLst>
            </p:cNvPr>
            <p:cNvSpPr/>
            <p:nvPr/>
          </p:nvSpPr>
          <p:spPr>
            <a:xfrm>
              <a:off x="11026928" y="6593524"/>
              <a:ext cx="144000" cy="144000"/>
            </a:xfrm>
            <a:prstGeom prst="ellipse">
              <a:avLst/>
            </a:prstGeom>
            <a:solidFill>
              <a:srgbClr val="B8D9AF"/>
            </a:solidFill>
            <a:ln>
              <a:solidFill>
                <a:srgbClr val="B8D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6058BF9-514A-427C-9924-254C51985664}"/>
                </a:ext>
              </a:extLst>
            </p:cNvPr>
            <p:cNvSpPr/>
            <p:nvPr/>
          </p:nvSpPr>
          <p:spPr>
            <a:xfrm>
              <a:off x="11277991" y="6593524"/>
              <a:ext cx="144000" cy="144000"/>
            </a:xfrm>
            <a:prstGeom prst="ellipse">
              <a:avLst/>
            </a:prstGeom>
            <a:solidFill>
              <a:srgbClr val="FFF4B1"/>
            </a:solidFill>
            <a:ln>
              <a:solidFill>
                <a:srgbClr val="FFF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A2AFFA0-A833-47BA-A596-E9E8DE3DA9BC}"/>
                </a:ext>
              </a:extLst>
            </p:cNvPr>
            <p:cNvSpPr/>
            <p:nvPr/>
          </p:nvSpPr>
          <p:spPr>
            <a:xfrm>
              <a:off x="11529054" y="6593524"/>
              <a:ext cx="144000" cy="144000"/>
            </a:xfrm>
            <a:prstGeom prst="ellipse">
              <a:avLst/>
            </a:prstGeom>
            <a:solidFill>
              <a:srgbClr val="FAC180"/>
            </a:solidFill>
            <a:ln>
              <a:solidFill>
                <a:srgbClr val="FAC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Picture 15" descr="Icon&#10;&#10;Description automatically generated">
            <a:extLst>
              <a:ext uri="{FF2B5EF4-FFF2-40B4-BE49-F238E27FC236}">
                <a16:creationId xmlns:a16="http://schemas.microsoft.com/office/drawing/2014/main" id="{05ADB306-BC29-4C3D-B81F-516FD968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5833" y="5664479"/>
            <a:ext cx="789275" cy="931985"/>
          </a:xfrm>
          <a:prstGeom prst="rect">
            <a:avLst/>
          </a:prstGeom>
        </p:spPr>
      </p:pic>
      <p:sp>
        <p:nvSpPr>
          <p:cNvPr id="18" name="TextBox 1">
            <a:extLst>
              <a:ext uri="{FF2B5EF4-FFF2-40B4-BE49-F238E27FC236}">
                <a16:creationId xmlns:a16="http://schemas.microsoft.com/office/drawing/2014/main" id="{0A74850A-A700-4F92-9F72-87D025A575D5}"/>
              </a:ext>
            </a:extLst>
          </p:cNvPr>
          <p:cNvSpPr txBox="1"/>
          <p:nvPr/>
        </p:nvSpPr>
        <p:spPr>
          <a:xfrm>
            <a:off x="376756" y="2038089"/>
            <a:ext cx="458498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latin typeface="Johnston100 Light" panose="020B0403030304020204" pitchFamily="34" charset="0"/>
              </a:rPr>
              <a:t>Change in total trip destinations between hybrid forecast and reference case 2030</a:t>
            </a:r>
          </a:p>
        </p:txBody>
      </p:sp>
      <p:pic>
        <p:nvPicPr>
          <p:cNvPr id="19" name="Picture 18" descr="Map&#10;&#10;Description automatically generated">
            <a:extLst>
              <a:ext uri="{FF2B5EF4-FFF2-40B4-BE49-F238E27FC236}">
                <a16:creationId xmlns:a16="http://schemas.microsoft.com/office/drawing/2014/main" id="{8256CF0B-C2E2-40DD-A6EA-ACD5C0DE0987}"/>
              </a:ext>
            </a:extLst>
          </p:cNvPr>
          <p:cNvPicPr>
            <a:picLocks noChangeAspect="1"/>
          </p:cNvPicPr>
          <p:nvPr/>
        </p:nvPicPr>
        <p:blipFill rotWithShape="1">
          <a:blip r:embed="rId3">
            <a:extLst>
              <a:ext uri="{28A0092B-C50C-407E-A947-70E740481C1C}">
                <a14:useLocalDpi xmlns:a14="http://schemas.microsoft.com/office/drawing/2010/main" val="0"/>
              </a:ext>
            </a:extLst>
          </a:blip>
          <a:srcRect t="5284"/>
          <a:stretch/>
        </p:blipFill>
        <p:spPr>
          <a:xfrm>
            <a:off x="487782" y="2561309"/>
            <a:ext cx="4362934" cy="2921925"/>
          </a:xfrm>
          <a:prstGeom prst="rect">
            <a:avLst/>
          </a:prstGeom>
        </p:spPr>
      </p:pic>
      <p:sp>
        <p:nvSpPr>
          <p:cNvPr id="20" name="TextBox 3">
            <a:extLst>
              <a:ext uri="{FF2B5EF4-FFF2-40B4-BE49-F238E27FC236}">
                <a16:creationId xmlns:a16="http://schemas.microsoft.com/office/drawing/2014/main" id="{99C30E0E-8367-4838-9422-DBAC0E750EF7}"/>
              </a:ext>
            </a:extLst>
          </p:cNvPr>
          <p:cNvSpPr txBox="1"/>
          <p:nvPr/>
        </p:nvSpPr>
        <p:spPr>
          <a:xfrm>
            <a:off x="286933" y="5877589"/>
            <a:ext cx="537393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i="1" dirty="0">
                <a:latin typeface="Johnston100 Light" panose="020B0403030304020204" pitchFamily="34" charset="0"/>
              </a:rPr>
              <a:t>Green areas are where the hybrid forecast has more trips than the reference case, pink areas where there are fewer trips than the reference case</a:t>
            </a:r>
          </a:p>
        </p:txBody>
      </p:sp>
      <p:sp>
        <p:nvSpPr>
          <p:cNvPr id="21" name="Rectangle 20">
            <a:extLst>
              <a:ext uri="{FF2B5EF4-FFF2-40B4-BE49-F238E27FC236}">
                <a16:creationId xmlns:a16="http://schemas.microsoft.com/office/drawing/2014/main" id="{2DE912E3-2AD0-4497-B6EE-EDE334220CE4}"/>
              </a:ext>
            </a:extLst>
          </p:cNvPr>
          <p:cNvSpPr/>
          <p:nvPr/>
        </p:nvSpPr>
        <p:spPr>
          <a:xfrm>
            <a:off x="5331265" y="1715112"/>
            <a:ext cx="6746059" cy="4633982"/>
          </a:xfrm>
          <a:prstGeom prst="rect">
            <a:avLst/>
          </a:prstGeom>
          <a:solidFill>
            <a:srgbClr val="D9D9D9"/>
          </a:solidFill>
          <a:ln w="38100">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en-GB" sz="1600" dirty="0">
              <a:solidFill>
                <a:schemeClr val="tx1"/>
              </a:solidFill>
              <a:latin typeface="Johnston100 Light" panose="020B0403030304020204" pitchFamily="34" charset="0"/>
            </a:endParaRPr>
          </a:p>
          <a:p>
            <a:pPr marL="285750" indent="-285750">
              <a:buFont typeface="Arial" panose="020B0604020202020204" pitchFamily="34" charset="0"/>
              <a:buChar char="•"/>
            </a:pPr>
            <a:r>
              <a:rPr lang="en-GB" sz="1600" dirty="0">
                <a:solidFill>
                  <a:schemeClr val="tx1"/>
                </a:solidFill>
                <a:latin typeface="Johnston100 Light" panose="020B0403030304020204" pitchFamily="34" charset="0"/>
              </a:rPr>
              <a:t>The hybrid forecast and reference case both see an overall increase in trips, however the magnitude of the change and the distribution of these trips differs in the two scenarios</a:t>
            </a:r>
          </a:p>
          <a:p>
            <a:pPr marL="285750" indent="-285750">
              <a:buFont typeface="Arial" panose="020B0604020202020204" pitchFamily="34" charset="0"/>
              <a:buChar char="•"/>
            </a:pPr>
            <a:endParaRPr lang="en-GB" sz="1600" dirty="0">
              <a:solidFill>
                <a:schemeClr val="tx1"/>
              </a:solidFill>
              <a:latin typeface="Johnston100 Light" panose="020B0403030304020204" pitchFamily="34" charset="0"/>
            </a:endParaRPr>
          </a:p>
          <a:p>
            <a:pPr marL="285750" indent="-285750">
              <a:buFont typeface="Arial" panose="020B0604020202020204" pitchFamily="34" charset="0"/>
              <a:buChar char="•"/>
            </a:pPr>
            <a:r>
              <a:rPr lang="en-GB" sz="1600" dirty="0">
                <a:solidFill>
                  <a:schemeClr val="tx1"/>
                </a:solidFill>
                <a:latin typeface="Johnston100 Light" panose="020B0403030304020204" pitchFamily="34" charset="0"/>
              </a:rPr>
              <a:t>The reference case has higher growth in most Central and Inner London destinations as in the hybrid forecast, home working reduces the need to travel</a:t>
            </a:r>
          </a:p>
          <a:p>
            <a:pPr marL="285750" indent="-285750">
              <a:buFont typeface="Arial" panose="020B0604020202020204" pitchFamily="34" charset="0"/>
              <a:buChar char="•"/>
            </a:pPr>
            <a:endParaRPr lang="en-GB" sz="1600" dirty="0">
              <a:solidFill>
                <a:schemeClr val="tx1"/>
              </a:solidFill>
              <a:latin typeface="Johnston100 Light" panose="020B0403030304020204" pitchFamily="34" charset="0"/>
            </a:endParaRPr>
          </a:p>
          <a:p>
            <a:pPr marL="285750" indent="-285750">
              <a:buFont typeface="Arial" panose="020B0604020202020204" pitchFamily="34" charset="0"/>
              <a:buChar char="•"/>
            </a:pPr>
            <a:r>
              <a:rPr lang="en-GB" sz="1600" dirty="0">
                <a:solidFill>
                  <a:schemeClr val="tx1"/>
                </a:solidFill>
                <a:latin typeface="Johnston100 Light" panose="020B0403030304020204" pitchFamily="34" charset="0"/>
              </a:rPr>
              <a:t>The hybrid forecast sees some increases in trips in Outer London compared to the Reference Case as home based trips make up a larger proportion of travel</a:t>
            </a:r>
          </a:p>
          <a:p>
            <a:pPr marL="285750" indent="-285750">
              <a:buFont typeface="Arial" panose="020B0604020202020204" pitchFamily="34" charset="0"/>
              <a:buChar char="•"/>
            </a:pPr>
            <a:endParaRPr lang="en-GB" altLang="en-US" sz="1600" dirty="0">
              <a:solidFill>
                <a:schemeClr val="tx1"/>
              </a:solidFill>
              <a:latin typeface="Johnston100 Light" panose="020B0403030304020204" pitchFamily="34" charset="0"/>
            </a:endParaRPr>
          </a:p>
          <a:p>
            <a:pPr marL="285750" indent="-285750">
              <a:buFont typeface="Arial" panose="020B0604020202020204" pitchFamily="34" charset="0"/>
              <a:buChar char="•"/>
            </a:pPr>
            <a:r>
              <a:rPr lang="en-GB" altLang="en-US" sz="1600" dirty="0">
                <a:solidFill>
                  <a:schemeClr val="tx1"/>
                </a:solidFill>
                <a:latin typeface="Johnston100 Light" panose="020B0403030304020204" pitchFamily="34" charset="0"/>
              </a:rPr>
              <a:t>Decline in commuting rates leads to decline in bus and rail compared to 2030 ref case</a:t>
            </a:r>
          </a:p>
          <a:p>
            <a:pPr marL="285750" indent="-285750">
              <a:buFont typeface="Arial" panose="020B0604020202020204" pitchFamily="34" charset="0"/>
              <a:buChar char="•"/>
            </a:pPr>
            <a:endParaRPr lang="en-GB" altLang="en-US" sz="1600" dirty="0">
              <a:solidFill>
                <a:schemeClr val="tx1"/>
              </a:solidFill>
              <a:latin typeface="Johnston100 Light" panose="020B0403030304020204" pitchFamily="34" charset="0"/>
            </a:endParaRPr>
          </a:p>
          <a:p>
            <a:pPr marL="285750" indent="-285750">
              <a:buFont typeface="Arial" panose="020B0604020202020204" pitchFamily="34" charset="0"/>
              <a:buChar char="•"/>
            </a:pPr>
            <a:r>
              <a:rPr lang="en-GB" altLang="en-US" sz="1600" dirty="0">
                <a:solidFill>
                  <a:schemeClr val="tx1"/>
                </a:solidFill>
                <a:latin typeface="Johnston100 Light" panose="020B0403030304020204" pitchFamily="34" charset="0"/>
              </a:rPr>
              <a:t>The hybrid forecast sees increases in car use and cycling, focused away from central London</a:t>
            </a:r>
          </a:p>
          <a:p>
            <a:pPr marL="285750" indent="-285750">
              <a:buFont typeface="Arial" panose="020B0604020202020204" pitchFamily="34" charset="0"/>
              <a:buChar char="•"/>
            </a:pPr>
            <a:endParaRPr lang="en-GB" altLang="en-US" sz="1600" dirty="0">
              <a:solidFill>
                <a:schemeClr val="tx1"/>
              </a:solidFill>
              <a:latin typeface="Johnston100 Light" panose="020B0403030304020204" pitchFamily="34" charset="0"/>
            </a:endParaRPr>
          </a:p>
          <a:p>
            <a:endParaRPr lang="en-GB" sz="1600" dirty="0">
              <a:solidFill>
                <a:schemeClr val="tx1"/>
              </a:solidFill>
              <a:latin typeface="Johnston100 Light" panose="020B0403030304020204" pitchFamily="34" charset="0"/>
            </a:endParaRPr>
          </a:p>
        </p:txBody>
      </p:sp>
    </p:spTree>
    <p:extLst>
      <p:ext uri="{BB962C8B-B14F-4D97-AF65-F5344CB8AC3E}">
        <p14:creationId xmlns:p14="http://schemas.microsoft.com/office/powerpoint/2010/main" val="234821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EDE40-AEB6-459C-A4D0-4D8B16BA8843}"/>
              </a:ext>
            </a:extLst>
          </p:cNvPr>
          <p:cNvSpPr/>
          <p:nvPr/>
        </p:nvSpPr>
        <p:spPr>
          <a:xfrm>
            <a:off x="-14292" y="1422646"/>
            <a:ext cx="11229930" cy="752640"/>
          </a:xfrm>
          <a:prstGeom prst="rect">
            <a:avLst/>
          </a:prstGeom>
          <a:solidFill>
            <a:srgbClr val="1F4192">
              <a:alpha val="2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endParaRPr lang="en-GB" sz="1800" b="0" i="0" u="none" strike="noStrike" kern="1200" cap="none" spc="0" normalizeH="0" baseline="0" noProof="0" dirty="0">
              <a:ln>
                <a:noFill/>
              </a:ln>
              <a:solidFill>
                <a:srgbClr val="000000"/>
              </a:solidFill>
              <a:effectLst/>
              <a:uLnTx/>
              <a:uFillTx/>
              <a:latin typeface="Calibri" panose="020F0502020204030204"/>
              <a:cs typeface="Calibri" panose="020F0502020204030204"/>
            </a:endParaRPr>
          </a:p>
        </p:txBody>
      </p:sp>
      <p:sp>
        <p:nvSpPr>
          <p:cNvPr id="2" name="Title 1">
            <a:extLst>
              <a:ext uri="{FF2B5EF4-FFF2-40B4-BE49-F238E27FC236}">
                <a16:creationId xmlns:a16="http://schemas.microsoft.com/office/drawing/2014/main" id="{14B27BE8-A33D-468F-B2D6-62F921649EA3}"/>
              </a:ext>
            </a:extLst>
          </p:cNvPr>
          <p:cNvSpPr>
            <a:spLocks noGrp="1"/>
          </p:cNvSpPr>
          <p:nvPr>
            <p:ph type="title"/>
          </p:nvPr>
        </p:nvSpPr>
        <p:spPr>
          <a:xfrm>
            <a:off x="334992" y="221351"/>
            <a:ext cx="11493260" cy="1325563"/>
          </a:xfrm>
        </p:spPr>
        <p:txBody>
          <a:bodyPr>
            <a:normAutofit/>
          </a:bodyPr>
          <a:lstStyle/>
          <a:p>
            <a:r>
              <a:rPr lang="en-GB" sz="3600" dirty="0">
                <a:latin typeface="Johnston100 Medium"/>
              </a:rPr>
              <a:t>Over the last few months, we've used the scenarios and Hybrid Forecast to inform our decisions</a:t>
            </a:r>
            <a:endParaRPr lang="en-GB" sz="3600" dirty="0">
              <a:latin typeface="Johnston100 Medium" panose="020B0603030304020204" pitchFamily="34" charset="0"/>
            </a:endParaRPr>
          </a:p>
        </p:txBody>
      </p:sp>
      <p:grpSp>
        <p:nvGrpSpPr>
          <p:cNvPr id="10" name="Group 9">
            <a:extLst>
              <a:ext uri="{FF2B5EF4-FFF2-40B4-BE49-F238E27FC236}">
                <a16:creationId xmlns:a16="http://schemas.microsoft.com/office/drawing/2014/main" id="{6E8F541C-8CD6-42D5-A4D2-7D24477BCC44}"/>
              </a:ext>
            </a:extLst>
          </p:cNvPr>
          <p:cNvGrpSpPr/>
          <p:nvPr/>
        </p:nvGrpSpPr>
        <p:grpSpPr>
          <a:xfrm>
            <a:off x="10833707" y="6596464"/>
            <a:ext cx="1148252" cy="144000"/>
            <a:chOff x="10524802" y="6593524"/>
            <a:chExt cx="1148252" cy="144000"/>
          </a:xfrm>
        </p:grpSpPr>
        <p:sp>
          <p:nvSpPr>
            <p:cNvPr id="11" name="Oval 10">
              <a:extLst>
                <a:ext uri="{FF2B5EF4-FFF2-40B4-BE49-F238E27FC236}">
                  <a16:creationId xmlns:a16="http://schemas.microsoft.com/office/drawing/2014/main" id="{85258E72-03BE-48D1-AC30-C05B5F577485}"/>
                </a:ext>
              </a:extLst>
            </p:cNvPr>
            <p:cNvSpPr/>
            <p:nvPr/>
          </p:nvSpPr>
          <p:spPr>
            <a:xfrm>
              <a:off x="10524802" y="6593524"/>
              <a:ext cx="144000" cy="144000"/>
            </a:xfrm>
            <a:prstGeom prst="ellipse">
              <a:avLst/>
            </a:prstGeom>
            <a:solidFill>
              <a:srgbClr val="E8E1E5"/>
            </a:solidFill>
            <a:ln>
              <a:solidFill>
                <a:srgbClr val="E8E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5031FBC-54C0-4411-B1AA-9966D3876EC5}"/>
                </a:ext>
              </a:extLst>
            </p:cNvPr>
            <p:cNvSpPr/>
            <p:nvPr/>
          </p:nvSpPr>
          <p:spPr>
            <a:xfrm>
              <a:off x="10775865" y="6593524"/>
              <a:ext cx="144000" cy="144000"/>
            </a:xfrm>
            <a:prstGeom prst="ellipse">
              <a:avLst/>
            </a:prstGeom>
            <a:solidFill>
              <a:srgbClr val="5FB7CC"/>
            </a:solidFill>
            <a:ln>
              <a:solidFill>
                <a:srgbClr val="5FB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C777E46-11D9-4B24-BE8A-461DEA1C5A56}"/>
                </a:ext>
              </a:extLst>
            </p:cNvPr>
            <p:cNvSpPr/>
            <p:nvPr/>
          </p:nvSpPr>
          <p:spPr>
            <a:xfrm>
              <a:off x="11026928" y="6593524"/>
              <a:ext cx="144000" cy="144000"/>
            </a:xfrm>
            <a:prstGeom prst="ellipse">
              <a:avLst/>
            </a:prstGeom>
            <a:solidFill>
              <a:srgbClr val="B8D9AF"/>
            </a:solidFill>
            <a:ln>
              <a:solidFill>
                <a:srgbClr val="B8D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26058BF9-514A-427C-9924-254C51985664}"/>
                </a:ext>
              </a:extLst>
            </p:cNvPr>
            <p:cNvSpPr/>
            <p:nvPr/>
          </p:nvSpPr>
          <p:spPr>
            <a:xfrm>
              <a:off x="11277991" y="6593524"/>
              <a:ext cx="144000" cy="144000"/>
            </a:xfrm>
            <a:prstGeom prst="ellipse">
              <a:avLst/>
            </a:prstGeom>
            <a:solidFill>
              <a:srgbClr val="FFF4B1"/>
            </a:solidFill>
            <a:ln>
              <a:solidFill>
                <a:srgbClr val="FFF4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A2AFFA0-A833-47BA-A596-E9E8DE3DA9BC}"/>
                </a:ext>
              </a:extLst>
            </p:cNvPr>
            <p:cNvSpPr/>
            <p:nvPr/>
          </p:nvSpPr>
          <p:spPr>
            <a:xfrm>
              <a:off x="11529054" y="6593524"/>
              <a:ext cx="144000" cy="144000"/>
            </a:xfrm>
            <a:prstGeom prst="ellipse">
              <a:avLst/>
            </a:prstGeom>
            <a:solidFill>
              <a:srgbClr val="FAC180"/>
            </a:solidFill>
            <a:ln>
              <a:solidFill>
                <a:srgbClr val="FAC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Picture 15" descr="Icon&#10;&#10;Description automatically generated">
            <a:extLst>
              <a:ext uri="{FF2B5EF4-FFF2-40B4-BE49-F238E27FC236}">
                <a16:creationId xmlns:a16="http://schemas.microsoft.com/office/drawing/2014/main" id="{05ADB306-BC29-4C3D-B81F-516FD9681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5833" y="5664479"/>
            <a:ext cx="789275" cy="931985"/>
          </a:xfrm>
          <a:prstGeom prst="rect">
            <a:avLst/>
          </a:prstGeom>
        </p:spPr>
      </p:pic>
      <p:sp>
        <p:nvSpPr>
          <p:cNvPr id="3" name="Subtitle 2">
            <a:extLst>
              <a:ext uri="{FF2B5EF4-FFF2-40B4-BE49-F238E27FC236}">
                <a16:creationId xmlns:a16="http://schemas.microsoft.com/office/drawing/2014/main" id="{4136F410-C934-42D7-84F2-548EAEE5020E}"/>
              </a:ext>
            </a:extLst>
          </p:cNvPr>
          <p:cNvSpPr txBox="1">
            <a:spLocks/>
          </p:cNvSpPr>
          <p:nvPr/>
        </p:nvSpPr>
        <p:spPr>
          <a:xfrm>
            <a:off x="416943" y="2538112"/>
            <a:ext cx="10918890" cy="40583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Policies such as the recent changes to the congestion charge have been assessed using both forecasts</a:t>
            </a:r>
          </a:p>
          <a:p>
            <a:r>
              <a:rPr lang="en-US" dirty="0">
                <a:cs typeface="Calibri"/>
              </a:rPr>
              <a:t>Infrastructure projects have been limited, but externally sponsored work such as Abbey Wood to Ebbsfleet considered both the Hybrid and Reference Case forecast</a:t>
            </a:r>
          </a:p>
          <a:p>
            <a:r>
              <a:rPr lang="en-US" dirty="0">
                <a:cs typeface="Calibri"/>
              </a:rPr>
              <a:t>The Hybrid and Reference case informed the 2020 financial sustainability plan</a:t>
            </a:r>
          </a:p>
          <a:p>
            <a:endParaRPr lang="en-US" dirty="0">
              <a:cs typeface="Calibri"/>
            </a:endParaRPr>
          </a:p>
          <a:p>
            <a:endParaRPr lang="en-US" dirty="0">
              <a:cs typeface="Calibri"/>
            </a:endParaRPr>
          </a:p>
          <a:p>
            <a:endParaRPr lang="en-US" dirty="0">
              <a:cs typeface="Calibri"/>
            </a:endParaRPr>
          </a:p>
          <a:p>
            <a:endParaRPr lang="en-US" dirty="0"/>
          </a:p>
          <a:p>
            <a:endParaRPr lang="en-US" dirty="0">
              <a:cs typeface="Calibri"/>
            </a:endParaRPr>
          </a:p>
        </p:txBody>
      </p:sp>
    </p:spTree>
    <p:extLst>
      <p:ext uri="{BB962C8B-B14F-4D97-AF65-F5344CB8AC3E}">
        <p14:creationId xmlns:p14="http://schemas.microsoft.com/office/powerpoint/2010/main" val="2181274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3" ma:contentTypeDescription="Create a new document." ma:contentTypeScope="" ma:versionID="3858b4c0a2009abb6d317c37f65f5eeb">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862e075237805341c11d2ba2e9d255ae"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69792-3B2F-432B-80ED-D6E95E62C188}">
  <ds:schemaRefs>
    <ds:schemaRef ds:uri="83beb325-77a5-4654-a950-a13a00a4b916"/>
    <ds:schemaRef ds:uri="http://purl.org/dc/terms/"/>
    <ds:schemaRef ds:uri="http://schemas.openxmlformats.org/package/2006/metadata/core-properties"/>
    <ds:schemaRef ds:uri="http://purl.org/dc/dcmitype/"/>
    <ds:schemaRef ds:uri="03aa0b5c-5501-423a-ab78-01b22ff10b54"/>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0B905A0-D1F4-46B1-B7E7-991A5D9A40C1}">
  <ds:schemaRefs>
    <ds:schemaRef ds:uri="http://schemas.microsoft.com/sharepoint/v3/contenttype/forms"/>
  </ds:schemaRefs>
</ds:datastoreItem>
</file>

<file path=customXml/itemProps3.xml><?xml version="1.0" encoding="utf-8"?>
<ds:datastoreItem xmlns:ds="http://schemas.openxmlformats.org/officeDocument/2006/customXml" ds:itemID="{9DE4917C-D230-4A57-9A9A-9FFD23C659E1}"/>
</file>

<file path=docProps/app.xml><?xml version="1.0" encoding="utf-8"?>
<Properties xmlns="http://schemas.openxmlformats.org/officeDocument/2006/extended-properties" xmlns:vt="http://schemas.openxmlformats.org/officeDocument/2006/docPropsVTypes">
  <Template>office theme</Template>
  <TotalTime>6</TotalTime>
  <Words>1154</Words>
  <Application>Microsoft Office PowerPoint</Application>
  <PresentationFormat>Widescreen</PresentationFormat>
  <Paragraphs>94</Paragraphs>
  <Slides>11</Slides>
  <Notes>2</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Office Theme</vt:lpstr>
      <vt:lpstr>Office Theme</vt:lpstr>
      <vt:lpstr>Office Theme</vt:lpstr>
      <vt:lpstr>MORE Workshop Advances in technologies and future scenarios </vt:lpstr>
      <vt:lpstr>What is scenario planning and why is it useful</vt:lpstr>
      <vt:lpstr>In 2020 we developed five scenarios to explore the implications of COVID 19 on travel in London</vt:lpstr>
      <vt:lpstr>These 5 COVID 19 scenarios help us assess our schemes and policies by looking at a range of key indicators</vt:lpstr>
      <vt:lpstr>We've built on these scenarios by developing a fully modelled Hybrid Forecast</vt:lpstr>
      <vt:lpstr>PowerPoint Presentation</vt:lpstr>
      <vt:lpstr>PowerPoint Presentation</vt:lpstr>
      <vt:lpstr>As a result, the Hybrid Forecast has less overall travel demand than the Reference Case</vt:lpstr>
      <vt:lpstr>Over the last few months, we've used the scenarios and Hybrid Forecast to inform our decisions</vt:lpstr>
      <vt:lpstr>Next steps for scenario planning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Price Tim</cp:lastModifiedBy>
  <cp:revision>437</cp:revision>
  <dcterms:created xsi:type="dcterms:W3CDTF">2022-02-18T12:35:05Z</dcterms:created>
  <dcterms:modified xsi:type="dcterms:W3CDTF">2022-03-07T10:49:21Z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ced85b-adf0-4e9f-9830-7b50f3af6af6_Enabled">
    <vt:lpwstr>true</vt:lpwstr>
  </property>
  <property fmtid="{D5CDD505-2E9C-101B-9397-08002B2CF9AE}" pid="3" name="MSIP_Label_15ced85b-adf0-4e9f-9830-7b50f3af6af6_SetDate">
    <vt:lpwstr>2022-02-18T12:35:47Z</vt:lpwstr>
  </property>
  <property fmtid="{D5CDD505-2E9C-101B-9397-08002B2CF9AE}" pid="4" name="MSIP_Label_15ced85b-adf0-4e9f-9830-7b50f3af6af6_Method">
    <vt:lpwstr>Privileged</vt:lpwstr>
  </property>
  <property fmtid="{D5CDD505-2E9C-101B-9397-08002B2CF9AE}" pid="5" name="MSIP_Label_15ced85b-adf0-4e9f-9830-7b50f3af6af6_Name">
    <vt:lpwstr>TfL Restricted</vt:lpwstr>
  </property>
  <property fmtid="{D5CDD505-2E9C-101B-9397-08002B2CF9AE}" pid="6" name="MSIP_Label_15ced85b-adf0-4e9f-9830-7b50f3af6af6_SiteId">
    <vt:lpwstr>1fbd65bf-5def-4eea-a692-a089c255346b</vt:lpwstr>
  </property>
  <property fmtid="{D5CDD505-2E9C-101B-9397-08002B2CF9AE}" pid="7" name="MSIP_Label_15ced85b-adf0-4e9f-9830-7b50f3af6af6_ActionId">
    <vt:lpwstr>1fba285c-d406-462c-a044-e99944aeeaed</vt:lpwstr>
  </property>
  <property fmtid="{D5CDD505-2E9C-101B-9397-08002B2CF9AE}" pid="8" name="MSIP_Label_15ced85b-adf0-4e9f-9830-7b50f3af6af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TfL RESTRICTED</vt:lpwstr>
  </property>
  <property fmtid="{D5CDD505-2E9C-101B-9397-08002B2CF9AE}" pid="11" name="ContentTypeId">
    <vt:lpwstr>0x01010099E8CB689BBF064F911E71EFFC1CB2A3</vt:lpwstr>
  </property>
</Properties>
</file>